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handoutMasterIdLst>
    <p:handoutMasterId r:id="rId31"/>
  </p:handoutMasterIdLst>
  <p:sldIdLst>
    <p:sldId id="345" r:id="rId2"/>
    <p:sldId id="326" r:id="rId3"/>
    <p:sldId id="335" r:id="rId4"/>
    <p:sldId id="275" r:id="rId5"/>
    <p:sldId id="329" r:id="rId6"/>
    <p:sldId id="330" r:id="rId7"/>
    <p:sldId id="318" r:id="rId8"/>
    <p:sldId id="405" r:id="rId9"/>
    <p:sldId id="409" r:id="rId10"/>
    <p:sldId id="413" r:id="rId11"/>
    <p:sldId id="295" r:id="rId12"/>
    <p:sldId id="410" r:id="rId13"/>
    <p:sldId id="325" r:id="rId14"/>
    <p:sldId id="436" r:id="rId15"/>
    <p:sldId id="416" r:id="rId16"/>
    <p:sldId id="297" r:id="rId17"/>
    <p:sldId id="422" r:id="rId18"/>
    <p:sldId id="327" r:id="rId19"/>
    <p:sldId id="300" r:id="rId20"/>
    <p:sldId id="331" r:id="rId21"/>
    <p:sldId id="301" r:id="rId22"/>
    <p:sldId id="332" r:id="rId23"/>
    <p:sldId id="328" r:id="rId24"/>
    <p:sldId id="333" r:id="rId25"/>
    <p:sldId id="435" r:id="rId26"/>
    <p:sldId id="426" r:id="rId27"/>
    <p:sldId id="433" r:id="rId28"/>
    <p:sldId id="428" r:id="rId29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9900"/>
    <a:srgbClr val="FFCC66"/>
    <a:srgbClr val="FF3300"/>
    <a:srgbClr val="99CCFF"/>
    <a:srgbClr val="CCFF99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7" autoAdjust="0"/>
  </p:normalViewPr>
  <p:slideViewPr>
    <p:cSldViewPr>
      <p:cViewPr varScale="1">
        <p:scale>
          <a:sx n="67" d="100"/>
          <a:sy n="67" d="100"/>
        </p:scale>
        <p:origin x="86" y="10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90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98444617264745E-2"/>
          <c:y val="2.1164315076102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8714155217321533E-2"/>
          <c:y val="0.1559457282524164"/>
          <c:w val="0.85907815798244636"/>
          <c:h val="0.72342378624597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수학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36</c:v>
                </c:pt>
                <c:pt idx="1">
                  <c:v>80</c:v>
                </c:pt>
                <c:pt idx="2">
                  <c:v>50</c:v>
                </c:pt>
                <c:pt idx="3">
                  <c:v>58</c:v>
                </c:pt>
                <c:pt idx="4">
                  <c:v>72</c:v>
                </c:pt>
                <c:pt idx="5">
                  <c:v>60</c:v>
                </c:pt>
                <c:pt idx="6">
                  <c:v>56</c:v>
                </c:pt>
                <c:pt idx="7">
                  <c:v>68</c:v>
                </c:pt>
                <c:pt idx="8">
                  <c:v>55</c:v>
                </c:pt>
                <c:pt idx="9">
                  <c:v>65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35</c:v>
                </c:pt>
                <c:pt idx="1">
                  <c:v>65</c:v>
                </c:pt>
                <c:pt idx="2">
                  <c:v>60</c:v>
                </c:pt>
                <c:pt idx="3">
                  <c:v>39</c:v>
                </c:pt>
                <c:pt idx="4">
                  <c:v>48</c:v>
                </c:pt>
                <c:pt idx="5">
                  <c:v>44</c:v>
                </c:pt>
                <c:pt idx="6">
                  <c:v>48</c:v>
                </c:pt>
                <c:pt idx="7">
                  <c:v>61</c:v>
                </c:pt>
                <c:pt idx="8">
                  <c:v>45</c:v>
                </c:pt>
                <c:pt idx="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7E-4CB0-A1CA-FA6BE7F7E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054288"/>
        <c:axId val="541055272"/>
      </c:scatterChart>
      <c:valAx>
        <c:axId val="54105428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5272"/>
        <c:crosses val="autoZero"/>
        <c:crossBetween val="midCat"/>
      </c:valAx>
      <c:valAx>
        <c:axId val="54105527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3DF422F-2995-4C16-BFA6-9E9509FCA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114EA4-2E64-4249-AC05-88D4FB62B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ED07-2F02-4D0E-B85D-6E289C7DAD4A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2023-04-11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0E7FBB-3CFB-4072-9CB4-A18288966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928A69-123F-41F8-AF86-2C4394802D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9948-1701-494C-B21B-8C2874A608AF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54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E443-DF7E-4CDC-BDFD-25E8F002118E}" type="datetimeFigureOut">
              <a:rPr lang="ko-KR" altLang="en-US" smtClean="0"/>
              <a:t>2023-04-11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A7D8-C48D-4369-9EAA-708B33F6E38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31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endParaRPr lang="en-US" altLang="ko-KR" dirty="0"/>
          </a:p>
          <a:p>
            <a:r>
              <a:rPr lang="ko-KR" altLang="en-US" dirty="0"/>
              <a:t>이 영상에서는 상관분석을 설명하고자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변수의 연관성 분석은 변수의 형태에 따라 교차분석일 때도 있고 상관분석일 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통계분석에서 가장 많이 사용되는 기초적인 분석방법 주의 하나인 상관분석을 설명할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00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설문조사문항을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직장인들에게 점심식사를 어디에서 하는가를 묻는 설문문항입니다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음식점을 선택할 때 맛이나 가격 속성의 중요도에 대한 의견을 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일단 문항 하나하나가 변수라는 것은 알고 계시죠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 설문은 </a:t>
            </a:r>
            <a:r>
              <a:rPr lang="en-US" altLang="ko-KR" dirty="0"/>
              <a:t>4</a:t>
            </a:r>
            <a:r>
              <a:rPr lang="ko-KR" altLang="en-US" dirty="0"/>
              <a:t>개의 변수를 측정한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변수들은 약간씩 다른 형태로 측정이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1,2 </a:t>
            </a:r>
            <a:r>
              <a:rPr lang="ko-KR" altLang="en-US" dirty="0"/>
              <a:t>번 문항은 응답자의 답변이 항목으로 이루어지므로 명목변수라고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3,4 </a:t>
            </a:r>
            <a:r>
              <a:rPr lang="ko-KR" altLang="en-US" dirty="0"/>
              <a:t>번 문항은 </a:t>
            </a:r>
            <a:r>
              <a:rPr lang="en-US" altLang="ko-KR" dirty="0"/>
              <a:t>1</a:t>
            </a:r>
            <a:r>
              <a:rPr lang="ko-KR" altLang="en-US" dirty="0"/>
              <a:t>점에서 </a:t>
            </a:r>
            <a:r>
              <a:rPr lang="en-US" altLang="ko-KR" dirty="0"/>
              <a:t>5</a:t>
            </a:r>
            <a:r>
              <a:rPr lang="ko-KR" altLang="en-US" dirty="0"/>
              <a:t>점까지 숫자를 부여한 리커트 척도로 측정이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리커트 척도는 중립점을 사용함으로써 등간척도 또는 구간척도가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계량척도로 간주하게됩니다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명목척도는 빈도수로 측정이 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평균이나 분산등의 계량적인 통계량 계산이 가능하죠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27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요약하면 이렇습니다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명목은 교차분석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계량 대 계량은 상관분석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계량은 평균비교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우리가 분석하고자 하는 내용이 변수 간의 관련성이라면</a:t>
            </a:r>
            <a:endParaRPr lang="en-US" altLang="ko-KR" dirty="0"/>
          </a:p>
          <a:p>
            <a:r>
              <a:rPr lang="ko-KR" altLang="en-US" dirty="0"/>
              <a:t>선택된 변수의 측도에 따라서 분석법도 결정이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이걸 기억하시면 좀 더 쉽게 적절한 통계분석을 실행할 수 있을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49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영상에서는 두 계량변수 간에 관계에 대하여 분석합니다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상관분석을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관계를</a:t>
            </a:r>
            <a:r>
              <a:rPr lang="en-US" altLang="ko-KR" dirty="0"/>
              <a:t> </a:t>
            </a:r>
            <a:r>
              <a:rPr lang="ko-KR" altLang="en-US" dirty="0"/>
              <a:t>추정하기 위해서는 먼저 산점도를 그립니다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그림을 통해 두 변수간의 관계를 짐작할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보다 정확한 관계를 표시하기 위해서는 공분산과 상관계수를 계산합니다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최종적인 관계측도는 상관계수입니다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가설은 두 계량변수가 관계가 있는지</a:t>
            </a:r>
            <a:r>
              <a:rPr lang="en-US" altLang="ko-KR" dirty="0"/>
              <a:t>,</a:t>
            </a:r>
            <a:r>
              <a:rPr lang="ko-KR" altLang="en-US" dirty="0"/>
              <a:t> 없는지를 서술한 문장입니다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귀무가설</a:t>
            </a:r>
            <a:r>
              <a:rPr lang="en-US" altLang="ko-KR" dirty="0"/>
              <a:t>, </a:t>
            </a:r>
            <a:r>
              <a:rPr lang="ko-KR" altLang="en-US" dirty="0"/>
              <a:t>즉 영가설에는 조사 전에 알 수 있는 사실로 관계가 없다</a:t>
            </a:r>
            <a:r>
              <a:rPr lang="en-US" altLang="ko-KR" dirty="0"/>
              <a:t>, </a:t>
            </a:r>
            <a:r>
              <a:rPr lang="ko-KR" altLang="en-US" dirty="0"/>
              <a:t>차이가 없다</a:t>
            </a:r>
            <a:r>
              <a:rPr lang="en-US" altLang="ko-KR" dirty="0"/>
              <a:t>, 0</a:t>
            </a:r>
            <a:r>
              <a:rPr lang="ko-KR" altLang="en-US" dirty="0"/>
              <a:t>이다</a:t>
            </a:r>
            <a:r>
              <a:rPr lang="en-US" altLang="ko-KR" dirty="0"/>
              <a:t>, </a:t>
            </a:r>
            <a:r>
              <a:rPr lang="ko-KR" altLang="en-US" dirty="0"/>
              <a:t>변화 없다 등이 들어갑니다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대립가설</a:t>
            </a:r>
            <a:r>
              <a:rPr lang="en-US" altLang="ko-KR" dirty="0"/>
              <a:t>, </a:t>
            </a:r>
            <a:r>
              <a:rPr lang="ko-KR" altLang="en-US" dirty="0"/>
              <a:t>즉 연구가설에는 조사후에 입증하고자 하는 사실로 관계가 있다</a:t>
            </a:r>
            <a:r>
              <a:rPr lang="en-US" altLang="ko-KR" dirty="0"/>
              <a:t>, </a:t>
            </a:r>
            <a:r>
              <a:rPr lang="ko-KR" altLang="en-US" dirty="0"/>
              <a:t>차이가 있다</a:t>
            </a:r>
            <a:r>
              <a:rPr lang="en-US" altLang="ko-KR" dirty="0"/>
              <a:t>, 0</a:t>
            </a:r>
            <a:r>
              <a:rPr lang="ko-KR" altLang="en-US" dirty="0"/>
              <a:t>이 아니다</a:t>
            </a:r>
            <a:r>
              <a:rPr lang="en-US" altLang="ko-KR" dirty="0"/>
              <a:t>, </a:t>
            </a:r>
            <a:r>
              <a:rPr lang="ko-KR" altLang="en-US" dirty="0"/>
              <a:t>변화가 있다 등이 포함됩니다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앞의 설문에서는 귀무가설이 맛중요도와 가격중요도는 관계가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또는 맛중요도변수와 가격중요도변수는 서로 독립이다가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검정을 하는 수학적인 과정을 생략하고 우리는 </a:t>
            </a:r>
            <a:r>
              <a:rPr lang="en-US" altLang="ko-KR" dirty="0"/>
              <a:t>t</a:t>
            </a:r>
            <a:r>
              <a:rPr lang="ko-KR" altLang="en-US" dirty="0"/>
              <a:t>검정에 의해 구해진  </a:t>
            </a:r>
            <a:r>
              <a:rPr lang="en-US" altLang="ko-KR" dirty="0"/>
              <a:t>p-</a:t>
            </a:r>
            <a:r>
              <a:rPr lang="ko-KR" altLang="en-US" dirty="0"/>
              <a:t>값을 해석할 수 있으면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유의확률은 귀무가설이 사실일 때 현재와 같은 결과가 나올 확률이기 때문에</a:t>
            </a:r>
            <a:endParaRPr lang="en-US" altLang="ko-KR" dirty="0"/>
          </a:p>
          <a:p>
            <a:r>
              <a:rPr lang="ko-KR" altLang="en-US" dirty="0"/>
              <a:t>이 값이 작으면 이 확률의 가정인 귀무가설이 사실이다가 부정되는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유의확률이 </a:t>
            </a:r>
            <a:r>
              <a:rPr lang="en-US" altLang="ko-KR" dirty="0"/>
              <a:t>0.03</a:t>
            </a:r>
            <a:r>
              <a:rPr lang="ko-KR" altLang="en-US" dirty="0"/>
              <a:t>으로 계산되어지면 유의수준 </a:t>
            </a:r>
            <a:r>
              <a:rPr lang="en-US" altLang="ko-KR" dirty="0"/>
              <a:t>5%</a:t>
            </a:r>
            <a:r>
              <a:rPr lang="ko-KR" altLang="en-US" dirty="0"/>
              <a:t>일 때 쉬무가설을 기각하여 </a:t>
            </a:r>
            <a:endParaRPr lang="en-US" altLang="ko-KR" dirty="0"/>
          </a:p>
          <a:p>
            <a:r>
              <a:rPr lang="ko-KR" altLang="en-US" dirty="0"/>
              <a:t>두 변수간에는 관게가 있다라고 결론을 내립니다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40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2">
            <a:extLst>
              <a:ext uri="{FF2B5EF4-FFF2-40B4-BE49-F238E27FC236}">
                <a16:creationId xmlns:a16="http://schemas.microsoft.com/office/drawing/2014/main" id="{60986756-8190-4C73-82D6-71FFFADBE8EE}"/>
              </a:ext>
            </a:extLst>
          </p:cNvPr>
          <p:cNvSpPr>
            <a:spLocks/>
          </p:cNvSpPr>
          <p:nvPr/>
        </p:nvSpPr>
        <p:spPr bwMode="gray">
          <a:xfrm>
            <a:off x="1" y="-115888"/>
            <a:ext cx="12179300" cy="6964363"/>
          </a:xfrm>
          <a:custGeom>
            <a:avLst/>
            <a:gdLst>
              <a:gd name="T0" fmla="*/ 0 w 5754"/>
              <a:gd name="T1" fmla="*/ 2147483646 h 4387"/>
              <a:gd name="T2" fmla="*/ 0 w 5754"/>
              <a:gd name="T3" fmla="*/ 2147483646 h 4387"/>
              <a:gd name="T4" fmla="*/ 2147483646 w 5754"/>
              <a:gd name="T5" fmla="*/ 2147483646 h 4387"/>
              <a:gd name="T6" fmla="*/ 2147483646 w 5754"/>
              <a:gd name="T7" fmla="*/ 2147483646 h 4387"/>
              <a:gd name="T8" fmla="*/ 2147483646 w 5754"/>
              <a:gd name="T9" fmla="*/ 2147483646 h 4387"/>
              <a:gd name="T10" fmla="*/ 2147483646 w 5754"/>
              <a:gd name="T11" fmla="*/ 2147483646 h 4387"/>
              <a:gd name="T12" fmla="*/ 2147483646 w 5754"/>
              <a:gd name="T13" fmla="*/ 2147483646 h 4387"/>
              <a:gd name="T14" fmla="*/ 2147483646 w 5754"/>
              <a:gd name="T15" fmla="*/ 2147483646 h 4387"/>
              <a:gd name="T16" fmla="*/ 2147483646 w 5754"/>
              <a:gd name="T17" fmla="*/ 2147483646 h 4387"/>
              <a:gd name="T18" fmla="*/ 2147483646 w 5754"/>
              <a:gd name="T19" fmla="*/ 2147483646 h 4387"/>
              <a:gd name="T20" fmla="*/ 2147483646 w 5754"/>
              <a:gd name="T21" fmla="*/ 2147483646 h 4387"/>
              <a:gd name="T22" fmla="*/ 2147483646 w 5754"/>
              <a:gd name="T23" fmla="*/ 2147483646 h 4387"/>
              <a:gd name="T24" fmla="*/ 2147483646 w 5754"/>
              <a:gd name="T25" fmla="*/ 2147483646 h 4387"/>
              <a:gd name="T26" fmla="*/ 2147483646 w 5754"/>
              <a:gd name="T27" fmla="*/ 2147483646 h 4387"/>
              <a:gd name="T28" fmla="*/ 2147483646 w 5754"/>
              <a:gd name="T29" fmla="*/ 2147483646 h 4387"/>
              <a:gd name="T30" fmla="*/ 2147483646 w 5754"/>
              <a:gd name="T31" fmla="*/ 2147483646 h 4387"/>
              <a:gd name="T32" fmla="*/ 2147483646 w 5754"/>
              <a:gd name="T33" fmla="*/ 2147483646 h 4387"/>
              <a:gd name="T34" fmla="*/ 0 w 5754"/>
              <a:gd name="T35" fmla="*/ 2147483646 h 43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54" h="4387">
                <a:moveTo>
                  <a:pt x="0" y="4387"/>
                </a:moveTo>
                <a:cubicBezTo>
                  <a:pt x="0" y="4387"/>
                  <a:pt x="0" y="2395"/>
                  <a:pt x="0" y="403"/>
                </a:cubicBezTo>
                <a:cubicBezTo>
                  <a:pt x="366" y="211"/>
                  <a:pt x="468" y="577"/>
                  <a:pt x="468" y="577"/>
                </a:cubicBezTo>
                <a:cubicBezTo>
                  <a:pt x="534" y="475"/>
                  <a:pt x="642" y="529"/>
                  <a:pt x="642" y="529"/>
                </a:cubicBezTo>
                <a:cubicBezTo>
                  <a:pt x="621" y="276"/>
                  <a:pt x="1020" y="229"/>
                  <a:pt x="1068" y="481"/>
                </a:cubicBezTo>
                <a:cubicBezTo>
                  <a:pt x="1368" y="253"/>
                  <a:pt x="1572" y="607"/>
                  <a:pt x="1482" y="733"/>
                </a:cubicBezTo>
                <a:cubicBezTo>
                  <a:pt x="1812" y="757"/>
                  <a:pt x="1698" y="1105"/>
                  <a:pt x="1698" y="1105"/>
                </a:cubicBezTo>
                <a:cubicBezTo>
                  <a:pt x="2040" y="1117"/>
                  <a:pt x="1912" y="1451"/>
                  <a:pt x="1912" y="1451"/>
                </a:cubicBezTo>
                <a:cubicBezTo>
                  <a:pt x="2020" y="1301"/>
                  <a:pt x="2160" y="1395"/>
                  <a:pt x="2160" y="1395"/>
                </a:cubicBezTo>
                <a:cubicBezTo>
                  <a:pt x="1968" y="1143"/>
                  <a:pt x="2190" y="943"/>
                  <a:pt x="2322" y="973"/>
                </a:cubicBezTo>
                <a:cubicBezTo>
                  <a:pt x="2106" y="299"/>
                  <a:pt x="3083" y="0"/>
                  <a:pt x="3366" y="571"/>
                </a:cubicBezTo>
                <a:cubicBezTo>
                  <a:pt x="3552" y="214"/>
                  <a:pt x="4196" y="175"/>
                  <a:pt x="4252" y="740"/>
                </a:cubicBezTo>
                <a:cubicBezTo>
                  <a:pt x="4318" y="524"/>
                  <a:pt x="4614" y="511"/>
                  <a:pt x="4614" y="511"/>
                </a:cubicBezTo>
                <a:cubicBezTo>
                  <a:pt x="4544" y="275"/>
                  <a:pt x="4896" y="133"/>
                  <a:pt x="4998" y="409"/>
                </a:cubicBezTo>
                <a:cubicBezTo>
                  <a:pt x="5226" y="349"/>
                  <a:pt x="5304" y="595"/>
                  <a:pt x="5304" y="595"/>
                </a:cubicBezTo>
                <a:cubicBezTo>
                  <a:pt x="5598" y="451"/>
                  <a:pt x="5754" y="721"/>
                  <a:pt x="5754" y="721"/>
                </a:cubicBezTo>
                <a:cubicBezTo>
                  <a:pt x="5754" y="2554"/>
                  <a:pt x="5754" y="4387"/>
                  <a:pt x="5754" y="4387"/>
                </a:cubicBezTo>
                <a:lnTo>
                  <a:pt x="0" y="438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82F277C0-B784-443D-B0EC-66E387E6F5CE}"/>
              </a:ext>
            </a:extLst>
          </p:cNvPr>
          <p:cNvSpPr>
            <a:spLocks/>
          </p:cNvSpPr>
          <p:nvPr/>
        </p:nvSpPr>
        <p:spPr bwMode="white">
          <a:xfrm>
            <a:off x="1" y="376238"/>
            <a:ext cx="12187767" cy="6488112"/>
          </a:xfrm>
          <a:custGeom>
            <a:avLst/>
            <a:gdLst>
              <a:gd name="T0" fmla="*/ 0 w 5758"/>
              <a:gd name="T1" fmla="*/ 2147483646 h 4087"/>
              <a:gd name="T2" fmla="*/ 0 w 5758"/>
              <a:gd name="T3" fmla="*/ 2147483646 h 4087"/>
              <a:gd name="T4" fmla="*/ 2147483646 w 5758"/>
              <a:gd name="T5" fmla="*/ 2147483646 h 4087"/>
              <a:gd name="T6" fmla="*/ 2147483646 w 5758"/>
              <a:gd name="T7" fmla="*/ 2147483646 h 4087"/>
              <a:gd name="T8" fmla="*/ 2147483646 w 5758"/>
              <a:gd name="T9" fmla="*/ 2147483646 h 4087"/>
              <a:gd name="T10" fmla="*/ 2147483646 w 5758"/>
              <a:gd name="T11" fmla="*/ 2147483646 h 4087"/>
              <a:gd name="T12" fmla="*/ 2147483646 w 5758"/>
              <a:gd name="T13" fmla="*/ 2147483646 h 4087"/>
              <a:gd name="T14" fmla="*/ 2147483646 w 5758"/>
              <a:gd name="T15" fmla="*/ 2147483646 h 4087"/>
              <a:gd name="T16" fmla="*/ 2147483646 w 5758"/>
              <a:gd name="T17" fmla="*/ 2147483646 h 4087"/>
              <a:gd name="T18" fmla="*/ 2147483646 w 5758"/>
              <a:gd name="T19" fmla="*/ 2147483646 h 4087"/>
              <a:gd name="T20" fmla="*/ 2147483646 w 5758"/>
              <a:gd name="T21" fmla="*/ 2147483646 h 4087"/>
              <a:gd name="T22" fmla="*/ 2147483646 w 5758"/>
              <a:gd name="T23" fmla="*/ 2147483646 h 4087"/>
              <a:gd name="T24" fmla="*/ 2147483646 w 5758"/>
              <a:gd name="T25" fmla="*/ 2147483646 h 4087"/>
              <a:gd name="T26" fmla="*/ 2147483646 w 5758"/>
              <a:gd name="T27" fmla="*/ 2147483646 h 4087"/>
              <a:gd name="T28" fmla="*/ 2147483646 w 5758"/>
              <a:gd name="T29" fmla="*/ 2147483646 h 4087"/>
              <a:gd name="T30" fmla="*/ 2147483646 w 5758"/>
              <a:gd name="T31" fmla="*/ 2147483646 h 4087"/>
              <a:gd name="T32" fmla="*/ 2147483646 w 5758"/>
              <a:gd name="T33" fmla="*/ 2147483646 h 4087"/>
              <a:gd name="T34" fmla="*/ 2147483646 w 5758"/>
              <a:gd name="T35" fmla="*/ 2147483646 h 4087"/>
              <a:gd name="T36" fmla="*/ 0 w 5758"/>
              <a:gd name="T37" fmla="*/ 2147483646 h 40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758" h="4087">
                <a:moveTo>
                  <a:pt x="0" y="4063"/>
                </a:moveTo>
                <a:cubicBezTo>
                  <a:pt x="0" y="4063"/>
                  <a:pt x="0" y="2287"/>
                  <a:pt x="0" y="511"/>
                </a:cubicBezTo>
                <a:cubicBezTo>
                  <a:pt x="0" y="511"/>
                  <a:pt x="202" y="468"/>
                  <a:pt x="176" y="743"/>
                </a:cubicBezTo>
                <a:cubicBezTo>
                  <a:pt x="287" y="671"/>
                  <a:pt x="369" y="751"/>
                  <a:pt x="369" y="751"/>
                </a:cubicBezTo>
                <a:cubicBezTo>
                  <a:pt x="598" y="261"/>
                  <a:pt x="1107" y="681"/>
                  <a:pt x="985" y="1031"/>
                </a:cubicBezTo>
                <a:cubicBezTo>
                  <a:pt x="1306" y="971"/>
                  <a:pt x="1220" y="1287"/>
                  <a:pt x="1169" y="1343"/>
                </a:cubicBezTo>
                <a:cubicBezTo>
                  <a:pt x="1312" y="1321"/>
                  <a:pt x="1418" y="1407"/>
                  <a:pt x="1418" y="1407"/>
                </a:cubicBezTo>
                <a:cubicBezTo>
                  <a:pt x="1340" y="1065"/>
                  <a:pt x="1579" y="921"/>
                  <a:pt x="1730" y="967"/>
                </a:cubicBezTo>
                <a:cubicBezTo>
                  <a:pt x="1627" y="489"/>
                  <a:pt x="2171" y="429"/>
                  <a:pt x="2299" y="679"/>
                </a:cubicBezTo>
                <a:cubicBezTo>
                  <a:pt x="2325" y="457"/>
                  <a:pt x="2603" y="511"/>
                  <a:pt x="2603" y="511"/>
                </a:cubicBezTo>
                <a:cubicBezTo>
                  <a:pt x="2704" y="79"/>
                  <a:pt x="3174" y="223"/>
                  <a:pt x="3262" y="447"/>
                </a:cubicBezTo>
                <a:cubicBezTo>
                  <a:pt x="3603" y="0"/>
                  <a:pt x="4201" y="339"/>
                  <a:pt x="4148" y="807"/>
                </a:cubicBezTo>
                <a:cubicBezTo>
                  <a:pt x="4386" y="679"/>
                  <a:pt x="4562" y="807"/>
                  <a:pt x="4629" y="919"/>
                </a:cubicBezTo>
                <a:cubicBezTo>
                  <a:pt x="4543" y="587"/>
                  <a:pt x="4802" y="564"/>
                  <a:pt x="4861" y="631"/>
                </a:cubicBezTo>
                <a:cubicBezTo>
                  <a:pt x="4705" y="367"/>
                  <a:pt x="4997" y="273"/>
                  <a:pt x="5056" y="335"/>
                </a:cubicBezTo>
                <a:cubicBezTo>
                  <a:pt x="5133" y="33"/>
                  <a:pt x="5604" y="118"/>
                  <a:pt x="5543" y="479"/>
                </a:cubicBezTo>
                <a:cubicBezTo>
                  <a:pt x="5723" y="479"/>
                  <a:pt x="5758" y="687"/>
                  <a:pt x="5758" y="687"/>
                </a:cubicBezTo>
                <a:cubicBezTo>
                  <a:pt x="5758" y="2387"/>
                  <a:pt x="5758" y="4087"/>
                  <a:pt x="5758" y="4087"/>
                </a:cubicBezTo>
                <a:lnTo>
                  <a:pt x="0" y="4063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9F398813-3927-4D83-8FAC-CC6725415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470400" y="130176"/>
            <a:ext cx="1930400" cy="309563"/>
          </a:xfrm>
        </p:spPr>
        <p:txBody>
          <a:bodyPr/>
          <a:lstStyle>
            <a:lvl1pPr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ACECE3DB-F578-44B5-9A3B-53EDDC9C3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502400" y="130176"/>
            <a:ext cx="3860800" cy="309563"/>
          </a:xfrm>
        </p:spPr>
        <p:txBody>
          <a:bodyPr/>
          <a:lstStyle>
            <a:lvl1pPr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E271F4A0-4192-4FEF-8E2D-964C50ACF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130176"/>
            <a:ext cx="1524000" cy="30956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167569F-3956-4A53-934D-046D4DC18F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305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154EE35-B4B4-4ACB-9957-949240238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39F008A2-9D6D-483D-BDDE-CD5010416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1048495-ABE2-4274-A84C-A09E42ED1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747D-AD6D-4BCD-9C85-56DAC7C839A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633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1"/>
            <a:ext cx="2743200" cy="56689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8026400" cy="5668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090950C1-E989-4D25-A953-B95494F3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05E4A6E-A7D7-4EF1-BC50-F135571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DA435A2-AFED-46EC-BD92-62DBB5D08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6868-72D2-4625-9E11-5850F7E9C5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462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F1DF903-A26E-4967-973D-32D37ADC9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E8975BD-170F-4BEC-9F35-396342AC3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01D1678A-C803-4299-B354-AC6D2C7E8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CCFE-0C15-4F26-B052-032F002753E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419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ko-KR" altLang="en-US" noProof="0" dirty="0"/>
              <a:t>표를 추가하려면 아이콘을 클릭하십시오</a:t>
            </a:r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5B3E4540-4E5D-4B81-A365-48C4CE304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997377A-A67C-4329-B940-99BDA7637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637D4A4-2300-462E-8F7C-09C5A41DE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5195-F51B-4BEE-BA9A-67187257E82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31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ko-KR" altLang="en-US" noProof="0" dirty="0"/>
              <a:t>차트를 추가하려면 아이콘을 클릭하십시오</a:t>
            </a:r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217DAA0-46E4-4340-BF31-6BE6FA616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1821BAA-DB80-4B01-A384-E91C016D5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DAC0723-3D87-4893-A862-33D57A458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B4CF-C874-44B1-A134-6AE71B83F0F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504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117AA695-9A8D-45E5-8273-A8D9A14B7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2C4F664-30FB-4D70-9768-9EDF2761D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B48F68E6-F597-4663-9C9D-DA0B09407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83B7-4C1D-42E0-B2C9-A5240B8C940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2547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9E5F7-E021-4571-AFBD-117350E038A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36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F2B0B06-6344-46B5-9F5B-12BAADCEC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7175D4A-1EA9-4D37-B4C0-20F350508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E9F0DB3-4407-4202-971B-83E8EA470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1819-FA25-4CA7-8D05-21E5F9BF433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24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08DD12EB-9735-42AC-B295-25998D8DA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27B71C4-1404-4E09-9A6B-0419C164A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83CBF1E-0517-4B86-9B3C-710E6E2F3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28CE-EACB-481F-AA3C-B0631C4C88E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15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626AA41-5D89-4751-B3BA-464EEA899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F62F1EF-133E-412E-B137-C4592ABAD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35E283B-BB52-4AA5-B89D-DADC55875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B6D7-51D4-4BB5-89A7-2A36E151F47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851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07C4004-93A2-4342-A83A-D4FF4ECBA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A600A48-8463-410A-843F-52A70137C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DCC1CE09-5AB0-4DED-B659-38B8FAC06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1B73-3509-49C4-9F53-690EB2BFC7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5081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02F0B00-3930-4064-896B-05012D547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3A1604D4-11C5-4A2F-8847-05032C78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A420E9D1-CF61-4665-AF2E-F16CD422F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A80A-8BC4-4D35-968F-5BB344D742E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13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F7F14BF6-1D7C-4BCB-B33E-4351488A9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176267F-79A3-4619-BBEB-38F420BF5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C9781DF8-5017-487F-BABB-DF9F84D94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E850-928C-424E-9960-94ED5D0F2A7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06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56317CA-6FE5-4467-BF5F-978794198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81A0AAA-4119-427B-81E2-BB9D3ADF7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338262-9598-44F6-A608-5802CAAA1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E26B-6FC1-4771-9166-A8D10A719BA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2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dirty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8E231D3-9748-4C78-BCE1-F226F3797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261CF0C2-4CBE-4679-B940-6FFB9319A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93DF3034-7D0C-4DAA-B190-B43C6C967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1D28-E93D-407D-83E2-AC75D3B290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241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22">
            <a:extLst>
              <a:ext uri="{FF2B5EF4-FFF2-40B4-BE49-F238E27FC236}">
                <a16:creationId xmlns:a16="http://schemas.microsoft.com/office/drawing/2014/main" id="{CDCF4D66-1598-433D-AA17-33556E10254A}"/>
              </a:ext>
            </a:extLst>
          </p:cNvPr>
          <p:cNvSpPr>
            <a:spLocks/>
          </p:cNvSpPr>
          <p:nvPr/>
        </p:nvSpPr>
        <p:spPr bwMode="gray">
          <a:xfrm flipH="1">
            <a:off x="8467" y="-215900"/>
            <a:ext cx="12179300" cy="7064375"/>
          </a:xfrm>
          <a:custGeom>
            <a:avLst/>
            <a:gdLst>
              <a:gd name="T0" fmla="*/ 0 w 5754"/>
              <a:gd name="T1" fmla="*/ 2147483646 h 4254"/>
              <a:gd name="T2" fmla="*/ 0 w 5754"/>
              <a:gd name="T3" fmla="*/ 2147483646 h 4254"/>
              <a:gd name="T4" fmla="*/ 2147483646 w 5754"/>
              <a:gd name="T5" fmla="*/ 2147483646 h 4254"/>
              <a:gd name="T6" fmla="*/ 2147483646 w 5754"/>
              <a:gd name="T7" fmla="*/ 2147483646 h 4254"/>
              <a:gd name="T8" fmla="*/ 2147483646 w 5754"/>
              <a:gd name="T9" fmla="*/ 2147483646 h 4254"/>
              <a:gd name="T10" fmla="*/ 2147483646 w 5754"/>
              <a:gd name="T11" fmla="*/ 2147483646 h 4254"/>
              <a:gd name="T12" fmla="*/ 2147483646 w 5754"/>
              <a:gd name="T13" fmla="*/ 2147483646 h 4254"/>
              <a:gd name="T14" fmla="*/ 2147483646 w 5754"/>
              <a:gd name="T15" fmla="*/ 2147483646 h 4254"/>
              <a:gd name="T16" fmla="*/ 2147483646 w 5754"/>
              <a:gd name="T17" fmla="*/ 2147483646 h 4254"/>
              <a:gd name="T18" fmla="*/ 2147483646 w 5754"/>
              <a:gd name="T19" fmla="*/ 2147483646 h 4254"/>
              <a:gd name="T20" fmla="*/ 2147483646 w 5754"/>
              <a:gd name="T21" fmla="*/ 2147483646 h 4254"/>
              <a:gd name="T22" fmla="*/ 2147483646 w 5754"/>
              <a:gd name="T23" fmla="*/ 2147483646 h 4254"/>
              <a:gd name="T24" fmla="*/ 2147483646 w 5754"/>
              <a:gd name="T25" fmla="*/ 2147483646 h 4254"/>
              <a:gd name="T26" fmla="*/ 2147483646 w 5754"/>
              <a:gd name="T27" fmla="*/ 2147483646 h 4254"/>
              <a:gd name="T28" fmla="*/ 2147483646 w 5754"/>
              <a:gd name="T29" fmla="*/ 2147483646 h 4254"/>
              <a:gd name="T30" fmla="*/ 2147483646 w 5754"/>
              <a:gd name="T31" fmla="*/ 2147483646 h 4254"/>
              <a:gd name="T32" fmla="*/ 2147483646 w 5754"/>
              <a:gd name="T33" fmla="*/ 2147483646 h 4254"/>
              <a:gd name="T34" fmla="*/ 2147483646 w 5754"/>
              <a:gd name="T35" fmla="*/ 2147483646 h 4254"/>
              <a:gd name="T36" fmla="*/ 2147483646 w 5754"/>
              <a:gd name="T37" fmla="*/ 2147483646 h 4254"/>
              <a:gd name="T38" fmla="*/ 2147483646 w 5754"/>
              <a:gd name="T39" fmla="*/ 2147483646 h 4254"/>
              <a:gd name="T40" fmla="*/ 2147483646 w 5754"/>
              <a:gd name="T41" fmla="*/ 2147483646 h 4254"/>
              <a:gd name="T42" fmla="*/ 0 w 5754"/>
              <a:gd name="T43" fmla="*/ 2147483646 h 42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754" h="4254">
                <a:moveTo>
                  <a:pt x="0" y="4254"/>
                </a:moveTo>
                <a:cubicBezTo>
                  <a:pt x="0" y="4254"/>
                  <a:pt x="0" y="2262"/>
                  <a:pt x="0" y="270"/>
                </a:cubicBezTo>
                <a:cubicBezTo>
                  <a:pt x="366" y="78"/>
                  <a:pt x="468" y="444"/>
                  <a:pt x="468" y="444"/>
                </a:cubicBezTo>
                <a:cubicBezTo>
                  <a:pt x="534" y="342"/>
                  <a:pt x="642" y="396"/>
                  <a:pt x="642" y="396"/>
                </a:cubicBezTo>
                <a:cubicBezTo>
                  <a:pt x="564" y="114"/>
                  <a:pt x="1020" y="96"/>
                  <a:pt x="1068" y="348"/>
                </a:cubicBezTo>
                <a:cubicBezTo>
                  <a:pt x="1368" y="120"/>
                  <a:pt x="1572" y="474"/>
                  <a:pt x="1482" y="600"/>
                </a:cubicBezTo>
                <a:cubicBezTo>
                  <a:pt x="1812" y="624"/>
                  <a:pt x="1698" y="972"/>
                  <a:pt x="1698" y="972"/>
                </a:cubicBezTo>
                <a:cubicBezTo>
                  <a:pt x="2040" y="984"/>
                  <a:pt x="1912" y="1318"/>
                  <a:pt x="1912" y="1318"/>
                </a:cubicBezTo>
                <a:cubicBezTo>
                  <a:pt x="2020" y="1168"/>
                  <a:pt x="2160" y="1262"/>
                  <a:pt x="2160" y="1262"/>
                </a:cubicBezTo>
                <a:cubicBezTo>
                  <a:pt x="1968" y="1010"/>
                  <a:pt x="2190" y="810"/>
                  <a:pt x="2322" y="840"/>
                </a:cubicBezTo>
                <a:cubicBezTo>
                  <a:pt x="2124" y="612"/>
                  <a:pt x="2392" y="446"/>
                  <a:pt x="2496" y="486"/>
                </a:cubicBezTo>
                <a:cubicBezTo>
                  <a:pt x="2384" y="286"/>
                  <a:pt x="2700" y="118"/>
                  <a:pt x="2808" y="238"/>
                </a:cubicBezTo>
                <a:cubicBezTo>
                  <a:pt x="3040" y="62"/>
                  <a:pt x="3342" y="204"/>
                  <a:pt x="3366" y="438"/>
                </a:cubicBezTo>
                <a:cubicBezTo>
                  <a:pt x="3492" y="270"/>
                  <a:pt x="3642" y="354"/>
                  <a:pt x="3642" y="354"/>
                </a:cubicBezTo>
                <a:cubicBezTo>
                  <a:pt x="3606" y="138"/>
                  <a:pt x="3870" y="132"/>
                  <a:pt x="3894" y="288"/>
                </a:cubicBezTo>
                <a:cubicBezTo>
                  <a:pt x="4098" y="162"/>
                  <a:pt x="4284" y="354"/>
                  <a:pt x="4290" y="486"/>
                </a:cubicBezTo>
                <a:cubicBezTo>
                  <a:pt x="4356" y="270"/>
                  <a:pt x="4614" y="378"/>
                  <a:pt x="4614" y="378"/>
                </a:cubicBezTo>
                <a:cubicBezTo>
                  <a:pt x="4544" y="142"/>
                  <a:pt x="4896" y="0"/>
                  <a:pt x="4998" y="276"/>
                </a:cubicBezTo>
                <a:cubicBezTo>
                  <a:pt x="5226" y="216"/>
                  <a:pt x="5304" y="462"/>
                  <a:pt x="5304" y="462"/>
                </a:cubicBezTo>
                <a:cubicBezTo>
                  <a:pt x="5598" y="318"/>
                  <a:pt x="5754" y="588"/>
                  <a:pt x="5754" y="588"/>
                </a:cubicBezTo>
                <a:cubicBezTo>
                  <a:pt x="5754" y="2421"/>
                  <a:pt x="5754" y="4254"/>
                  <a:pt x="5754" y="4254"/>
                </a:cubicBezTo>
                <a:lnTo>
                  <a:pt x="0" y="425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28" name="Freeform 23">
            <a:extLst>
              <a:ext uri="{FF2B5EF4-FFF2-40B4-BE49-F238E27FC236}">
                <a16:creationId xmlns:a16="http://schemas.microsoft.com/office/drawing/2014/main" id="{EC011DBE-9B40-4B09-8C58-AEB6F00CF126}"/>
              </a:ext>
            </a:extLst>
          </p:cNvPr>
          <p:cNvSpPr>
            <a:spLocks/>
          </p:cNvSpPr>
          <p:nvPr/>
        </p:nvSpPr>
        <p:spPr bwMode="gray">
          <a:xfrm>
            <a:off x="1" y="-115888"/>
            <a:ext cx="12187767" cy="6980238"/>
          </a:xfrm>
          <a:custGeom>
            <a:avLst/>
            <a:gdLst>
              <a:gd name="T0" fmla="*/ 2147483646 w 5758"/>
              <a:gd name="T1" fmla="*/ 2147483646 h 4397"/>
              <a:gd name="T2" fmla="*/ 2147483646 w 5758"/>
              <a:gd name="T3" fmla="*/ 2147483646 h 4397"/>
              <a:gd name="T4" fmla="*/ 2147483646 w 5758"/>
              <a:gd name="T5" fmla="*/ 2147483646 h 4397"/>
              <a:gd name="T6" fmla="*/ 2147483646 w 5758"/>
              <a:gd name="T7" fmla="*/ 2147483646 h 4397"/>
              <a:gd name="T8" fmla="*/ 2147483646 w 5758"/>
              <a:gd name="T9" fmla="*/ 2147483646 h 4397"/>
              <a:gd name="T10" fmla="*/ 2147483646 w 5758"/>
              <a:gd name="T11" fmla="*/ 2147483646 h 4397"/>
              <a:gd name="T12" fmla="*/ 2147483646 w 5758"/>
              <a:gd name="T13" fmla="*/ 2147483646 h 4397"/>
              <a:gd name="T14" fmla="*/ 2147483646 w 5758"/>
              <a:gd name="T15" fmla="*/ 2147483646 h 4397"/>
              <a:gd name="T16" fmla="*/ 2147483646 w 5758"/>
              <a:gd name="T17" fmla="*/ 2147483646 h 4397"/>
              <a:gd name="T18" fmla="*/ 2147483646 w 5758"/>
              <a:gd name="T19" fmla="*/ 2147483646 h 4397"/>
              <a:gd name="T20" fmla="*/ 2147483646 w 5758"/>
              <a:gd name="T21" fmla="*/ 2147483646 h 4397"/>
              <a:gd name="T22" fmla="*/ 2147483646 w 5758"/>
              <a:gd name="T23" fmla="*/ 2147483646 h 4397"/>
              <a:gd name="T24" fmla="*/ 2147483646 w 5758"/>
              <a:gd name="T25" fmla="*/ 2147483646 h 4397"/>
              <a:gd name="T26" fmla="*/ 2147483646 w 5758"/>
              <a:gd name="T27" fmla="*/ 2147483646 h 4397"/>
              <a:gd name="T28" fmla="*/ 2147483646 w 5758"/>
              <a:gd name="T29" fmla="*/ 2147483646 h 4397"/>
              <a:gd name="T30" fmla="*/ 0 w 5758"/>
              <a:gd name="T31" fmla="*/ 2147483646 h 4397"/>
              <a:gd name="T32" fmla="*/ 0 w 5758"/>
              <a:gd name="T33" fmla="*/ 2147483646 h 4397"/>
              <a:gd name="T34" fmla="*/ 2147483646 w 5758"/>
              <a:gd name="T35" fmla="*/ 2147483646 h 43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58" h="4397">
                <a:moveTo>
                  <a:pt x="5758" y="4371"/>
                </a:moveTo>
                <a:cubicBezTo>
                  <a:pt x="5758" y="4371"/>
                  <a:pt x="5758" y="2436"/>
                  <a:pt x="5758" y="502"/>
                </a:cubicBezTo>
                <a:cubicBezTo>
                  <a:pt x="5758" y="502"/>
                  <a:pt x="5556" y="455"/>
                  <a:pt x="5582" y="754"/>
                </a:cubicBezTo>
                <a:cubicBezTo>
                  <a:pt x="5471" y="676"/>
                  <a:pt x="5389" y="763"/>
                  <a:pt x="5389" y="763"/>
                </a:cubicBezTo>
                <a:cubicBezTo>
                  <a:pt x="5096" y="369"/>
                  <a:pt x="4651" y="687"/>
                  <a:pt x="4773" y="1068"/>
                </a:cubicBezTo>
                <a:cubicBezTo>
                  <a:pt x="4632" y="1025"/>
                  <a:pt x="4496" y="1017"/>
                  <a:pt x="4344" y="1169"/>
                </a:cubicBezTo>
                <a:cubicBezTo>
                  <a:pt x="4376" y="734"/>
                  <a:pt x="3908" y="338"/>
                  <a:pt x="3459" y="685"/>
                </a:cubicBezTo>
                <a:cubicBezTo>
                  <a:pt x="3433" y="443"/>
                  <a:pt x="3155" y="502"/>
                  <a:pt x="3155" y="502"/>
                </a:cubicBezTo>
                <a:cubicBezTo>
                  <a:pt x="3054" y="31"/>
                  <a:pt x="2584" y="188"/>
                  <a:pt x="2496" y="432"/>
                </a:cubicBezTo>
                <a:cubicBezTo>
                  <a:pt x="2435" y="91"/>
                  <a:pt x="2095" y="176"/>
                  <a:pt x="2061" y="451"/>
                </a:cubicBezTo>
                <a:cubicBezTo>
                  <a:pt x="2035" y="386"/>
                  <a:pt x="1751" y="327"/>
                  <a:pt x="1780" y="584"/>
                </a:cubicBezTo>
                <a:lnTo>
                  <a:pt x="1711" y="593"/>
                </a:lnTo>
                <a:cubicBezTo>
                  <a:pt x="1711" y="249"/>
                  <a:pt x="1259" y="11"/>
                  <a:pt x="949" y="367"/>
                </a:cubicBezTo>
                <a:cubicBezTo>
                  <a:pt x="915" y="197"/>
                  <a:pt x="757" y="192"/>
                  <a:pt x="672" y="299"/>
                </a:cubicBezTo>
                <a:cubicBezTo>
                  <a:pt x="604" y="0"/>
                  <a:pt x="154" y="74"/>
                  <a:pt x="215" y="467"/>
                </a:cubicBezTo>
                <a:cubicBezTo>
                  <a:pt x="35" y="467"/>
                  <a:pt x="0" y="693"/>
                  <a:pt x="0" y="693"/>
                </a:cubicBezTo>
                <a:cubicBezTo>
                  <a:pt x="0" y="2545"/>
                  <a:pt x="0" y="4397"/>
                  <a:pt x="0" y="4397"/>
                </a:cubicBezTo>
                <a:lnTo>
                  <a:pt x="5758" y="4371"/>
                </a:lnTo>
                <a:close/>
              </a:path>
            </a:pathLst>
          </a:cu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1" name="Rectangle 33">
            <a:extLst>
              <a:ext uri="{FF2B5EF4-FFF2-40B4-BE49-F238E27FC236}">
                <a16:creationId xmlns:a16="http://schemas.microsoft.com/office/drawing/2014/main" id="{10244BEE-3723-48B3-B9CA-05A928D91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32" name="Rectangle 34">
            <a:extLst>
              <a:ext uri="{FF2B5EF4-FFF2-40B4-BE49-F238E27FC236}">
                <a16:creationId xmlns:a16="http://schemas.microsoft.com/office/drawing/2014/main" id="{A238ABBA-2B06-46FE-A402-01C5CE87A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5A9AC956-8F79-4571-B24B-61335CA31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F44D0CE3-91AB-4E25-B445-A30940FA30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id="{15090338-9FD5-44E3-A69D-0CB2ADA21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6A6001EF-389B-42D4-86C0-D9FA0029C42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20" r:id="rId16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418C272-46F5-409E-A2B8-02AFA9355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21" y="-24016"/>
            <a:ext cx="575429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A959C26-85D6-4107-9D77-2172923B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12" y="-35448"/>
            <a:ext cx="5754291" cy="6858000"/>
          </a:xfrm>
          <a:prstGeom prst="rect">
            <a:avLst/>
          </a:prstGeom>
        </p:spPr>
      </p:pic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37BD977E-3DA6-48CB-8E4E-D7CB7855527E}"/>
              </a:ext>
            </a:extLst>
          </p:cNvPr>
          <p:cNvSpPr/>
          <p:nvPr/>
        </p:nvSpPr>
        <p:spPr>
          <a:xfrm flipH="1">
            <a:off x="8544272" y="2708920"/>
            <a:ext cx="3240360" cy="39604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0DDDA53-7E4C-40D8-A389-BB6DB803F155}"/>
              </a:ext>
            </a:extLst>
          </p:cNvPr>
          <p:cNvSpPr/>
          <p:nvPr/>
        </p:nvSpPr>
        <p:spPr>
          <a:xfrm>
            <a:off x="3120008" y="2604880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7FA91C6-B640-47A8-B7B1-BBCE905DD3B8}"/>
              </a:ext>
            </a:extLst>
          </p:cNvPr>
          <p:cNvSpPr/>
          <p:nvPr/>
        </p:nvSpPr>
        <p:spPr>
          <a:xfrm>
            <a:off x="3034054" y="2672363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CC6CF28-7991-42E0-A9D8-ED9550C70A0C}"/>
              </a:ext>
            </a:extLst>
          </p:cNvPr>
          <p:cNvSpPr/>
          <p:nvPr/>
        </p:nvSpPr>
        <p:spPr>
          <a:xfrm>
            <a:off x="6072336" y="2636912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9816" y="2852936"/>
            <a:ext cx="3431704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2719AA4-BBEB-4D85-ADF4-B5A0CA540837}"/>
              </a:ext>
            </a:extLst>
          </p:cNvPr>
          <p:cNvSpPr/>
          <p:nvPr/>
        </p:nvSpPr>
        <p:spPr>
          <a:xfrm>
            <a:off x="9325928" y="5744987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相关分析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771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2CBA2D2-64A4-47AD-9223-9DE6733FF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637637"/>
            <a:ext cx="2314575" cy="20748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무 </a:t>
            </a:r>
            <a:r>
              <a:rPr lang="ko-KR" altLang="en-US" sz="2800" dirty="0">
                <a:solidFill>
                  <a:srgbClr val="0070C0"/>
                </a:solidFill>
              </a:rPr>
              <a:t>无</a:t>
            </a:r>
            <a:r>
              <a:rPr lang="ko-KR" altLang="en-US" dirty="0"/>
              <a:t> </a:t>
            </a:r>
            <a:br>
              <a:rPr lang="en-US" altLang="ko-KR" dirty="0"/>
            </a:br>
            <a:r>
              <a:rPr lang="ko-KR" altLang="en-US" dirty="0"/>
              <a:t>연관성의 </a:t>
            </a:r>
            <a:br>
              <a:rPr lang="ko-KR" altLang="en-US" dirty="0"/>
            </a:br>
            <a:r>
              <a:rPr lang="ko-KR" altLang="en-US" dirty="0"/>
              <a:t>예</a:t>
            </a:r>
            <a:endParaRPr lang="en-US" altLang="ko-KR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689B0F-D0C8-459D-BB0E-ADBA74657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en-US" altLang="ko-KR" dirty="0"/>
              <a:t>IQ</a:t>
            </a:r>
            <a:r>
              <a:rPr lang="ko-KR" altLang="en-US" dirty="0"/>
              <a:t>와 통계학 점수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26568D42-DC4E-4058-9F8C-CEED060D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539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D48C78D-9EB2-4423-8D55-2C0D0D8B29C3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73600" cy="3462337"/>
            <a:chOff x="2064" y="1253"/>
            <a:chExt cx="2944" cy="2181"/>
          </a:xfrm>
        </p:grpSpPr>
        <p:sp>
          <p:nvSpPr>
            <p:cNvPr id="11285" name="Line 6">
              <a:extLst>
                <a:ext uri="{FF2B5EF4-FFF2-40B4-BE49-F238E27FC236}">
                  <a16:creationId xmlns:a16="http://schemas.microsoft.com/office/drawing/2014/main" id="{F79DA9A4-6CF5-45E4-AFDC-5FD558233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6" name="Line 7">
              <a:extLst>
                <a:ext uri="{FF2B5EF4-FFF2-40B4-BE49-F238E27FC236}">
                  <a16:creationId xmlns:a16="http://schemas.microsoft.com/office/drawing/2014/main" id="{8EC16B7C-43BD-46DA-9B24-AC7EEBAF4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7" name="Line 8">
              <a:extLst>
                <a:ext uri="{FF2B5EF4-FFF2-40B4-BE49-F238E27FC236}">
                  <a16:creationId xmlns:a16="http://schemas.microsoft.com/office/drawing/2014/main" id="{6457633C-E9E1-4BA2-8836-B19835FFD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8" name="Line 9">
              <a:extLst>
                <a:ext uri="{FF2B5EF4-FFF2-40B4-BE49-F238E27FC236}">
                  <a16:creationId xmlns:a16="http://schemas.microsoft.com/office/drawing/2014/main" id="{DEB751AE-1CF0-403B-8D49-108A9A900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9" name="Line 10">
              <a:extLst>
                <a:ext uri="{FF2B5EF4-FFF2-40B4-BE49-F238E27FC236}">
                  <a16:creationId xmlns:a16="http://schemas.microsoft.com/office/drawing/2014/main" id="{17D852F6-9D6F-4BFE-B479-4ECFE72D2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0" name="Text Box 11">
              <a:extLst>
                <a:ext uri="{FF2B5EF4-FFF2-40B4-BE49-F238E27FC236}">
                  <a16:creationId xmlns:a16="http://schemas.microsoft.com/office/drawing/2014/main" id="{812239C6-E771-4D8C-98FC-1D810BB2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IQ</a:t>
              </a:r>
            </a:p>
          </p:txBody>
        </p:sp>
        <p:sp>
          <p:nvSpPr>
            <p:cNvPr id="11291" name="Text Box 12">
              <a:extLst>
                <a:ext uri="{FF2B5EF4-FFF2-40B4-BE49-F238E27FC236}">
                  <a16:creationId xmlns:a16="http://schemas.microsoft.com/office/drawing/2014/main" id="{A2B46E4A-0209-4DA7-B309-273B6324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마조론</a:t>
              </a:r>
            </a:p>
          </p:txBody>
        </p:sp>
        <p:sp>
          <p:nvSpPr>
            <p:cNvPr id="11292" name="Line 13">
              <a:extLst>
                <a:ext uri="{FF2B5EF4-FFF2-40B4-BE49-F238E27FC236}">
                  <a16:creationId xmlns:a16="http://schemas.microsoft.com/office/drawing/2014/main" id="{F57359E6-4EDB-4EB0-AC8C-74420FC85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3" name="Line 14">
              <a:extLst>
                <a:ext uri="{FF2B5EF4-FFF2-40B4-BE49-F238E27FC236}">
                  <a16:creationId xmlns:a16="http://schemas.microsoft.com/office/drawing/2014/main" id="{7D13B8AC-95A2-4BD3-8F1A-19BA02A6A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4" name="Line 15">
              <a:extLst>
                <a:ext uri="{FF2B5EF4-FFF2-40B4-BE49-F238E27FC236}">
                  <a16:creationId xmlns:a16="http://schemas.microsoft.com/office/drawing/2014/main" id="{6E665C40-338F-478E-A58E-F26E759DF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5" name="Text Box 16">
              <a:extLst>
                <a:ext uri="{FF2B5EF4-FFF2-40B4-BE49-F238E27FC236}">
                  <a16:creationId xmlns:a16="http://schemas.microsoft.com/office/drawing/2014/main" id="{B3530496-9BC3-452D-9F0C-A9019BDFC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120</a:t>
              </a:r>
            </a:p>
          </p:txBody>
        </p:sp>
        <p:sp>
          <p:nvSpPr>
            <p:cNvPr id="11296" name="Text Box 17">
              <a:extLst>
                <a:ext uri="{FF2B5EF4-FFF2-40B4-BE49-F238E27FC236}">
                  <a16:creationId xmlns:a16="http://schemas.microsoft.com/office/drawing/2014/main" id="{761FE682-E40B-4414-B608-2D1879FF4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11297" name="Text Box 18">
              <a:extLst>
                <a:ext uri="{FF2B5EF4-FFF2-40B4-BE49-F238E27FC236}">
                  <a16:creationId xmlns:a16="http://schemas.microsoft.com/office/drawing/2014/main" id="{052D029E-9738-42F7-A7A5-E8D10D8D6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1298" name="Text Box 19">
              <a:extLst>
                <a:ext uri="{FF2B5EF4-FFF2-40B4-BE49-F238E27FC236}">
                  <a16:creationId xmlns:a16="http://schemas.microsoft.com/office/drawing/2014/main" id="{94411494-980E-4E59-B448-17BF3ABDE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90</a:t>
              </a:r>
            </a:p>
          </p:txBody>
        </p:sp>
        <p:sp>
          <p:nvSpPr>
            <p:cNvPr id="11299" name="Text Box 20">
              <a:extLst>
                <a:ext uri="{FF2B5EF4-FFF2-40B4-BE49-F238E27FC236}">
                  <a16:creationId xmlns:a16="http://schemas.microsoft.com/office/drawing/2014/main" id="{90DEED7D-D926-4592-A01F-261AC9A4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140</a:t>
              </a:r>
            </a:p>
          </p:txBody>
        </p:sp>
        <p:sp>
          <p:nvSpPr>
            <p:cNvPr id="11300" name="Text Box 21">
              <a:extLst>
                <a:ext uri="{FF2B5EF4-FFF2-40B4-BE49-F238E27FC236}">
                  <a16:creationId xmlns:a16="http://schemas.microsoft.com/office/drawing/2014/main" id="{36B5F161-48BB-4DA6-8EE7-6A5E2B96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100</a:t>
              </a:r>
            </a:p>
          </p:txBody>
        </p:sp>
      </p:grpSp>
      <p:sp>
        <p:nvSpPr>
          <p:cNvPr id="11270" name="Oval 22">
            <a:extLst>
              <a:ext uri="{FF2B5EF4-FFF2-40B4-BE49-F238E27FC236}">
                <a16:creationId xmlns:a16="http://schemas.microsoft.com/office/drawing/2014/main" id="{8D9E80C8-9C38-4396-9D01-BA5B8A8B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1" name="Oval 23">
            <a:extLst>
              <a:ext uri="{FF2B5EF4-FFF2-40B4-BE49-F238E27FC236}">
                <a16:creationId xmlns:a16="http://schemas.microsoft.com/office/drawing/2014/main" id="{5240E26F-D9E9-4CA1-B566-6C9E12BD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2" name="Oval 24">
            <a:extLst>
              <a:ext uri="{FF2B5EF4-FFF2-40B4-BE49-F238E27FC236}">
                <a16:creationId xmlns:a16="http://schemas.microsoft.com/office/drawing/2014/main" id="{3F5E4A82-39DE-4A58-9A7F-D74E74D2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3" name="Oval 25">
            <a:extLst>
              <a:ext uri="{FF2B5EF4-FFF2-40B4-BE49-F238E27FC236}">
                <a16:creationId xmlns:a16="http://schemas.microsoft.com/office/drawing/2014/main" id="{09D09B14-3568-4975-B31E-DB5829B4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4" name="Oval 26">
            <a:extLst>
              <a:ext uri="{FF2B5EF4-FFF2-40B4-BE49-F238E27FC236}">
                <a16:creationId xmlns:a16="http://schemas.microsoft.com/office/drawing/2014/main" id="{AAB05223-AD93-455E-A350-402D1579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5" name="Oval 27">
            <a:extLst>
              <a:ext uri="{FF2B5EF4-FFF2-40B4-BE49-F238E27FC236}">
                <a16:creationId xmlns:a16="http://schemas.microsoft.com/office/drawing/2014/main" id="{FFB86D06-53DB-448E-8BE2-84C633B8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6" name="Oval 28">
            <a:extLst>
              <a:ext uri="{FF2B5EF4-FFF2-40B4-BE49-F238E27FC236}">
                <a16:creationId xmlns:a16="http://schemas.microsoft.com/office/drawing/2014/main" id="{AE0A1C2E-1677-4889-B86D-94691DFB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7813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7" name="Oval 29">
            <a:extLst>
              <a:ext uri="{FF2B5EF4-FFF2-40B4-BE49-F238E27FC236}">
                <a16:creationId xmlns:a16="http://schemas.microsoft.com/office/drawing/2014/main" id="{D2DDA78E-C269-4815-B0DD-191EB4BE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8" name="Oval 30">
            <a:extLst>
              <a:ext uri="{FF2B5EF4-FFF2-40B4-BE49-F238E27FC236}">
                <a16:creationId xmlns:a16="http://schemas.microsoft.com/office/drawing/2014/main" id="{157141EF-FB29-4090-9397-2C4E29AB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9" name="Oval 31">
            <a:extLst>
              <a:ext uri="{FF2B5EF4-FFF2-40B4-BE49-F238E27FC236}">
                <a16:creationId xmlns:a16="http://schemas.microsoft.com/office/drawing/2014/main" id="{C3B14CF5-C13C-4A2F-9401-82579A9A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0" name="Oval 32">
            <a:extLst>
              <a:ext uri="{FF2B5EF4-FFF2-40B4-BE49-F238E27FC236}">
                <a16:creationId xmlns:a16="http://schemas.microsoft.com/office/drawing/2014/main" id="{96A26605-0ACA-4434-93A2-5FE87AC1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1" name="Oval 33">
            <a:extLst>
              <a:ext uri="{FF2B5EF4-FFF2-40B4-BE49-F238E27FC236}">
                <a16:creationId xmlns:a16="http://schemas.microsoft.com/office/drawing/2014/main" id="{F9012AD6-665F-4125-A7F3-9F4F42C7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2" name="Oval 34">
            <a:extLst>
              <a:ext uri="{FF2B5EF4-FFF2-40B4-BE49-F238E27FC236}">
                <a16:creationId xmlns:a16="http://schemas.microsoft.com/office/drawing/2014/main" id="{4F125187-F01B-42F4-A814-C4FEB68065F6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6096000" y="2349500"/>
            <a:ext cx="2306638" cy="2228850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01763" name="AutoShape 35">
            <a:extLst>
              <a:ext uri="{FF2B5EF4-FFF2-40B4-BE49-F238E27FC236}">
                <a16:creationId xmlns:a16="http://schemas.microsoft.com/office/drawing/2014/main" id="{3D13256D-A377-4F99-A8FE-2E5B9AAA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01" y="3573463"/>
            <a:ext cx="3115999" cy="1511300"/>
          </a:xfrm>
          <a:prstGeom prst="homePlate">
            <a:avLst>
              <a:gd name="adj" fmla="val 4527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/>
              <a:t>IQ</a:t>
            </a:r>
            <a:r>
              <a:rPr lang="ko-KR" altLang="en-US" sz="2400" dirty="0"/>
              <a:t>와 통계학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성적은 관계 없다 </a:t>
            </a:r>
          </a:p>
        </p:txBody>
      </p:sp>
      <p:sp>
        <p:nvSpPr>
          <p:cNvPr id="201765" name="Oval 37">
            <a:extLst>
              <a:ext uri="{FF2B5EF4-FFF2-40B4-BE49-F238E27FC236}">
                <a16:creationId xmlns:a16="http://schemas.microsoft.com/office/drawing/2014/main" id="{FE6719F8-0C3F-4C90-9C91-5D60B1D5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1916114"/>
            <a:ext cx="1512887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/>
      <p:bldP spid="2017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3498851"/>
            <a:ext cx="71977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72723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D05362E4-2F82-4A4A-9BCF-1337B181A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8082" y="1485553"/>
            <a:ext cx="4038600" cy="4103687"/>
          </a:xfrm>
        </p:spPr>
        <p:txBody>
          <a:bodyPr/>
          <a:lstStyle/>
          <a:p>
            <a:pPr eaLnBrk="1" hangingPunct="1"/>
            <a:r>
              <a:rPr lang="en-US" altLang="ko-KR" dirty="0"/>
              <a:t>X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Y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X, Y</a:t>
            </a:r>
            <a:r>
              <a:rPr lang="ko-KR" altLang="en-US" dirty="0"/>
              <a:t>의 공분산은</a:t>
            </a:r>
            <a:r>
              <a:rPr lang="en-US" altLang="ko-KR" dirty="0"/>
              <a:t>?</a:t>
            </a:r>
          </a:p>
        </p:txBody>
      </p:sp>
      <p:graphicFrame>
        <p:nvGraphicFramePr>
          <p:cNvPr id="195595" name="Object 11">
            <a:extLst>
              <a:ext uri="{FF2B5EF4-FFF2-40B4-BE49-F238E27FC236}">
                <a16:creationId xmlns:a16="http://schemas.microsoft.com/office/drawing/2014/main" id="{06A7AA1E-D471-44DC-9D22-DF96D1CD408E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02415525"/>
              </p:ext>
            </p:extLst>
          </p:nvPr>
        </p:nvGraphicFramePr>
        <p:xfrm>
          <a:off x="5087888" y="2572425"/>
          <a:ext cx="42465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087888" y="2572425"/>
                        <a:ext cx="42465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>
            <a:extLst>
              <a:ext uri="{FF2B5EF4-FFF2-40B4-BE49-F238E27FC236}">
                <a16:creationId xmlns:a16="http://schemas.microsoft.com/office/drawing/2014/main" id="{325CB23B-B7ED-4E92-85E2-B3933F0B4CE8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28135335"/>
              </p:ext>
            </p:extLst>
          </p:nvPr>
        </p:nvGraphicFramePr>
        <p:xfrm>
          <a:off x="5120240" y="3770122"/>
          <a:ext cx="60499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5" imgW="2082800" imgH="215900" progId="Equation.3">
                  <p:embed/>
                </p:oleObj>
              </mc:Choice>
              <mc:Fallback>
                <p:oleObj name="Equation" r:id="rId5" imgW="20828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120240" y="3770122"/>
                        <a:ext cx="60499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3" name="Object 9">
            <a:extLst>
              <a:ext uri="{FF2B5EF4-FFF2-40B4-BE49-F238E27FC236}">
                <a16:creationId xmlns:a16="http://schemas.microsoft.com/office/drawing/2014/main" id="{461AB9F0-6AA1-44FA-815A-917073C2A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06781"/>
              </p:ext>
            </p:extLst>
          </p:nvPr>
        </p:nvGraphicFramePr>
        <p:xfrm>
          <a:off x="5087888" y="1398541"/>
          <a:ext cx="4397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7" imgW="1384300" imgH="228600" progId="Equation.3">
                  <p:embed/>
                </p:oleObj>
              </mc:Choice>
              <mc:Fallback>
                <p:oleObj name="Equation" r:id="rId7" imgW="1384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1398541"/>
                        <a:ext cx="43973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제목 1">
            <a:extLst>
              <a:ext uri="{FF2B5EF4-FFF2-40B4-BE49-F238E27FC236}">
                <a16:creationId xmlns:a16="http://schemas.microsoft.com/office/drawing/2014/main" id="{7F0FAAB4-E2FC-442A-9DF0-DD3467BE08CF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3888432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2A13331-9687-4576-9536-1DE6745BEE1F}"/>
              </a:ext>
            </a:extLst>
          </p:cNvPr>
          <p:cNvSpPr/>
          <p:nvPr/>
        </p:nvSpPr>
        <p:spPr>
          <a:xfrm>
            <a:off x="2531051" y="19888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方差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2217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1703389" y="1158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23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23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23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23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23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2293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7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8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9" name="Oval 28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0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1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2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3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4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5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8691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(+)    (+)</a:t>
            </a: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(--)    (--)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08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양의</a:t>
            </a:r>
          </a:p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상관</a:t>
            </a:r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8695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19869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97" name="AutoShape 41"/>
          <p:cNvSpPr>
            <a:spLocks noChangeArrowheads="1"/>
          </p:cNvSpPr>
          <p:nvPr/>
        </p:nvSpPr>
        <p:spPr bwMode="auto">
          <a:xfrm>
            <a:off x="6096001" y="1412876"/>
            <a:ext cx="2232025" cy="576263"/>
          </a:xfrm>
          <a:prstGeom prst="wedgeEllipseCallout">
            <a:avLst>
              <a:gd name="adj1" fmla="val 35435"/>
              <a:gd name="adj2" fmla="val 1486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(+) × (+) = (+)</a:t>
            </a:r>
          </a:p>
        </p:txBody>
      </p:sp>
      <p:sp>
        <p:nvSpPr>
          <p:cNvPr id="198698" name="AutoShape 42"/>
          <p:cNvSpPr>
            <a:spLocks noChangeArrowheads="1"/>
          </p:cNvSpPr>
          <p:nvPr/>
        </p:nvSpPr>
        <p:spPr bwMode="auto">
          <a:xfrm>
            <a:off x="3935414" y="5445126"/>
            <a:ext cx="2232025" cy="576263"/>
          </a:xfrm>
          <a:prstGeom prst="wedgeEllipseCallout">
            <a:avLst>
              <a:gd name="adj1" fmla="val 50546"/>
              <a:gd name="adj2" fmla="val -234037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(-) × (-) = (+)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699416" y="17043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意味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1" grpId="0" animBg="1"/>
      <p:bldP spid="198697" grpId="0" animBg="1"/>
      <p:bldP spid="1986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2217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1703389" y="1158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3337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8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9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1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2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3343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3344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5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7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3348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3349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3350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3351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3352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3317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8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9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1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2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3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4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5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6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7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8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9" name="Oval 34"/>
          <p:cNvSpPr>
            <a:spLocks noChangeArrowheads="1"/>
          </p:cNvSpPr>
          <p:nvPr/>
        </p:nvSpPr>
        <p:spPr bwMode="auto">
          <a:xfrm rot="2126231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2787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(+)    (-)</a:t>
            </a: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(-)    (+)</a:t>
            </a:r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2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음의</a:t>
            </a:r>
          </a:p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상관</a:t>
            </a:r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2791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20279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5016501" y="1341438"/>
            <a:ext cx="2232025" cy="576262"/>
          </a:xfrm>
          <a:prstGeom prst="wedgeEllipseCallout">
            <a:avLst>
              <a:gd name="adj1" fmla="val -3343"/>
              <a:gd name="adj2" fmla="val 126861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(-) × (+) = (-)</a:t>
            </a:r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>
            <a:off x="8256588" y="3573463"/>
            <a:ext cx="2195512" cy="576262"/>
          </a:xfrm>
          <a:prstGeom prst="wedgeEllipseCallout">
            <a:avLst>
              <a:gd name="adj1" fmla="val -49204"/>
              <a:gd name="adj2" fmla="val 731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(+) × (-) =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  <p:bldP spid="202792" grpId="0" animBg="1"/>
      <p:bldP spid="2027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E6D366C3-1C84-4D4A-9EA9-041A82F06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340768"/>
            <a:ext cx="9289032" cy="25202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dirty="0"/>
              <a:t>양의 상관이면 크다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음의 상관이면 작다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무상관이면 </a:t>
            </a:r>
            <a:r>
              <a:rPr lang="en-US" altLang="ko-KR" dirty="0"/>
              <a:t>0</a:t>
            </a:r>
            <a:r>
              <a:rPr lang="ko-KR" altLang="en-US" dirty="0"/>
              <a:t>에 가깝다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1341BBB-59C0-4C80-8FA8-5FBF7E3FBE66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83264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성질</a:t>
            </a:r>
          </a:p>
        </p:txBody>
      </p:sp>
      <p:pic>
        <p:nvPicPr>
          <p:cNvPr id="9" name="Picture 5" descr="UNI0000256444d5">
            <a:extLst>
              <a:ext uri="{FF2B5EF4-FFF2-40B4-BE49-F238E27FC236}">
                <a16:creationId xmlns:a16="http://schemas.microsoft.com/office/drawing/2014/main" id="{03BB0C2A-9249-4E8C-99D9-60903FCE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6" y="1323860"/>
            <a:ext cx="6049019" cy="26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3AD21A-1B6C-4D79-8D20-E9F1F8CE864D}"/>
              </a:ext>
            </a:extLst>
          </p:cNvPr>
          <p:cNvSpPr/>
          <p:nvPr/>
        </p:nvSpPr>
        <p:spPr>
          <a:xfrm>
            <a:off x="781645" y="4149303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범위에 영향을 받는다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표준화 시켜줄 필요가 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513978" y="249121"/>
            <a:ext cx="3168650" cy="3109913"/>
          </a:xfrm>
          <a:prstGeom prst="ellipse">
            <a:avLst/>
          </a:prstGeom>
          <a:noFill/>
          <a:ln w="38100">
            <a:solidFill>
              <a:srgbClr val="3333CC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38047"/>
            <a:ext cx="2517775" cy="25320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/>
              <a:t>상관계수</a:t>
            </a:r>
            <a:br>
              <a:rPr lang="en-US" altLang="ko-KR" dirty="0"/>
            </a:br>
            <a:r>
              <a:rPr lang="en-US" altLang="ko-KR" sz="3200" dirty="0">
                <a:latin typeface="+mn-ea"/>
                <a:ea typeface="+mn-ea"/>
              </a:rPr>
              <a:t>(Correlation</a:t>
            </a:r>
            <a:br>
              <a:rPr lang="en-US" altLang="ko-KR" sz="3200" dirty="0">
                <a:latin typeface="+mn-ea"/>
                <a:ea typeface="+mn-ea"/>
              </a:rPr>
            </a:br>
            <a:r>
              <a:rPr lang="en-US" altLang="ko-KR" sz="3200" dirty="0">
                <a:latin typeface="+mn-ea"/>
                <a:ea typeface="+mn-ea"/>
              </a:rPr>
              <a:t>Coefficient)</a:t>
            </a:r>
            <a:endParaRPr lang="ko-KR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95800" y="3542082"/>
            <a:ext cx="6840760" cy="5759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피어슨</a:t>
            </a:r>
            <a:r>
              <a:rPr lang="en-US" altLang="ko-KR" sz="2400" b="1" dirty="0">
                <a:solidFill>
                  <a:srgbClr val="FF0000"/>
                </a:solidFill>
              </a:rPr>
              <a:t>(Pearson) </a:t>
            </a:r>
            <a:r>
              <a:rPr lang="ko-KR" altLang="en-US" sz="2400" b="1" dirty="0">
                <a:solidFill>
                  <a:srgbClr val="FF0000"/>
                </a:solidFill>
              </a:rPr>
              <a:t>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표본상관계수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51784" y="476250"/>
            <a:ext cx="7526238" cy="21605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공분산은 범위의 크기에 영향을 받으므로 표준화해주기 위해 각변수의 표준편차로 나눠준다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모상관계수는 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X, Y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공분산을 각각의 편차로 나누어 준다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/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/>
              <p:nvPr/>
            </p:nvSpPr>
            <p:spPr>
              <a:xfrm>
                <a:off x="5551620" y="4367890"/>
                <a:ext cx="3628621" cy="895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4367890"/>
                <a:ext cx="3628621" cy="895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699EE385-B2D6-476B-8DC3-D78AB468F306}"/>
              </a:ext>
            </a:extLst>
          </p:cNvPr>
          <p:cNvSpPr/>
          <p:nvPr/>
        </p:nvSpPr>
        <p:spPr>
          <a:xfrm>
            <a:off x="8956334" y="112474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70C0"/>
                </a:solidFill>
              </a:rPr>
              <a:t>标准偏差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8B86E36B-364C-4C8A-8400-184EB28B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9" y="370524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56F380-3A3A-4144-942D-02292735C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835" y="980728"/>
            <a:ext cx="2835024" cy="20018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상관계수의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범위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403315A-9B41-4924-B5E7-910BC19080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66755" y="370524"/>
            <a:ext cx="5832475" cy="5290724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-1</a:t>
            </a:r>
            <a:r>
              <a:rPr lang="ko-KR" altLang="en-US" sz="2400" dirty="0"/>
              <a:t>에서 </a:t>
            </a:r>
            <a:r>
              <a:rPr lang="en-US" altLang="ko-KR" sz="2400" dirty="0"/>
              <a:t>1</a:t>
            </a:r>
            <a:r>
              <a:rPr lang="ko-KR" altLang="en-US" sz="2400" dirty="0"/>
              <a:t>사이의 값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최대값은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X</a:t>
            </a:r>
            <a:r>
              <a:rPr lang="ko-KR" altLang="en-US" sz="2400" dirty="0"/>
              <a:t>의 상관계수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최소값은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-X</a:t>
            </a:r>
            <a:r>
              <a:rPr lang="ko-KR" altLang="en-US" sz="2400" dirty="0"/>
              <a:t>의 상관계수</a:t>
            </a:r>
          </a:p>
        </p:txBody>
      </p:sp>
      <p:graphicFrame>
        <p:nvGraphicFramePr>
          <p:cNvPr id="210952" name="Object 8">
            <a:extLst>
              <a:ext uri="{FF2B5EF4-FFF2-40B4-BE49-F238E27FC236}">
                <a16:creationId xmlns:a16="http://schemas.microsoft.com/office/drawing/2014/main" id="{15A24E23-8A42-439D-B5CA-E6686A085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46148"/>
              </p:ext>
            </p:extLst>
          </p:nvPr>
        </p:nvGraphicFramePr>
        <p:xfrm>
          <a:off x="5375920" y="885499"/>
          <a:ext cx="3481750" cy="100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3" imgW="1854200" imgH="533400" progId="Equation.3">
                  <p:embed/>
                </p:oleObj>
              </mc:Choice>
              <mc:Fallback>
                <p:oleObj name="Equation" r:id="rId3" imgW="18542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885499"/>
                        <a:ext cx="3481750" cy="1001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>
            <a:extLst>
              <a:ext uri="{FF2B5EF4-FFF2-40B4-BE49-F238E27FC236}">
                <a16:creationId xmlns:a16="http://schemas.microsoft.com/office/drawing/2014/main" id="{655D714B-CF83-4C89-BDD4-E5471E466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768690"/>
              </p:ext>
            </p:extLst>
          </p:nvPr>
        </p:nvGraphicFramePr>
        <p:xfrm>
          <a:off x="4943872" y="2636912"/>
          <a:ext cx="4071158" cy="102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5" imgW="2108200" imgH="533400" progId="Equation.3">
                  <p:embed/>
                </p:oleObj>
              </mc:Choice>
              <mc:Fallback>
                <p:oleObj name="Equation" r:id="rId5" imgW="21082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2636912"/>
                        <a:ext cx="4071158" cy="1028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4" name="Object 10">
            <a:extLst>
              <a:ext uri="{FF2B5EF4-FFF2-40B4-BE49-F238E27FC236}">
                <a16:creationId xmlns:a16="http://schemas.microsoft.com/office/drawing/2014/main" id="{EDD26E9F-2B24-464F-AF5C-F71941268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59020"/>
              </p:ext>
            </p:extLst>
          </p:nvPr>
        </p:nvGraphicFramePr>
        <p:xfrm>
          <a:off x="4975348" y="4490313"/>
          <a:ext cx="4071158" cy="98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48" y="4490313"/>
                        <a:ext cx="4071158" cy="981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DAB27FD7-9EA0-4D9E-B900-BD7D093F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8" y="2034828"/>
            <a:ext cx="1936428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E5828D9-55F0-413C-A2ED-8D50DBEA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77" y="3940119"/>
            <a:ext cx="2092176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88D019E-88EA-4FFF-AC89-1A5474E5D87B}"/>
              </a:ext>
            </a:extLst>
          </p:cNvPr>
          <p:cNvSpPr/>
          <p:nvPr/>
        </p:nvSpPr>
        <p:spPr>
          <a:xfrm>
            <a:off x="1055440" y="25649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Pearson Correlation Coefficient - Multiple Scatterplo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2783632" y="116632"/>
            <a:ext cx="79217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65A21-2AF8-4DEA-90C8-4ADC5C5110E8}"/>
              </a:ext>
            </a:extLst>
          </p:cNvPr>
          <p:cNvSpPr txBox="1"/>
          <p:nvPr/>
        </p:nvSpPr>
        <p:spPr>
          <a:xfrm>
            <a:off x="695400" y="69269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SPSS</a:t>
            </a: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Tutorial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81" y="364123"/>
            <a:ext cx="2654950" cy="229059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3200" dirty="0"/>
              <a:t>상관분석에서</a:t>
            </a:r>
            <a:br>
              <a:rPr lang="ko-KR" altLang="en-US" sz="3200" dirty="0"/>
            </a:br>
            <a:r>
              <a:rPr lang="ko-KR" altLang="en-US" sz="3200" dirty="0"/>
              <a:t>검정단계는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18999" y="548680"/>
            <a:ext cx="8637642" cy="6048672"/>
          </a:xfrm>
          <a:ln>
            <a:solidFill>
              <a:schemeClr val="accent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2600" dirty="0"/>
              <a:t>다음 가설을 세움</a:t>
            </a:r>
          </a:p>
          <a:p>
            <a:pPr>
              <a:lnSpc>
                <a:spcPct val="120000"/>
              </a:lnSpc>
            </a:pPr>
            <a:endParaRPr lang="ko-KR" altLang="en-US" sz="2600" dirty="0"/>
          </a:p>
          <a:p>
            <a:pPr lvl="1">
              <a:lnSpc>
                <a:spcPct val="120000"/>
              </a:lnSpc>
            </a:pPr>
            <a:endParaRPr lang="en-US" altLang="ko-KR" sz="2600" dirty="0"/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모상관계수가 </a:t>
            </a:r>
            <a:r>
              <a:rPr lang="en-US" altLang="ko-KR" sz="2600" dirty="0"/>
              <a:t>0</a:t>
            </a:r>
            <a:r>
              <a:rPr lang="ko-KR" altLang="en-US" sz="2600" dirty="0"/>
              <a:t>이냐 아니냐</a:t>
            </a:r>
            <a:r>
              <a:rPr lang="en-US" altLang="ko-KR" sz="26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즉 상관관계가 있느냐</a:t>
            </a:r>
            <a:r>
              <a:rPr lang="en-US" altLang="ko-KR" sz="2600" dirty="0"/>
              <a:t>? </a:t>
            </a:r>
            <a:r>
              <a:rPr lang="ko-KR" altLang="en-US" sz="2600" dirty="0"/>
              <a:t>없느냐</a:t>
            </a:r>
            <a:r>
              <a:rPr lang="en-US" altLang="ko-KR" sz="2600" dirty="0"/>
              <a:t>?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검정통계량</a:t>
            </a:r>
            <a:r>
              <a:rPr lang="en-US" altLang="ko-KR" sz="2600" dirty="0"/>
              <a:t> 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유의확률의 계산</a:t>
            </a:r>
            <a:endParaRPr lang="en-US" altLang="ko-KR" sz="26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P-value = </a:t>
            </a:r>
            <a:r>
              <a:rPr lang="en-US" altLang="ko-KR" sz="2600" dirty="0" err="1"/>
              <a:t>Pr</a:t>
            </a:r>
            <a:r>
              <a:rPr lang="en-US" altLang="ko-KR" sz="2600" dirty="0"/>
              <a:t>( result | H0 is True)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If p-value&lt; 0.05, we reject H0 (accept H1)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만약 유의확률이 </a:t>
            </a:r>
            <a:r>
              <a:rPr lang="en-US" altLang="ko-KR" sz="2600" dirty="0"/>
              <a:t>0.04 </a:t>
            </a:r>
            <a:r>
              <a:rPr lang="ko-KR" altLang="en-US" sz="2600" dirty="0"/>
              <a:t>이면 기각</a:t>
            </a:r>
            <a:r>
              <a:rPr lang="en-US" altLang="ko-KR" sz="2600" dirty="0"/>
              <a:t>, </a:t>
            </a:r>
            <a:r>
              <a:rPr lang="ko-KR" altLang="en-US" sz="2600" dirty="0"/>
              <a:t>두 변수 간에 상관관계가 있다</a:t>
            </a: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124744"/>
            <a:ext cx="4104456" cy="4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15036" y="202301"/>
            <a:ext cx="2654949" cy="2614241"/>
          </a:xfrm>
          <a:prstGeom prst="ellipse">
            <a:avLst/>
          </a:prstGeom>
          <a:noFill/>
          <a:ln w="38100">
            <a:solidFill>
              <a:srgbClr val="FFCC00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3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/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3725FF5-FEDD-4B09-9B0B-299B7AA459A8}"/>
              </a:ext>
            </a:extLst>
          </p:cNvPr>
          <p:cNvSpPr/>
          <p:nvPr/>
        </p:nvSpPr>
        <p:spPr>
          <a:xfrm>
            <a:off x="263352" y="1772816"/>
            <a:ext cx="6463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名义</a:t>
            </a:r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2D38FC-25C2-4926-A0FE-62B7B6FD3EF8}"/>
              </a:ext>
            </a:extLst>
          </p:cNvPr>
          <p:cNvSpPr/>
          <p:nvPr/>
        </p:nvSpPr>
        <p:spPr>
          <a:xfrm>
            <a:off x="263351" y="2502510"/>
            <a:ext cx="6463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名义</a:t>
            </a:r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693CAC-D787-4314-9976-9A8F47086431}"/>
              </a:ext>
            </a:extLst>
          </p:cNvPr>
          <p:cNvSpPr/>
          <p:nvPr/>
        </p:nvSpPr>
        <p:spPr>
          <a:xfrm>
            <a:off x="263350" y="3365987"/>
            <a:ext cx="6463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标度</a:t>
            </a:r>
            <a:endParaRPr 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03198D-8B19-427F-ABBC-D471B3DEA9C2}"/>
              </a:ext>
            </a:extLst>
          </p:cNvPr>
          <p:cNvSpPr/>
          <p:nvPr/>
        </p:nvSpPr>
        <p:spPr>
          <a:xfrm>
            <a:off x="263351" y="4255944"/>
            <a:ext cx="6463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标度</a:t>
            </a:r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109DE8D-C0EF-473E-ABD9-CEA008DF29AA}"/>
              </a:ext>
            </a:extLst>
          </p:cNvPr>
          <p:cNvSpPr/>
          <p:nvPr/>
        </p:nvSpPr>
        <p:spPr>
          <a:xfrm>
            <a:off x="6816080" y="30140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>
                <a:solidFill>
                  <a:srgbClr val="0070C0"/>
                </a:solidFill>
                <a:latin typeface="맑은 고딕" pitchFamily="50" charset="-127"/>
              </a:rPr>
              <a:t>味</a:t>
            </a:r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D056A2-1E0A-4D0A-953A-B19A9D033817}"/>
              </a:ext>
            </a:extLst>
          </p:cNvPr>
          <p:cNvSpPr/>
          <p:nvPr/>
        </p:nvSpPr>
        <p:spPr>
          <a:xfrm>
            <a:off x="6700663" y="386104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>
                <a:solidFill>
                  <a:srgbClr val="0070C0"/>
                </a:solidFill>
                <a:latin typeface="맑은 고딕" pitchFamily="50" charset="-127"/>
              </a:rPr>
              <a:t>价格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7448" y="365126"/>
            <a:ext cx="8208912" cy="831626"/>
          </a:xfrm>
        </p:spPr>
        <p:txBody>
          <a:bodyPr/>
          <a:lstStyle/>
          <a:p>
            <a:r>
              <a:rPr lang="en-US" altLang="ko-KR" sz="3200" dirty="0"/>
              <a:t>&lt;</a:t>
            </a:r>
            <a:r>
              <a:rPr lang="ko-KR" altLang="en-US" sz="3200" dirty="0"/>
              <a:t>예제</a:t>
            </a:r>
            <a:r>
              <a:rPr lang="en-US" altLang="ko-KR" sz="3200" dirty="0"/>
              <a:t>&gt; </a:t>
            </a:r>
            <a:r>
              <a:rPr lang="ko-KR" altLang="en-US" sz="3200" dirty="0"/>
              <a:t>영어점수와 수학점수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7951"/>
              </p:ext>
            </p:extLst>
          </p:nvPr>
        </p:nvGraphicFramePr>
        <p:xfrm>
          <a:off x="1271464" y="1501519"/>
          <a:ext cx="2160240" cy="40324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532645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35640314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영어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수학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46161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68214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80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71785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55134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39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776187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72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64906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432465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46007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16442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08411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693789"/>
                  </a:ext>
                </a:extLst>
              </a:tr>
            </a:tbl>
          </a:graphicData>
        </a:graphic>
      </p:graphicFrame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961711"/>
              </p:ext>
            </p:extLst>
          </p:nvPr>
        </p:nvGraphicFramePr>
        <p:xfrm>
          <a:off x="3935760" y="1484784"/>
          <a:ext cx="6480720" cy="40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68408" y="5085185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</a:p>
        </p:txBody>
      </p:sp>
    </p:spTree>
    <p:extLst>
      <p:ext uri="{BB962C8B-B14F-4D97-AF65-F5344CB8AC3E}">
        <p14:creationId xmlns:p14="http://schemas.microsoft.com/office/powerpoint/2010/main" val="396978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0BE371-2293-484B-A17E-E5B46930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239297"/>
            <a:ext cx="7540500" cy="547570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248128" y="3284463"/>
            <a:ext cx="1368152" cy="792609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0716" y="4365104"/>
            <a:ext cx="5084872" cy="1285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변수의 상관계수는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0.643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이고 유의확률은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0.045(&lt;0.05)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이므로 두 변수 간에 유의한 상관관계가 존재한다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9602E3-7962-4038-AB0F-5A7FAC78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20688"/>
            <a:ext cx="5095875" cy="40481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C2ACF0-831A-4B23-B1D0-D97AE3AE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0688"/>
            <a:ext cx="5095875" cy="36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983432" y="424122"/>
            <a:ext cx="3024187" cy="3024188"/>
          </a:xfrm>
          <a:prstGeom prst="ellipse">
            <a:avLst/>
          </a:prstGeom>
          <a:noFill/>
          <a:ln w="3810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333" y="1124744"/>
            <a:ext cx="2590800" cy="18732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 한계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3113" y="908050"/>
            <a:ext cx="5689600" cy="475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상관계수는 만능이 아니다 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수학적 관계이지 속성의 관계는 아니다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영어성적과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err="1">
                <a:latin typeface="+mn-ea"/>
              </a:rPr>
              <a:t>수학성적</a:t>
            </a:r>
            <a:endParaRPr lang="ko-KR" altLang="en-US" sz="2400" dirty="0">
              <a:latin typeface="+mn-ea"/>
            </a:endParaRPr>
          </a:p>
          <a:p>
            <a:pPr lvl="1" fontAlgn="auto">
              <a:spcAft>
                <a:spcPts val="0"/>
              </a:spcAft>
              <a:defRPr/>
            </a:pPr>
            <a:endParaRPr lang="ko-KR" altLang="en-US" sz="2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선형관계의</a:t>
            </a:r>
            <a:r>
              <a:rPr lang="ko-KR" altLang="en-US" sz="2800" dirty="0">
                <a:latin typeface="+mn-ea"/>
              </a:rPr>
              <a:t> 측도이다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곡선관계는</a:t>
            </a:r>
            <a:r>
              <a:rPr lang="ko-KR" altLang="en-US" sz="2400" dirty="0">
                <a:latin typeface="+mn-ea"/>
              </a:rPr>
              <a:t> 찾아내지 못한다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자료분석의</a:t>
            </a:r>
            <a:r>
              <a:rPr lang="ko-KR" altLang="en-US" sz="2800" dirty="0">
                <a:latin typeface="+mn-ea"/>
              </a:rPr>
              <a:t> 초기단계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769615" y="1340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0070C0"/>
                </a:solidFill>
              </a:rPr>
              <a:t>大能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18362" y="263712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局限性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75920" y="34807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线性关系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60096" y="56942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初始阶段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 </a:t>
            </a:r>
            <a:r>
              <a:rPr lang="ko-KR" altLang="en-US" sz="3200" dirty="0">
                <a:solidFill>
                  <a:srgbClr val="0070C0"/>
                </a:solidFill>
              </a:rPr>
              <a:t>练习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1424" y="1600201"/>
            <a:ext cx="1015312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신문</a:t>
            </a:r>
            <a:r>
              <a:rPr lang="en-US" altLang="ko-KR" dirty="0"/>
              <a:t>TV</a:t>
            </a:r>
            <a:r>
              <a:rPr lang="ko-KR" altLang="en-US" dirty="0"/>
              <a:t>시간</a:t>
            </a:r>
            <a:r>
              <a:rPr lang="en-US" altLang="ko-KR" dirty="0"/>
              <a:t>. </a:t>
            </a:r>
            <a:r>
              <a:rPr lang="en-US" altLang="ko-KR" dirty="0" err="1"/>
              <a:t>Sav</a:t>
            </a:r>
            <a:r>
              <a:rPr lang="en-US" altLang="ko-KR" dirty="0"/>
              <a:t>” </a:t>
            </a:r>
            <a:r>
              <a:rPr lang="ko-KR" altLang="en-US" dirty="0"/>
              <a:t>에서 </a:t>
            </a:r>
            <a:r>
              <a:rPr lang="ko-KR" altLang="en-US" dirty="0" err="1"/>
              <a:t>신문보는</a:t>
            </a:r>
            <a:r>
              <a:rPr lang="en-US" altLang="ko-KR" dirty="0"/>
              <a:t> </a:t>
            </a:r>
            <a:r>
              <a:rPr lang="ko-KR" altLang="en-US" dirty="0"/>
              <a:t>시간과  </a:t>
            </a:r>
            <a:r>
              <a:rPr lang="en-US" altLang="ko-KR" dirty="0"/>
              <a:t>TV</a:t>
            </a:r>
            <a:r>
              <a:rPr lang="ko-KR" altLang="en-US" dirty="0"/>
              <a:t>보는 시간과의 상관관계를 분석하시오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err="1"/>
              <a:t>Lecture_evalue.sav</a:t>
            </a:r>
            <a:r>
              <a:rPr lang="en-US" altLang="ko-KR" dirty="0"/>
              <a:t> </a:t>
            </a:r>
            <a:r>
              <a:rPr lang="ko-KR" altLang="en-US" dirty="0"/>
              <a:t>에서 전반적인 </a:t>
            </a:r>
            <a:r>
              <a:rPr lang="ko-KR" altLang="en-US" dirty="0" err="1"/>
              <a:t>강의평가와</a:t>
            </a:r>
            <a:r>
              <a:rPr lang="ko-KR" altLang="en-US" dirty="0"/>
              <a:t> 가장 높은 관계를 갖는 변수는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30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78E90-48DE-4F65-9A24-30FBC22C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5702424" cy="66754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sz="3200" dirty="0"/>
              <a:t>참고</a:t>
            </a:r>
            <a:r>
              <a:rPr lang="en-US" altLang="ko-KR" sz="3200" dirty="0"/>
              <a:t>&gt; </a:t>
            </a:r>
            <a:r>
              <a:rPr lang="ko-KR" altLang="en-US" sz="3200" dirty="0"/>
              <a:t>공분산 행렬</a:t>
            </a:r>
            <a:r>
              <a:rPr lang="en-US" altLang="ko-KR" sz="3200" dirty="0"/>
              <a:t>, </a:t>
            </a:r>
            <a:r>
              <a:rPr lang="ko-KR" altLang="en-US" sz="3200" dirty="0"/>
              <a:t>상관 행렬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/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/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/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/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5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>
            <a:extLst>
              <a:ext uri="{FF2B5EF4-FFF2-40B4-BE49-F238E27FC236}">
                <a16:creationId xmlns:a16="http://schemas.microsoft.com/office/drawing/2014/main" id="{BD6EE78E-773E-4092-A688-58ADAED3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8864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8777F6-9C7F-43CA-83DB-368DC61C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520" y="1239564"/>
            <a:ext cx="2601913" cy="922338"/>
          </a:xfrm>
        </p:spPr>
        <p:txBody>
          <a:bodyPr/>
          <a:lstStyle/>
          <a:p>
            <a:pPr eaLnBrk="1" hangingPunct="1"/>
            <a:r>
              <a:rPr lang="en-US" altLang="ko-KR" sz="3700" b="0" dirty="0"/>
              <a:t>Love data</a:t>
            </a:r>
            <a:endParaRPr lang="ko-KR" altLang="en-US" sz="3700" b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87BCAD-EE3E-4896-A514-A6D38CA0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60648"/>
            <a:ext cx="7991475" cy="51816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3FC69A-1A4E-4873-9CA3-F7D0D756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2" y="188640"/>
            <a:ext cx="4367955" cy="59046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CDF3CD-7AC9-41AA-9DBC-979B06D6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16632"/>
            <a:ext cx="6336704" cy="61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7B0486-D66A-4E79-A5FB-7A6BE6AF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0648"/>
            <a:ext cx="4667250" cy="4038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183AEF4-053A-4174-B01E-68610A70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88640"/>
            <a:ext cx="6840760" cy="5970605"/>
          </a:xfrm>
          <a:prstGeom prst="rect">
            <a:avLst/>
          </a:prstGeom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6993CFD8-41B2-43C6-8139-05DD4C4D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2814373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3FA1926-A028-44BE-864D-59CA5BE8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4653136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87DD07D1-4EEC-44B5-9B56-50C3714F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658" y="4673121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1B00ED8-CF80-49BA-BE9C-146279EA47BF}"/>
              </a:ext>
            </a:extLst>
          </p:cNvPr>
          <p:cNvSpPr/>
          <p:nvPr/>
        </p:nvSpPr>
        <p:spPr>
          <a:xfrm>
            <a:off x="479376" y="4730538"/>
            <a:ext cx="4608512" cy="132343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상관계수는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0.553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유의확률이 유의수준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1%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작으므로 귀무가설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(H0)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기각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상관관계 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A431A5CB-9C80-4AE1-9316-6B865CFB2985}"/>
              </a:ext>
            </a:extLst>
          </p:cNvPr>
          <p:cNvGrpSpPr/>
          <p:nvPr/>
        </p:nvGrpSpPr>
        <p:grpSpPr>
          <a:xfrm>
            <a:off x="1559496" y="1988840"/>
            <a:ext cx="1440160" cy="792088"/>
            <a:chOff x="1559496" y="1988840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BBFA7D59-B3B6-44F7-B22C-D10E33D1BDF0}"/>
                </a:ext>
              </a:extLst>
            </p:cNvPr>
            <p:cNvSpPr/>
            <p:nvPr/>
          </p:nvSpPr>
          <p:spPr>
            <a:xfrm>
              <a:off x="2711624" y="1988840"/>
              <a:ext cx="288032" cy="792088"/>
            </a:xfrm>
            <a:prstGeom prst="moon">
              <a:avLst>
                <a:gd name="adj" fmla="val 15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9E7A9-3008-4AB0-8D12-1AD40DDB337F}"/>
                </a:ext>
              </a:extLst>
            </p:cNvPr>
            <p:cNvSpPr txBox="1"/>
            <p:nvPr/>
          </p:nvSpPr>
          <p:spPr>
            <a:xfrm>
              <a:off x="1559496" y="2132856"/>
              <a:ext cx="110799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교차분석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816663C-48AF-44CB-B0B4-F5014E5E26A1}"/>
              </a:ext>
            </a:extLst>
          </p:cNvPr>
          <p:cNvGrpSpPr/>
          <p:nvPr/>
        </p:nvGrpSpPr>
        <p:grpSpPr>
          <a:xfrm>
            <a:off x="1529678" y="3645024"/>
            <a:ext cx="1440160" cy="792088"/>
            <a:chOff x="1529678" y="3645024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1837A1D8-CAF9-4B43-992C-0CC4C54AA71A}"/>
                </a:ext>
              </a:extLst>
            </p:cNvPr>
            <p:cNvSpPr/>
            <p:nvPr/>
          </p:nvSpPr>
          <p:spPr>
            <a:xfrm>
              <a:off x="2681806" y="3645024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D6E2E-F98D-4C7B-A0AC-BD35C38966BE}"/>
                </a:ext>
              </a:extLst>
            </p:cNvPr>
            <p:cNvSpPr txBox="1"/>
            <p:nvPr/>
          </p:nvSpPr>
          <p:spPr>
            <a:xfrm>
              <a:off x="1529678" y="3789040"/>
              <a:ext cx="110799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상관분석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FE9A83-0D60-4CA3-B065-5F40E103FE8D}"/>
              </a:ext>
            </a:extLst>
          </p:cNvPr>
          <p:cNvGrpSpPr/>
          <p:nvPr/>
        </p:nvGrpSpPr>
        <p:grpSpPr>
          <a:xfrm>
            <a:off x="421682" y="2725346"/>
            <a:ext cx="1440160" cy="792088"/>
            <a:chOff x="421682" y="2725346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달 21">
              <a:extLst>
                <a:ext uri="{FF2B5EF4-FFF2-40B4-BE49-F238E27FC236}">
                  <a16:creationId xmlns:a16="http://schemas.microsoft.com/office/drawing/2014/main" id="{83CF8617-353A-44DB-AA13-4B33AF20E4F2}"/>
                </a:ext>
              </a:extLst>
            </p:cNvPr>
            <p:cNvSpPr/>
            <p:nvPr/>
          </p:nvSpPr>
          <p:spPr>
            <a:xfrm>
              <a:off x="1573810" y="2725346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3CFF0F-8246-4564-8839-B84FAAE0853A}"/>
                </a:ext>
              </a:extLst>
            </p:cNvPr>
            <p:cNvSpPr txBox="1"/>
            <p:nvPr/>
          </p:nvSpPr>
          <p:spPr>
            <a:xfrm>
              <a:off x="421682" y="2869362"/>
              <a:ext cx="1107996" cy="369332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평균비교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12776"/>
            <a:ext cx="10513168" cy="453866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관계의 추정</a:t>
            </a:r>
            <a:endParaRPr lang="en-US" altLang="ko-KR" sz="2400" dirty="0"/>
          </a:p>
          <a:p>
            <a:pPr lvl="1">
              <a:defRPr/>
            </a:pPr>
            <a:r>
              <a:rPr lang="ko-KR" altLang="en-US" sz="2000" dirty="0"/>
              <a:t>산점도</a:t>
            </a:r>
            <a:r>
              <a:rPr lang="en-US" altLang="ko-KR" sz="2000" dirty="0"/>
              <a:t>, </a:t>
            </a:r>
            <a:r>
              <a:rPr lang="ko-KR" altLang="en-US" sz="2000" dirty="0"/>
              <a:t>공분산</a:t>
            </a:r>
            <a:r>
              <a:rPr lang="en-US" altLang="ko-KR" sz="2000" dirty="0"/>
              <a:t>, </a:t>
            </a:r>
            <a:r>
              <a:rPr lang="ko-KR" altLang="en-US" sz="2000" dirty="0"/>
              <a:t>상관계수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endParaRPr lang="en-US" altLang="ko-KR" sz="2400" dirty="0"/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검정을 위한 </a:t>
            </a:r>
            <a:endParaRPr lang="en-US" altLang="ko-KR" sz="24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H0: </a:t>
            </a:r>
            <a:r>
              <a:rPr lang="ko-KR" altLang="en-US" sz="2000" dirty="0"/>
              <a:t>변수 간에 관계가 없다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조사전</a:t>
            </a:r>
            <a:r>
              <a:rPr lang="en-US" altLang="ko-KR" sz="2000" dirty="0"/>
              <a:t> </a:t>
            </a:r>
            <a:r>
              <a:rPr lang="ko-KR" altLang="en-US" sz="2000" dirty="0"/>
              <a:t>사실</a:t>
            </a:r>
            <a:r>
              <a:rPr lang="en-US" altLang="ko-KR" sz="2000" dirty="0"/>
              <a:t>) =&gt; </a:t>
            </a:r>
            <a:r>
              <a:rPr lang="ko-KR" altLang="en-US" sz="2000" dirty="0"/>
              <a:t>귀무가설</a:t>
            </a:r>
            <a:r>
              <a:rPr lang="en-US" altLang="ko-KR" sz="2000" dirty="0"/>
              <a:t>, </a:t>
            </a:r>
            <a:r>
              <a:rPr lang="ko-KR" altLang="en-US" sz="2000" dirty="0"/>
              <a:t>영가설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H1: </a:t>
            </a:r>
            <a:r>
              <a:rPr lang="ko-KR" altLang="en-US" sz="2000" dirty="0"/>
              <a:t>변수 간에 관계가 있다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조사후 주장</a:t>
            </a:r>
            <a:r>
              <a:rPr lang="en-US" altLang="ko-KR" sz="2000" dirty="0"/>
              <a:t>) =&gt; </a:t>
            </a:r>
            <a:r>
              <a:rPr lang="ko-KR" altLang="en-US" sz="2000" dirty="0"/>
              <a:t>연구가설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H0: </a:t>
            </a:r>
            <a:r>
              <a:rPr lang="ko-KR" altLang="en-US" sz="2000" dirty="0">
                <a:solidFill>
                  <a:srgbClr val="0070C0"/>
                </a:solidFill>
              </a:rPr>
              <a:t>맛중요도와 가격중요도는 관계가 없다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altLang="ko-KR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유의확률에 의한 검정 </a:t>
            </a:r>
            <a:r>
              <a:rPr lang="en-US" altLang="ko-KR" sz="2000" dirty="0"/>
              <a:t>(t</a:t>
            </a:r>
            <a:r>
              <a:rPr lang="ko-KR" altLang="en-US" sz="2000" dirty="0"/>
              <a:t> 검정통계량</a:t>
            </a:r>
            <a:r>
              <a:rPr lang="en-US" altLang="ko-K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p-value = Pr( result | H0 is True)</a:t>
            </a:r>
          </a:p>
          <a:p>
            <a:pPr lvl="1">
              <a:defRPr/>
            </a:pPr>
            <a:r>
              <a:rPr lang="en-US" altLang="ko-KR" sz="2000" dirty="0"/>
              <a:t>If p-value&lt; 0.05, we reject H0 (accept H1)</a:t>
            </a:r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</a:t>
            </a:r>
            <a:r>
              <a:rPr lang="ko-KR" altLang="en-US" sz="2000" dirty="0">
                <a:solidFill>
                  <a:srgbClr val="0070C0"/>
                </a:solidFill>
              </a:rPr>
              <a:t>만약 유의확률이 </a:t>
            </a:r>
            <a:r>
              <a:rPr lang="en-US" altLang="ko-KR" sz="2000" dirty="0">
                <a:solidFill>
                  <a:srgbClr val="0070C0"/>
                </a:solidFill>
              </a:rPr>
              <a:t>0.03 </a:t>
            </a:r>
            <a:r>
              <a:rPr lang="ko-KR" altLang="en-US" sz="2000" dirty="0">
                <a:solidFill>
                  <a:srgbClr val="0070C0"/>
                </a:solidFill>
              </a:rPr>
              <a:t>이면 기각</a:t>
            </a:r>
            <a:r>
              <a:rPr lang="en-US" altLang="ko-KR" sz="2000" dirty="0">
                <a:solidFill>
                  <a:srgbClr val="0070C0"/>
                </a:solidFill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</a:rPr>
              <a:t>두 변수 간에 관계가 있다</a:t>
            </a:r>
            <a:r>
              <a:rPr lang="en-US" altLang="ko-KR" sz="2000" dirty="0">
                <a:solidFill>
                  <a:srgbClr val="0070C0"/>
                </a:solidFill>
              </a:rPr>
              <a:t>(</a:t>
            </a:r>
            <a:r>
              <a:rPr lang="el-GR" altLang="ko-KR" sz="2000" dirty="0">
                <a:solidFill>
                  <a:srgbClr val="0070C0"/>
                </a:solidFill>
              </a:rPr>
              <a:t>α</a:t>
            </a:r>
            <a:r>
              <a:rPr lang="en-US" altLang="ko-KR" sz="2000" dirty="0">
                <a:solidFill>
                  <a:srgbClr val="0070C0"/>
                </a:solidFill>
              </a:rPr>
              <a:t>=5%)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ko-KR" alt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D4496D2-0376-46EB-B908-A946AE25383B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계량 변수들 간의 관계의 추정</a:t>
            </a: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 descr="correlation coefficient chewing gum crime rat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8640"/>
            <a:ext cx="7970143" cy="60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BBC5BE-1BD2-4900-A9AD-C617D2FB9850}"/>
              </a:ext>
            </a:extLst>
          </p:cNvPr>
          <p:cNvSpPr txBox="1"/>
          <p:nvPr/>
        </p:nvSpPr>
        <p:spPr>
          <a:xfrm>
            <a:off x="623392" y="620688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산점도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散點圖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Scatter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plot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83312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924764" y="2185957"/>
            <a:ext cx="211788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범죄자 수감자 비율</a:t>
            </a:r>
          </a:p>
        </p:txBody>
      </p:sp>
      <p:sp>
        <p:nvSpPr>
          <p:cNvPr id="6" name="내용 개체 틀 4"/>
          <p:cNvSpPr txBox="1">
            <a:spLocks/>
          </p:cNvSpPr>
          <p:nvPr/>
        </p:nvSpPr>
        <p:spPr bwMode="auto">
          <a:xfrm>
            <a:off x="5159376" y="5564188"/>
            <a:ext cx="23145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ko-KR" altLang="en-US" b="1">
                <a:latin typeface="+mj-ea"/>
                <a:ea typeface="+mj-ea"/>
              </a:rPr>
              <a:t>불평등도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1639" y="5622925"/>
            <a:ext cx="59824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낮음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0664" y="5610225"/>
            <a:ext cx="59824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높음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878081" y="62000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不平等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251370" y="617696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0070C0"/>
                </a:solidFill>
              </a:rPr>
              <a:t>高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82345" y="60803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低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18679" y="22013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犯罪</a:t>
            </a:r>
          </a:p>
        </p:txBody>
      </p:sp>
    </p:spTree>
    <p:extLst>
      <p:ext uri="{BB962C8B-B14F-4D97-AF65-F5344CB8AC3E}">
        <p14:creationId xmlns:p14="http://schemas.microsoft.com/office/powerpoint/2010/main" val="41810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01" y="1105694"/>
            <a:ext cx="2857500" cy="17668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 err="1"/>
              <a:t>산점도</a:t>
            </a:r>
            <a:r>
              <a:rPr lang="ko-KR" altLang="en-US" dirty="0"/>
              <a:t> </a:t>
            </a:r>
            <a:r>
              <a:rPr lang="ko-KR" altLang="en-US" sz="2400" dirty="0">
                <a:solidFill>
                  <a:srgbClr val="0070C0"/>
                </a:solidFill>
              </a:rPr>
              <a:t>散点图</a:t>
            </a:r>
            <a:br>
              <a:rPr lang="en-US" altLang="ko-KR" dirty="0"/>
            </a:br>
            <a:r>
              <a:rPr lang="en-US" altLang="ko-KR" dirty="0"/>
              <a:t>scatter</a:t>
            </a:r>
            <a:r>
              <a:rPr lang="ko-KR" altLang="en-US" dirty="0"/>
              <a:t> </a:t>
            </a:r>
            <a:r>
              <a:rPr lang="en-US" altLang="ko-KR" dirty="0"/>
              <a:t>plot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87939" y="908050"/>
            <a:ext cx="5051425" cy="8651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키와 몸무게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32792" y="261144"/>
            <a:ext cx="3312320" cy="331232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7173" name="Group 23"/>
          <p:cNvGrpSpPr>
            <a:grpSpLocks/>
          </p:cNvGrpSpPr>
          <p:nvPr/>
        </p:nvGrpSpPr>
        <p:grpSpPr bwMode="auto">
          <a:xfrm>
            <a:off x="4800601" y="1989138"/>
            <a:ext cx="4600575" cy="3433762"/>
            <a:chOff x="2064" y="1253"/>
            <a:chExt cx="2898" cy="2163"/>
          </a:xfrm>
        </p:grpSpPr>
        <p:sp>
          <p:nvSpPr>
            <p:cNvPr id="7187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8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9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0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1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2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ko-KR" altLang="en-US" sz="1600">
                  <a:latin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7193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ko-KR" altLang="en-US" sz="1600">
                  <a:latin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7194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5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6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7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7198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7199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7200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7201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7202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7032626" y="2636838"/>
            <a:ext cx="1871663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1600">
                <a:latin typeface="휴먼모음T" panose="02030504000101010101" pitchFamily="18" charset="-127"/>
              </a:rPr>
              <a:t>키</a:t>
            </a:r>
            <a:r>
              <a:rPr lang="en-US" altLang="ko-KR" sz="1600">
                <a:latin typeface="휴먼모음T" panose="02030504000101010101" pitchFamily="18" charset="-127"/>
              </a:rPr>
              <a:t>: 170</a:t>
            </a:r>
          </a:p>
          <a:p>
            <a:pPr algn="ctr" eaLnBrk="1" latinLnBrk="1" hangingPunct="1"/>
            <a:r>
              <a:rPr lang="ko-KR" altLang="en-US" sz="1600">
                <a:latin typeface="휴먼모음T" panose="02030504000101010101" pitchFamily="18" charset="-127"/>
              </a:rPr>
              <a:t>몸무게</a:t>
            </a:r>
            <a:r>
              <a:rPr lang="en-US" altLang="ko-KR" sz="1600">
                <a:latin typeface="휴먼모음T" panose="02030504000101010101" pitchFamily="18" charset="-127"/>
              </a:rPr>
              <a:t>: 65</a:t>
            </a:r>
          </a:p>
          <a:p>
            <a:pPr algn="ctr" eaLnBrk="1" latinLnBrk="1" hangingPunct="1"/>
            <a:endParaRPr lang="en-US" altLang="ko-KR" sz="1600">
              <a:latin typeface="휴먼모음T" panose="02030504000101010101" pitchFamily="18" charset="-127"/>
            </a:endParaRPr>
          </a:p>
        </p:txBody>
      </p:sp>
      <p:sp>
        <p:nvSpPr>
          <p:cNvPr id="189465" name="Oval 25"/>
          <p:cNvSpPr>
            <a:spLocks noChangeArrowheads="1"/>
          </p:cNvSpPr>
          <p:nvPr/>
        </p:nvSpPr>
        <p:spPr bwMode="auto">
          <a:xfrm>
            <a:off x="7896225" y="24209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6" name="Oval 26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7" name="Oval 27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5" name="Oval 35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75726" y="51667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0070C0"/>
                </a:solidFill>
              </a:rPr>
              <a:t>身高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21922" y="16776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重量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2" grpId="0" animBg="1"/>
      <p:bldP spid="189464" grpId="0" animBg="1"/>
      <p:bldP spid="189464" grpId="1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B59794A-6D78-4CF0-A804-C2CD310B8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 dirty="0"/>
              <a:t>키와 몸무게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6B550F9A-D401-4E12-BDC6-19364DB0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74945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31D8E314-3400-40EA-8D70-70CA1636FAEA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64075" cy="3462337"/>
            <a:chOff x="2064" y="1253"/>
            <a:chExt cx="2938" cy="2181"/>
          </a:xfrm>
        </p:grpSpPr>
        <p:sp>
          <p:nvSpPr>
            <p:cNvPr id="8214" name="Line 6">
              <a:extLst>
                <a:ext uri="{FF2B5EF4-FFF2-40B4-BE49-F238E27FC236}">
                  <a16:creationId xmlns:a16="http://schemas.microsoft.com/office/drawing/2014/main" id="{42B9F5E3-8CF0-4272-A3E3-6F12FD1F7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5" name="Line 7">
              <a:extLst>
                <a:ext uri="{FF2B5EF4-FFF2-40B4-BE49-F238E27FC236}">
                  <a16:creationId xmlns:a16="http://schemas.microsoft.com/office/drawing/2014/main" id="{4A3A0D27-A5F7-4425-B175-361011B2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6" name="Line 8">
              <a:extLst>
                <a:ext uri="{FF2B5EF4-FFF2-40B4-BE49-F238E27FC236}">
                  <a16:creationId xmlns:a16="http://schemas.microsoft.com/office/drawing/2014/main" id="{7673D3CE-226D-4CC8-AF25-D805D7C2D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7" name="Line 9">
              <a:extLst>
                <a:ext uri="{FF2B5EF4-FFF2-40B4-BE49-F238E27FC236}">
                  <a16:creationId xmlns:a16="http://schemas.microsoft.com/office/drawing/2014/main" id="{55C7143C-EEE1-41B3-9DF1-6666AC7F8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8" name="Line 10">
              <a:extLst>
                <a:ext uri="{FF2B5EF4-FFF2-40B4-BE49-F238E27FC236}">
                  <a16:creationId xmlns:a16="http://schemas.microsoft.com/office/drawing/2014/main" id="{4BBA68FB-9A63-46AC-8C3E-EA0EA69F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9" name="Text Box 11">
              <a:extLst>
                <a:ext uri="{FF2B5EF4-FFF2-40B4-BE49-F238E27FC236}">
                  <a16:creationId xmlns:a16="http://schemas.microsoft.com/office/drawing/2014/main" id="{E0885C0A-B393-4B26-B912-F9EE3E743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키</a:t>
              </a:r>
            </a:p>
          </p:txBody>
        </p:sp>
        <p:sp>
          <p:nvSpPr>
            <p:cNvPr id="8220" name="Text Box 12">
              <a:extLst>
                <a:ext uri="{FF2B5EF4-FFF2-40B4-BE49-F238E27FC236}">
                  <a16:creationId xmlns:a16="http://schemas.microsoft.com/office/drawing/2014/main" id="{E3E576F1-6560-4317-8C63-06AB8EBC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몸무게</a:t>
              </a:r>
            </a:p>
          </p:txBody>
        </p:sp>
        <p:sp>
          <p:nvSpPr>
            <p:cNvPr id="8221" name="Line 13">
              <a:extLst>
                <a:ext uri="{FF2B5EF4-FFF2-40B4-BE49-F238E27FC236}">
                  <a16:creationId xmlns:a16="http://schemas.microsoft.com/office/drawing/2014/main" id="{D123E494-65F4-4810-99E7-DE6A135C3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2" name="Line 14">
              <a:extLst>
                <a:ext uri="{FF2B5EF4-FFF2-40B4-BE49-F238E27FC236}">
                  <a16:creationId xmlns:a16="http://schemas.microsoft.com/office/drawing/2014/main" id="{C4B7FEB8-5897-4BE8-8DAF-5F8257102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3" name="Line 15">
              <a:extLst>
                <a:ext uri="{FF2B5EF4-FFF2-40B4-BE49-F238E27FC236}">
                  <a16:creationId xmlns:a16="http://schemas.microsoft.com/office/drawing/2014/main" id="{5261DCC7-B563-40BA-8779-518512415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4" name="Text Box 16">
              <a:extLst>
                <a:ext uri="{FF2B5EF4-FFF2-40B4-BE49-F238E27FC236}">
                  <a16:creationId xmlns:a16="http://schemas.microsoft.com/office/drawing/2014/main" id="{B109ECBA-0178-467C-8D33-4D4B4824B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170</a:t>
              </a:r>
            </a:p>
          </p:txBody>
        </p:sp>
        <p:sp>
          <p:nvSpPr>
            <p:cNvPr id="8225" name="Text Box 17">
              <a:extLst>
                <a:ext uri="{FF2B5EF4-FFF2-40B4-BE49-F238E27FC236}">
                  <a16:creationId xmlns:a16="http://schemas.microsoft.com/office/drawing/2014/main" id="{8F72D77B-25D8-4DF3-8284-519399D7C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8226" name="Text Box 18">
              <a:extLst>
                <a:ext uri="{FF2B5EF4-FFF2-40B4-BE49-F238E27FC236}">
                  <a16:creationId xmlns:a16="http://schemas.microsoft.com/office/drawing/2014/main" id="{7373600A-70B4-4D5B-B2A6-5EE2FC47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8227" name="Text Box 19">
              <a:extLst>
                <a:ext uri="{FF2B5EF4-FFF2-40B4-BE49-F238E27FC236}">
                  <a16:creationId xmlns:a16="http://schemas.microsoft.com/office/drawing/2014/main" id="{CF3A95E1-5E30-416A-8D61-B34B506DA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8228" name="Text Box 20">
              <a:extLst>
                <a:ext uri="{FF2B5EF4-FFF2-40B4-BE49-F238E27FC236}">
                  <a16:creationId xmlns:a16="http://schemas.microsoft.com/office/drawing/2014/main" id="{24C06043-3BCD-4D53-A7F7-10B476FE3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180</a:t>
              </a:r>
            </a:p>
          </p:txBody>
        </p:sp>
        <p:sp>
          <p:nvSpPr>
            <p:cNvPr id="8229" name="Text Box 21">
              <a:extLst>
                <a:ext uri="{FF2B5EF4-FFF2-40B4-BE49-F238E27FC236}">
                  <a16:creationId xmlns:a16="http://schemas.microsoft.com/office/drawing/2014/main" id="{BE17D669-A8BB-47A7-8CAB-35FEA84D3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160</a:t>
              </a:r>
            </a:p>
          </p:txBody>
        </p:sp>
      </p:grpSp>
      <p:sp>
        <p:nvSpPr>
          <p:cNvPr id="8198" name="Oval 22">
            <a:extLst>
              <a:ext uri="{FF2B5EF4-FFF2-40B4-BE49-F238E27FC236}">
                <a16:creationId xmlns:a16="http://schemas.microsoft.com/office/drawing/2014/main" id="{F9302E9B-D235-4197-83E5-9460E3AE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199" name="Oval 24">
            <a:extLst>
              <a:ext uri="{FF2B5EF4-FFF2-40B4-BE49-F238E27FC236}">
                <a16:creationId xmlns:a16="http://schemas.microsoft.com/office/drawing/2014/main" id="{89117265-8806-4E99-927E-858485E1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4209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0" name="Oval 25">
            <a:extLst>
              <a:ext uri="{FF2B5EF4-FFF2-40B4-BE49-F238E27FC236}">
                <a16:creationId xmlns:a16="http://schemas.microsoft.com/office/drawing/2014/main" id="{4B5C234E-C7CE-4446-A526-83BC601E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1" name="Oval 26">
            <a:extLst>
              <a:ext uri="{FF2B5EF4-FFF2-40B4-BE49-F238E27FC236}">
                <a16:creationId xmlns:a16="http://schemas.microsoft.com/office/drawing/2014/main" id="{DE2B84D1-B517-4793-A71F-893844BD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2" name="Oval 27">
            <a:extLst>
              <a:ext uri="{FF2B5EF4-FFF2-40B4-BE49-F238E27FC236}">
                <a16:creationId xmlns:a16="http://schemas.microsoft.com/office/drawing/2014/main" id="{4FDC4F28-2755-4EC5-B308-286BE70A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3" name="Oval 28">
            <a:extLst>
              <a:ext uri="{FF2B5EF4-FFF2-40B4-BE49-F238E27FC236}">
                <a16:creationId xmlns:a16="http://schemas.microsoft.com/office/drawing/2014/main" id="{B0C8EF72-E145-405B-841D-93875ED4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4" name="Oval 29">
            <a:extLst>
              <a:ext uri="{FF2B5EF4-FFF2-40B4-BE49-F238E27FC236}">
                <a16:creationId xmlns:a16="http://schemas.microsoft.com/office/drawing/2014/main" id="{8FC96683-5B75-4B2C-9ADF-1AB23D0E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5" name="Oval 30">
            <a:extLst>
              <a:ext uri="{FF2B5EF4-FFF2-40B4-BE49-F238E27FC236}">
                <a16:creationId xmlns:a16="http://schemas.microsoft.com/office/drawing/2014/main" id="{E70B874D-EC1F-4DC0-89EE-9EEF7708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6" name="Oval 31">
            <a:extLst>
              <a:ext uri="{FF2B5EF4-FFF2-40B4-BE49-F238E27FC236}">
                <a16:creationId xmlns:a16="http://schemas.microsoft.com/office/drawing/2014/main" id="{D8CD81B9-3394-4402-8BC7-811E8697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7" name="Oval 32">
            <a:extLst>
              <a:ext uri="{FF2B5EF4-FFF2-40B4-BE49-F238E27FC236}">
                <a16:creationId xmlns:a16="http://schemas.microsoft.com/office/drawing/2014/main" id="{887D294B-2AA3-4053-B29A-F14D0C3C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8" name="Oval 33">
            <a:extLst>
              <a:ext uri="{FF2B5EF4-FFF2-40B4-BE49-F238E27FC236}">
                <a16:creationId xmlns:a16="http://schemas.microsoft.com/office/drawing/2014/main" id="{4F55C10F-418E-4C53-88A8-977E8992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9" name="Oval 34">
            <a:extLst>
              <a:ext uri="{FF2B5EF4-FFF2-40B4-BE49-F238E27FC236}">
                <a16:creationId xmlns:a16="http://schemas.microsoft.com/office/drawing/2014/main" id="{E4D753DE-1CEE-471D-A1D1-6641CE33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10" name="Oval 35">
            <a:extLst>
              <a:ext uri="{FF2B5EF4-FFF2-40B4-BE49-F238E27FC236}">
                <a16:creationId xmlns:a16="http://schemas.microsoft.com/office/drawing/2014/main" id="{4E24626A-6B03-4382-A86E-1FEEA7EA8E5E}"/>
              </a:ext>
            </a:extLst>
          </p:cNvPr>
          <p:cNvSpPr>
            <a:spLocks noChangeArrowheads="1"/>
          </p:cNvSpPr>
          <p:nvPr/>
        </p:nvSpPr>
        <p:spPr bwMode="auto">
          <a:xfrm rot="-198782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0501" name="AutoShape 37">
            <a:extLst>
              <a:ext uri="{FF2B5EF4-FFF2-40B4-BE49-F238E27FC236}">
                <a16:creationId xmlns:a16="http://schemas.microsoft.com/office/drawing/2014/main" id="{D2BC8A43-F6FF-45E3-9605-22464525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키가 크면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몸무게도 크다</a:t>
            </a:r>
          </a:p>
        </p:txBody>
      </p:sp>
      <p:sp>
        <p:nvSpPr>
          <p:cNvPr id="190502" name="Line 38">
            <a:extLst>
              <a:ext uri="{FF2B5EF4-FFF2-40B4-BE49-F238E27FC236}">
                <a16:creationId xmlns:a16="http://schemas.microsoft.com/office/drawing/2014/main" id="{AE493EBA-10E2-4538-8347-D7D9E3F69F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1989139"/>
            <a:ext cx="3816350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0503" name="Oval 39">
            <a:extLst>
              <a:ext uri="{FF2B5EF4-FFF2-40B4-BE49-F238E27FC236}">
                <a16:creationId xmlns:a16="http://schemas.microsoft.com/office/drawing/2014/main" id="{91C27AFE-11D2-4031-BB6F-04EBD148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양</a:t>
            </a:r>
            <a:r>
              <a:rPr lang="en-US" altLang="ko-KR" sz="2800" dirty="0">
                <a:solidFill>
                  <a:schemeClr val="bg1"/>
                </a:solidFill>
              </a:rPr>
              <a:t>(+)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AD6370D-90C9-43F4-B75B-128FC65C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08" y="706438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ko-KR" altLang="en-US" kern="0" dirty="0"/>
              <a:t>양 </a:t>
            </a:r>
            <a:r>
              <a:rPr kumimoji="0" lang="ko-KR" altLang="en-US" sz="2400" kern="0" dirty="0">
                <a:solidFill>
                  <a:srgbClr val="0070C0"/>
                </a:solidFill>
              </a:rPr>
              <a:t>正</a:t>
            </a:r>
            <a:r>
              <a:rPr kumimoji="0" lang="ko-KR" altLang="en-US" kern="0" dirty="0"/>
              <a:t>의 연관성의 </a:t>
            </a:r>
            <a:br>
              <a:rPr kumimoji="0" lang="ko-KR" altLang="en-US" kern="0" dirty="0"/>
            </a:br>
            <a:r>
              <a:rPr kumimoji="0" lang="ko-KR" altLang="en-US" kern="0" dirty="0"/>
              <a:t>예 </a:t>
            </a:r>
            <a:r>
              <a:rPr kumimoji="0" lang="ko-KR" altLang="en-US" sz="2800" kern="0" dirty="0">
                <a:solidFill>
                  <a:srgbClr val="0070C0"/>
                </a:solidFill>
              </a:rPr>
              <a:t>例</a:t>
            </a:r>
            <a:endParaRPr kumimoji="0" lang="en-US" altLang="ko-KR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  <p:bldP spid="1905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2519FB-F331-4401-9781-0B8CEC578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967" y="583631"/>
            <a:ext cx="2314575" cy="20748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음 </a:t>
            </a:r>
            <a:r>
              <a:rPr lang="ko-KR" altLang="en-US" sz="3200" dirty="0">
                <a:solidFill>
                  <a:srgbClr val="0070C0"/>
                </a:solidFill>
              </a:rPr>
              <a:t>负</a:t>
            </a:r>
            <a:r>
              <a:rPr lang="ko-KR" altLang="en-US" dirty="0"/>
              <a:t>의</a:t>
            </a:r>
            <a:br>
              <a:rPr lang="en-US" altLang="ko-KR" dirty="0"/>
            </a:br>
            <a:r>
              <a:rPr lang="ko-KR" altLang="en-US" dirty="0"/>
              <a:t>연관성의 </a:t>
            </a:r>
            <a:br>
              <a:rPr lang="ko-KR" altLang="en-US" dirty="0"/>
            </a:br>
            <a:r>
              <a:rPr lang="ko-KR" altLang="en-US" dirty="0"/>
              <a:t>예 </a:t>
            </a:r>
            <a:endParaRPr lang="en-US" altLang="ko-KR" b="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D93F65-2112-4C1E-A65B-183B4A4B4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6120625" cy="865188"/>
          </a:xfrm>
        </p:spPr>
        <p:txBody>
          <a:bodyPr/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흡연량 </a:t>
            </a:r>
            <a:r>
              <a:rPr lang="ko-KR" altLang="en-US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吸烟量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 기대수명 </a:t>
            </a:r>
            <a:r>
              <a:rPr lang="ko-KR" altLang="en-US" sz="24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预期寿命</a:t>
            </a: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E710CA01-D280-400B-97EC-E4AF79B6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7" y="156657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654D2B70-8066-4585-9BEE-5C6218C52894}"/>
              </a:ext>
            </a:extLst>
          </p:cNvPr>
          <p:cNvGrpSpPr>
            <a:grpSpLocks/>
          </p:cNvGrpSpPr>
          <p:nvPr/>
        </p:nvGrpSpPr>
        <p:grpSpPr bwMode="auto">
          <a:xfrm>
            <a:off x="4440240" y="1989139"/>
            <a:ext cx="5486402" cy="3462337"/>
            <a:chOff x="1837" y="1253"/>
            <a:chExt cx="3456" cy="2181"/>
          </a:xfrm>
        </p:grpSpPr>
        <p:sp>
          <p:nvSpPr>
            <p:cNvPr id="10262" name="Line 6">
              <a:extLst>
                <a:ext uri="{FF2B5EF4-FFF2-40B4-BE49-F238E27FC236}">
                  <a16:creationId xmlns:a16="http://schemas.microsoft.com/office/drawing/2014/main" id="{2FE7F3D2-A11D-43F9-BCC6-C3EE48144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3" name="Line 7">
              <a:extLst>
                <a:ext uri="{FF2B5EF4-FFF2-40B4-BE49-F238E27FC236}">
                  <a16:creationId xmlns:a16="http://schemas.microsoft.com/office/drawing/2014/main" id="{C5CADE3E-9FB8-46CA-86AC-7B0AB8B68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4" name="Line 8">
              <a:extLst>
                <a:ext uri="{FF2B5EF4-FFF2-40B4-BE49-F238E27FC236}">
                  <a16:creationId xmlns:a16="http://schemas.microsoft.com/office/drawing/2014/main" id="{C06DB8AA-5449-45BA-944F-3349DF308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5" name="Line 9">
              <a:extLst>
                <a:ext uri="{FF2B5EF4-FFF2-40B4-BE49-F238E27FC236}">
                  <a16:creationId xmlns:a16="http://schemas.microsoft.com/office/drawing/2014/main" id="{3332679F-3ECB-4CEC-A30A-705F44DE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6" name="Line 10">
              <a:extLst>
                <a:ext uri="{FF2B5EF4-FFF2-40B4-BE49-F238E27FC236}">
                  <a16:creationId xmlns:a16="http://schemas.microsoft.com/office/drawing/2014/main" id="{D92BF55A-6F93-4E7C-A595-9EABE2774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7" name="Text Box 11">
              <a:extLst>
                <a:ext uri="{FF2B5EF4-FFF2-40B4-BE49-F238E27FC236}">
                  <a16:creationId xmlns:a16="http://schemas.microsoft.com/office/drawing/2014/main" id="{BD60EE87-583D-40FF-A20B-82C27E46C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흡연량</a:t>
              </a:r>
            </a:p>
          </p:txBody>
        </p:sp>
        <p:sp>
          <p:nvSpPr>
            <p:cNvPr id="10268" name="Text Box 12">
              <a:extLst>
                <a:ext uri="{FF2B5EF4-FFF2-40B4-BE49-F238E27FC236}">
                  <a16:creationId xmlns:a16="http://schemas.microsoft.com/office/drawing/2014/main" id="{69FDFD1B-2A78-492D-819C-C9CA2BA5D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253"/>
              <a:ext cx="6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기대수명</a:t>
              </a:r>
            </a:p>
          </p:txBody>
        </p:sp>
        <p:sp>
          <p:nvSpPr>
            <p:cNvPr id="10269" name="Line 13">
              <a:extLst>
                <a:ext uri="{FF2B5EF4-FFF2-40B4-BE49-F238E27FC236}">
                  <a16:creationId xmlns:a16="http://schemas.microsoft.com/office/drawing/2014/main" id="{B9F4C39A-B87E-41CC-B702-72395B4C2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0" name="Line 14">
              <a:extLst>
                <a:ext uri="{FF2B5EF4-FFF2-40B4-BE49-F238E27FC236}">
                  <a16:creationId xmlns:a16="http://schemas.microsoft.com/office/drawing/2014/main" id="{A89D0397-759A-4887-979A-07A85F28A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1" name="Line 15">
              <a:extLst>
                <a:ext uri="{FF2B5EF4-FFF2-40B4-BE49-F238E27FC236}">
                  <a16:creationId xmlns:a16="http://schemas.microsoft.com/office/drawing/2014/main" id="{530ED38E-51B9-4BDA-9ABE-D6D9211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2" name="Text Box 16">
              <a:extLst>
                <a:ext uri="{FF2B5EF4-FFF2-40B4-BE49-F238E27FC236}">
                  <a16:creationId xmlns:a16="http://schemas.microsoft.com/office/drawing/2014/main" id="{C2B733A2-CF83-4E22-B46B-9997833A9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20</a:t>
              </a:r>
            </a:p>
          </p:txBody>
        </p:sp>
        <p:sp>
          <p:nvSpPr>
            <p:cNvPr id="10273" name="Text Box 17">
              <a:extLst>
                <a:ext uri="{FF2B5EF4-FFF2-40B4-BE49-F238E27FC236}">
                  <a16:creationId xmlns:a16="http://schemas.microsoft.com/office/drawing/2014/main" id="{FB462B9A-3D8C-4130-B14D-8A61B6DD3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10274" name="Text Box 18">
              <a:extLst>
                <a:ext uri="{FF2B5EF4-FFF2-40B4-BE49-F238E27FC236}">
                  <a16:creationId xmlns:a16="http://schemas.microsoft.com/office/drawing/2014/main" id="{0610B6B2-3AC8-4766-BA0E-AF97F11A3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50</a:t>
              </a:r>
            </a:p>
          </p:txBody>
        </p:sp>
        <p:sp>
          <p:nvSpPr>
            <p:cNvPr id="10275" name="Text Box 19">
              <a:extLst>
                <a:ext uri="{FF2B5EF4-FFF2-40B4-BE49-F238E27FC236}">
                  <a16:creationId xmlns:a16="http://schemas.microsoft.com/office/drawing/2014/main" id="{44E9042B-A11C-431D-A36E-22DEF690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0276" name="Text Box 20">
              <a:extLst>
                <a:ext uri="{FF2B5EF4-FFF2-40B4-BE49-F238E27FC236}">
                  <a16:creationId xmlns:a16="http://schemas.microsoft.com/office/drawing/2014/main" id="{A8E08EDD-7F97-4EA5-847A-BC935601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30</a:t>
              </a:r>
            </a:p>
          </p:txBody>
        </p:sp>
        <p:sp>
          <p:nvSpPr>
            <p:cNvPr id="10277" name="Text Box 21">
              <a:extLst>
                <a:ext uri="{FF2B5EF4-FFF2-40B4-BE49-F238E27FC236}">
                  <a16:creationId xmlns:a16="http://schemas.microsoft.com/office/drawing/2014/main" id="{EBF66049-6267-40AF-AA28-8B6D9980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</a:t>
              </a:r>
            </a:p>
          </p:txBody>
        </p:sp>
      </p:grpSp>
      <p:sp>
        <p:nvSpPr>
          <p:cNvPr id="10246" name="Oval 22">
            <a:extLst>
              <a:ext uri="{FF2B5EF4-FFF2-40B4-BE49-F238E27FC236}">
                <a16:creationId xmlns:a16="http://schemas.microsoft.com/office/drawing/2014/main" id="{81625A74-BAB7-4C02-9B70-C193D828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7" name="Oval 24">
            <a:extLst>
              <a:ext uri="{FF2B5EF4-FFF2-40B4-BE49-F238E27FC236}">
                <a16:creationId xmlns:a16="http://schemas.microsoft.com/office/drawing/2014/main" id="{F7A3779D-92D1-4E49-8113-147DAB17C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8" name="Oval 25">
            <a:extLst>
              <a:ext uri="{FF2B5EF4-FFF2-40B4-BE49-F238E27FC236}">
                <a16:creationId xmlns:a16="http://schemas.microsoft.com/office/drawing/2014/main" id="{CDA8F98D-8243-4B79-AB57-E85493FA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9" name="Oval 26">
            <a:extLst>
              <a:ext uri="{FF2B5EF4-FFF2-40B4-BE49-F238E27FC236}">
                <a16:creationId xmlns:a16="http://schemas.microsoft.com/office/drawing/2014/main" id="{E0222F66-B139-4AB6-9399-FFD46A44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0" name="Oval 27">
            <a:extLst>
              <a:ext uri="{FF2B5EF4-FFF2-40B4-BE49-F238E27FC236}">
                <a16:creationId xmlns:a16="http://schemas.microsoft.com/office/drawing/2014/main" id="{674980C1-64DE-42BB-BF53-7ADA7980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1" name="Oval 28">
            <a:extLst>
              <a:ext uri="{FF2B5EF4-FFF2-40B4-BE49-F238E27FC236}">
                <a16:creationId xmlns:a16="http://schemas.microsoft.com/office/drawing/2014/main" id="{7DAFC3A6-4A57-4C18-9D5C-A159FDB2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2" name="Oval 29">
            <a:extLst>
              <a:ext uri="{FF2B5EF4-FFF2-40B4-BE49-F238E27FC236}">
                <a16:creationId xmlns:a16="http://schemas.microsoft.com/office/drawing/2014/main" id="{A9346882-B34B-4722-8189-9FCA96B6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3" name="Oval 30">
            <a:extLst>
              <a:ext uri="{FF2B5EF4-FFF2-40B4-BE49-F238E27FC236}">
                <a16:creationId xmlns:a16="http://schemas.microsoft.com/office/drawing/2014/main" id="{EDED7108-6C2D-4256-B83B-6DD744F6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4" name="Oval 31">
            <a:extLst>
              <a:ext uri="{FF2B5EF4-FFF2-40B4-BE49-F238E27FC236}">
                <a16:creationId xmlns:a16="http://schemas.microsoft.com/office/drawing/2014/main" id="{9DEC4FE4-94A3-4D53-9766-14E611DA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5" name="Oval 32">
            <a:extLst>
              <a:ext uri="{FF2B5EF4-FFF2-40B4-BE49-F238E27FC236}">
                <a16:creationId xmlns:a16="http://schemas.microsoft.com/office/drawing/2014/main" id="{3CD548BB-ECC7-42FF-824E-9CA62ADB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6" name="Oval 33">
            <a:extLst>
              <a:ext uri="{FF2B5EF4-FFF2-40B4-BE49-F238E27FC236}">
                <a16:creationId xmlns:a16="http://schemas.microsoft.com/office/drawing/2014/main" id="{7D3EC6AC-19E3-4369-9370-A99529F5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7" name="Oval 34">
            <a:extLst>
              <a:ext uri="{FF2B5EF4-FFF2-40B4-BE49-F238E27FC236}">
                <a16:creationId xmlns:a16="http://schemas.microsoft.com/office/drawing/2014/main" id="{BC5A5A92-3A12-4C88-A53D-DEF48708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8" name="Oval 35">
            <a:extLst>
              <a:ext uri="{FF2B5EF4-FFF2-40B4-BE49-F238E27FC236}">
                <a16:creationId xmlns:a16="http://schemas.microsoft.com/office/drawing/2014/main" id="{2356F21E-E5D1-40F7-9873-2FFC3208C8F2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4596" name="AutoShape 36">
            <a:extLst>
              <a:ext uri="{FF2B5EF4-FFF2-40B4-BE49-F238E27FC236}">
                <a16:creationId xmlns:a16="http://schemas.microsoft.com/office/drawing/2014/main" id="{5AC04B49-8D4E-4499-A399-CD7D818F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260" y="3573463"/>
            <a:ext cx="2703242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흡연량이 많으면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기대수명이 적다</a:t>
            </a:r>
          </a:p>
        </p:txBody>
      </p:sp>
      <p:sp>
        <p:nvSpPr>
          <p:cNvPr id="194597" name="Line 37">
            <a:extLst>
              <a:ext uri="{FF2B5EF4-FFF2-40B4-BE49-F238E27FC236}">
                <a16:creationId xmlns:a16="http://schemas.microsoft.com/office/drawing/2014/main" id="{1A0A1604-E8CA-461C-AC1D-19F402725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2133601"/>
            <a:ext cx="2879725" cy="2519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4598" name="Oval 38">
            <a:extLst>
              <a:ext uri="{FF2B5EF4-FFF2-40B4-BE49-F238E27FC236}">
                <a16:creationId xmlns:a16="http://schemas.microsoft.com/office/drawing/2014/main" id="{D55D93D6-CC77-4DD5-BFD8-497325D2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06863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음</a:t>
            </a:r>
            <a:r>
              <a:rPr lang="en-US" altLang="ko-KR" sz="2800" dirty="0">
                <a:solidFill>
                  <a:schemeClr val="bg1"/>
                </a:solidFill>
              </a:rPr>
              <a:t>(-)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6" grpId="0" animBg="1"/>
      <p:bldP spid="19459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72">
      <a:dk1>
        <a:srgbClr val="000000"/>
      </a:dk1>
      <a:lt1>
        <a:srgbClr val="FFFFFF"/>
      </a:lt1>
      <a:dk2>
        <a:srgbClr val="721821"/>
      </a:dk2>
      <a:lt2>
        <a:srgbClr val="C0C0C0"/>
      </a:lt2>
      <a:accent1>
        <a:srgbClr val="CCAB86"/>
      </a:accent1>
      <a:accent2>
        <a:srgbClr val="95BC50"/>
      </a:accent2>
      <a:accent3>
        <a:srgbClr val="FFBA3F"/>
      </a:accent3>
      <a:accent4>
        <a:srgbClr val="7EB4D8"/>
      </a:accent4>
      <a:accent5>
        <a:srgbClr val="79C5B1"/>
      </a:accent5>
      <a:accent6>
        <a:srgbClr val="7392D7"/>
      </a:accent6>
      <a:hlink>
        <a:srgbClr val="D37B94"/>
      </a:hlink>
      <a:folHlink>
        <a:srgbClr val="AB82CC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F5B83"/>
        </a:dk2>
        <a:lt2>
          <a:srgbClr val="C0C0C0"/>
        </a:lt2>
        <a:accent1>
          <a:srgbClr val="80C8D6"/>
        </a:accent1>
        <a:accent2>
          <a:srgbClr val="D1CD3B"/>
        </a:accent2>
        <a:accent3>
          <a:srgbClr val="FFFFFF"/>
        </a:accent3>
        <a:accent4>
          <a:srgbClr val="000000"/>
        </a:accent4>
        <a:accent5>
          <a:srgbClr val="C0E0E8"/>
        </a:accent5>
        <a:accent6>
          <a:srgbClr val="BDBA35"/>
        </a:accent6>
        <a:hlink>
          <a:srgbClr val="C5996D"/>
        </a:hlink>
        <a:folHlink>
          <a:srgbClr val="7C8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21821"/>
        </a:dk2>
        <a:lt2>
          <a:srgbClr val="C0C0C0"/>
        </a:lt2>
        <a:accent1>
          <a:srgbClr val="CCAB86"/>
        </a:accent1>
        <a:accent2>
          <a:srgbClr val="95BC50"/>
        </a:accent2>
        <a:accent3>
          <a:srgbClr val="FFFFFF"/>
        </a:accent3>
        <a:accent4>
          <a:srgbClr val="000000"/>
        </a:accent4>
        <a:accent5>
          <a:srgbClr val="E2D2C3"/>
        </a:accent5>
        <a:accent6>
          <a:srgbClr val="87AA48"/>
        </a:accent6>
        <a:hlink>
          <a:srgbClr val="D37B94"/>
        </a:hlink>
        <a:folHlink>
          <a:srgbClr val="AB82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5D6F"/>
        </a:dk2>
        <a:lt2>
          <a:srgbClr val="C0C0C0"/>
        </a:lt2>
        <a:accent1>
          <a:srgbClr val="5E9EE4"/>
        </a:accent1>
        <a:accent2>
          <a:srgbClr val="36D6A4"/>
        </a:accent2>
        <a:accent3>
          <a:srgbClr val="FFFFFF"/>
        </a:accent3>
        <a:accent4>
          <a:srgbClr val="000000"/>
        </a:accent4>
        <a:accent5>
          <a:srgbClr val="B6CCEF"/>
        </a:accent5>
        <a:accent6>
          <a:srgbClr val="30C294"/>
        </a:accent6>
        <a:hlink>
          <a:srgbClr val="FFAA2D"/>
        </a:hlink>
        <a:folHlink>
          <a:srgbClr val="80B3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887TGp_village_light</Template>
  <TotalTime>2998</TotalTime>
  <Words>1209</Words>
  <Application>Microsoft Office PowerPoint</Application>
  <PresentationFormat>와이드스크린</PresentationFormat>
  <Paragraphs>322</Paragraphs>
  <Slides>28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굴림</vt:lpstr>
      <vt:lpstr>나눔고딕 ExtraBold</vt:lpstr>
      <vt:lpstr>맑은 고딕</vt:lpstr>
      <vt:lpstr>휴먼모음T</vt:lpstr>
      <vt:lpstr>Arial</vt:lpstr>
      <vt:lpstr>Cambria Math</vt:lpstr>
      <vt:lpstr>Times New Roman</vt:lpstr>
      <vt:lpstr>Default Design</vt:lpstr>
      <vt:lpstr>Equation</vt:lpstr>
      <vt:lpstr>상관분석</vt:lpstr>
      <vt:lpstr>설문조사에서 문항(변수) 간의 관계</vt:lpstr>
      <vt:lpstr>설문조사에서 문항(변수) 간의 관계</vt:lpstr>
      <vt:lpstr>PowerPoint 프레젠테이션</vt:lpstr>
      <vt:lpstr>PowerPoint 프레젠테이션</vt:lpstr>
      <vt:lpstr>PowerPoint 프레젠테이션</vt:lpstr>
      <vt:lpstr>산점도 散点图 scatter plot</vt:lpstr>
      <vt:lpstr>PowerPoint 프레젠테이션</vt:lpstr>
      <vt:lpstr>음 负의 연관성의  예 </vt:lpstr>
      <vt:lpstr>무 无  연관성의  예</vt:lpstr>
      <vt:lpstr>PowerPoint 프레젠테이션</vt:lpstr>
      <vt:lpstr>PowerPoint 프레젠테이션</vt:lpstr>
      <vt:lpstr>공분산의 의미</vt:lpstr>
      <vt:lpstr>공분산의 의미</vt:lpstr>
      <vt:lpstr>PowerPoint 프레젠테이션</vt:lpstr>
      <vt:lpstr>상관계수 (Correlation Coefficient)</vt:lpstr>
      <vt:lpstr>상관계수의 범위</vt:lpstr>
      <vt:lpstr>PowerPoint 프레젠테이션</vt:lpstr>
      <vt:lpstr>상관분석에서 검정단계는</vt:lpstr>
      <vt:lpstr>&lt;예제&gt; 영어점수와 수학점수</vt:lpstr>
      <vt:lpstr>PowerPoint 프레젠테이션</vt:lpstr>
      <vt:lpstr>PowerPoint 프레젠테이션</vt:lpstr>
      <vt:lpstr>상관계수의 한계</vt:lpstr>
      <vt:lpstr>연습 练习</vt:lpstr>
      <vt:lpstr>참고&gt; 공분산 행렬, 상관 행렬</vt:lpstr>
      <vt:lpstr>Love data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173</cp:revision>
  <dcterms:created xsi:type="dcterms:W3CDTF">2008-03-13T09:17:57Z</dcterms:created>
  <dcterms:modified xsi:type="dcterms:W3CDTF">2023-04-11T06:59:01Z</dcterms:modified>
</cp:coreProperties>
</file>