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9" r:id="rId5"/>
    <p:sldId id="293" r:id="rId6"/>
    <p:sldId id="270" r:id="rId7"/>
    <p:sldId id="277" r:id="rId8"/>
    <p:sldId id="314" r:id="rId9"/>
    <p:sldId id="279" r:id="rId10"/>
    <p:sldId id="281" r:id="rId11"/>
    <p:sldId id="315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35C"/>
    <a:srgbClr val="05755F"/>
    <a:srgbClr val="C34553"/>
    <a:srgbClr val="237A70"/>
    <a:srgbClr val="CC99FF"/>
    <a:srgbClr val="181A18"/>
    <a:srgbClr val="FFFFFF"/>
    <a:srgbClr val="353940"/>
    <a:srgbClr val="F4F691"/>
    <a:srgbClr val="ED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8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183-2E46-4B8F-9E0E-C8C47ED39F14}" type="datetimeFigureOut">
              <a:rPr lang="ko-KR" altLang="en-US" smtClean="0"/>
              <a:t>2023-05-30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717C-72C8-4417-97E1-273BB9F9A2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1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4307-E199-476A-B0D7-112FC4C3692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3AF83-D9EC-4315-AE17-792C6F9AB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이영상에서는 확인적 요인분석에 대하여 설명하겠습니다</a:t>
            </a:r>
            <a:endParaRPr lang="en-US" altLang="ko-KR" dirty="0"/>
          </a:p>
          <a:p>
            <a:r>
              <a:rPr lang="ko-KR" altLang="en-US" dirty="0"/>
              <a:t>확인적 요인분석은 우리가 주로 </a:t>
            </a:r>
            <a:r>
              <a:rPr lang="ko-KR" altLang="en-US" dirty="0" err="1"/>
              <a:t>구조방정식모형을</a:t>
            </a:r>
            <a:r>
              <a:rPr lang="ko-KR" altLang="en-US" dirty="0"/>
              <a:t> 검증할 때 </a:t>
            </a:r>
            <a:endParaRPr lang="en-US" altLang="ko-KR" dirty="0"/>
          </a:p>
          <a:p>
            <a:r>
              <a:rPr lang="ko-KR" altLang="en-US" dirty="0"/>
              <a:t>요인들과 변수들의 관계를 체크하는 도구입니다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여기서 확인적요인분석에 대한 설명과 </a:t>
            </a:r>
            <a:r>
              <a:rPr lang="en-US" altLang="ko-KR" dirty="0"/>
              <a:t>AMOS</a:t>
            </a:r>
            <a:r>
              <a:rPr lang="ko-KR" altLang="en-US" dirty="0"/>
              <a:t>에 의한 </a:t>
            </a:r>
            <a:r>
              <a:rPr lang="ko-KR" altLang="en-US" dirty="0" err="1"/>
              <a:t>실습예제를</a:t>
            </a:r>
            <a:r>
              <a:rPr lang="ko-KR" altLang="en-US" dirty="0"/>
              <a:t> 보여드리고</a:t>
            </a:r>
            <a:endParaRPr lang="en-US" altLang="ko-KR" dirty="0"/>
          </a:p>
          <a:p>
            <a:r>
              <a:rPr lang="ko-KR" altLang="en-US" dirty="0"/>
              <a:t>다음 영상에서 구조방정식 모형을 설명하도록 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연구모형을 작성할 때 흔히 이런 형태가 되고있죠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이때 타원들에 의해 표시된 속성들은  잠재변인 또는 요인이라고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요인들 간의 관계를 제시한 것이 연구모형이 될 것입니다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연구에서 제시하는 가설은 이러한 요인들의 개별적인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가설</a:t>
            </a:r>
            <a:r>
              <a:rPr lang="en-US" altLang="ko-KR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A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2</a:t>
            </a:r>
            <a:r>
              <a:rPr lang="ko-KR" altLang="en-US" dirty="0"/>
              <a:t>는 </a:t>
            </a:r>
            <a:r>
              <a:rPr lang="en-US" altLang="ko-KR" dirty="0"/>
              <a:t>B</a:t>
            </a:r>
            <a:r>
              <a:rPr lang="ko-KR" altLang="en-US" dirty="0"/>
              <a:t>가 </a:t>
            </a:r>
            <a:r>
              <a:rPr lang="en-US" altLang="ko-KR" dirty="0"/>
              <a:t>C</a:t>
            </a:r>
            <a:r>
              <a:rPr lang="ko-KR" altLang="en-US" dirty="0"/>
              <a:t>에 영향을 준다</a:t>
            </a:r>
            <a:endParaRPr lang="en-US" altLang="ko-KR" dirty="0"/>
          </a:p>
          <a:p>
            <a:r>
              <a:rPr lang="ko-KR" altLang="en-US" dirty="0"/>
              <a:t>가설 </a:t>
            </a:r>
            <a:r>
              <a:rPr lang="en-US" altLang="ko-KR" dirty="0"/>
              <a:t>3</a:t>
            </a:r>
            <a:r>
              <a:rPr lang="ko-KR" altLang="en-US" dirty="0"/>
              <a:t>은 </a:t>
            </a:r>
            <a:r>
              <a:rPr lang="en-US" altLang="ko-KR" dirty="0"/>
              <a:t>C</a:t>
            </a:r>
            <a:r>
              <a:rPr lang="ko-KR" altLang="en-US" dirty="0"/>
              <a:t>가 </a:t>
            </a:r>
            <a:r>
              <a:rPr lang="en-US" altLang="ko-KR" dirty="0"/>
              <a:t>D</a:t>
            </a:r>
            <a:r>
              <a:rPr lang="ko-KR" altLang="en-US" dirty="0"/>
              <a:t>에 영향을 준다는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이러한 가설이 맞는지를 데이터를 통해서 실증하고자 할 것입니다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여기부터는 확인적 요인분석인 </a:t>
            </a:r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검정 단계를 자세히 설명하겠다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 모든 요인과 변수가 포함된 모형을 작성하고 모든 요인들 간에 상관관계가 있다고 가정한다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앞서 말한 바와 같이 외생요인 파트와 내생요인 파트를 분리해서 실행할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측도모형이 적합한지를 모형적합지수를 통해 확인한다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ko-KR" altLang="en-US" dirty="0" err="1"/>
              <a:t>카이제곱</a:t>
            </a:r>
            <a:r>
              <a:rPr lang="ko-KR" altLang="en-US" dirty="0"/>
              <a:t> </a:t>
            </a:r>
            <a:r>
              <a:rPr lang="ko-KR" altLang="en-US" dirty="0" err="1"/>
              <a:t>통계량값과</a:t>
            </a:r>
            <a:r>
              <a:rPr lang="ko-KR" altLang="en-US" dirty="0"/>
              <a:t> 모형 적합에 관한 유의확률을 표시한다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</a:t>
            </a:r>
            <a:r>
              <a:rPr lang="ko-KR" altLang="en-US" dirty="0" err="1"/>
              <a:t>카이제곱값을</a:t>
            </a:r>
            <a:r>
              <a:rPr lang="ko-KR" altLang="en-US" dirty="0"/>
              <a:t> 자유도로 </a:t>
            </a:r>
            <a:r>
              <a:rPr lang="ko-KR" altLang="en-US" dirty="0" err="1"/>
              <a:t>나눈값</a:t>
            </a:r>
            <a:r>
              <a:rPr lang="en-US" altLang="ko-KR" dirty="0"/>
              <a:t>, SRMR </a:t>
            </a:r>
            <a:r>
              <a:rPr lang="ko-KR" altLang="en-US" dirty="0"/>
              <a:t>등이 조건을 만족하는지 체크하고 조건이 만족할 때 까지 모형을 개선한다</a:t>
            </a:r>
            <a:endParaRPr lang="en-US" altLang="ko-KR" dirty="0"/>
          </a:p>
          <a:p>
            <a:r>
              <a:rPr lang="ko-KR" altLang="en-US" dirty="0"/>
              <a:t>그리고 측도들의 신뢰성</a:t>
            </a:r>
            <a:r>
              <a:rPr lang="en-US" altLang="ko-KR" dirty="0"/>
              <a:t>, </a:t>
            </a:r>
            <a:r>
              <a:rPr lang="ko-KR" altLang="en-US" dirty="0"/>
              <a:t>타당성 등을 체크한다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7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단계 </a:t>
            </a:r>
            <a:r>
              <a:rPr lang="en-US" altLang="ko-KR" dirty="0"/>
              <a:t>measurement model</a:t>
            </a:r>
            <a:r>
              <a:rPr lang="ko-KR" altLang="en-US" dirty="0"/>
              <a:t>의 검증을 요약해보겠습니다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확인적 요인분석을 통해 모형의 적합도지수를 제시합니다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이런 값들이 모형이 적합하다고 할 수 있는 기준을 만족하는지를 체크합니다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다음에는 측정문항의 신뢰성과 타당성을 검증하는데</a:t>
            </a:r>
            <a:endParaRPr lang="en-US" altLang="ko-KR" dirty="0"/>
          </a:p>
          <a:p>
            <a:r>
              <a:rPr lang="ko-KR" altLang="en-US" dirty="0"/>
              <a:t>이를 위해 </a:t>
            </a:r>
            <a:r>
              <a:rPr lang="ko-KR" altLang="en-US" dirty="0" err="1"/>
              <a:t>크론바흐알파</a:t>
            </a:r>
            <a:r>
              <a:rPr lang="en-US" altLang="ko-KR" dirty="0"/>
              <a:t>, </a:t>
            </a:r>
            <a:r>
              <a:rPr lang="ko-KR" altLang="en-US" dirty="0"/>
              <a:t>개념신뢰도</a:t>
            </a:r>
            <a:r>
              <a:rPr lang="en-US" altLang="ko-KR" dirty="0"/>
              <a:t>, </a:t>
            </a:r>
            <a:r>
              <a:rPr lang="ko-KR" altLang="en-US" dirty="0"/>
              <a:t>평균분산추출을 제시하고 조건을 만족하는지 체크합니다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다시한번 말씀드리지만 </a:t>
            </a:r>
            <a:r>
              <a:rPr lang="en-US" altLang="ko-KR" dirty="0"/>
              <a:t>CR</a:t>
            </a:r>
            <a:r>
              <a:rPr lang="ko-KR" altLang="en-US" dirty="0"/>
              <a:t>과</a:t>
            </a:r>
            <a:r>
              <a:rPr lang="en-US" altLang="ko-KR" dirty="0"/>
              <a:t> AVE</a:t>
            </a:r>
            <a:r>
              <a:rPr lang="ko-KR" altLang="en-US" dirty="0"/>
              <a:t>는 </a:t>
            </a:r>
            <a:r>
              <a:rPr lang="en-US" altLang="ko-KR" dirty="0"/>
              <a:t>AMOS</a:t>
            </a:r>
            <a:r>
              <a:rPr lang="ko-KR" altLang="en-US" dirty="0"/>
              <a:t>에서 플러그인을 설치해서 쉽게 구할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</a:t>
            </a:r>
            <a:r>
              <a:rPr lang="en-US" altLang="ko-KR" dirty="0"/>
              <a:t>step1 </a:t>
            </a:r>
            <a:r>
              <a:rPr lang="ko-KR" altLang="en-US" dirty="0"/>
              <a:t>과정을 통해 잠재변인 즉 요인을 구성하는 변수가 적절하게 설정되었는지 확인합니다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측정모형이 적합하다고 결론이 나면 다음 단계 </a:t>
            </a:r>
            <a:r>
              <a:rPr lang="en-US" altLang="ko-KR" dirty="0"/>
              <a:t>step2</a:t>
            </a:r>
            <a:r>
              <a:rPr lang="ko-KR" altLang="en-US" dirty="0"/>
              <a:t>에서는 요인들 간의 인과관계</a:t>
            </a:r>
            <a:r>
              <a:rPr lang="en-US" altLang="ko-KR" dirty="0"/>
              <a:t>, </a:t>
            </a:r>
            <a:r>
              <a:rPr lang="ko-KR" altLang="en-US" dirty="0"/>
              <a:t>즉 구조모형에 대한 검정을 실행합니다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이것은 다음 영상에서 설명하겠습니다</a:t>
            </a:r>
            <a:r>
              <a:rPr lang="en-US" altLang="ko-KR" dirty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3AF83-D9EC-4315-AE17-792C6F9AB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6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2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7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FB4B-B4D1-4390-B0C3-16B35F233FF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7A27-70DE-432A-AAEE-D40B6C965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11.png"/><Relationship Id="rId4" Type="http://schemas.openxmlformats.org/officeDocument/2006/relationships/image" Target="../media/image14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fhay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CA8B51B7-273A-4CFB-9413-89ED9BBC5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10636" r="6839" b="4391"/>
          <a:stretch/>
        </p:blipFill>
        <p:spPr>
          <a:xfrm>
            <a:off x="0" y="0"/>
            <a:ext cx="12192000" cy="689809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FB79E30-9264-421C-9907-4FEB0AD363A2}"/>
              </a:ext>
            </a:extLst>
          </p:cNvPr>
          <p:cNvSpPr/>
          <p:nvPr/>
        </p:nvSpPr>
        <p:spPr>
          <a:xfrm rot="210000">
            <a:off x="775347" y="856051"/>
            <a:ext cx="8626851" cy="811367"/>
          </a:xfrm>
          <a:custGeom>
            <a:avLst/>
            <a:gdLst>
              <a:gd name="connsiteX0" fmla="*/ 0 w 8607812"/>
              <a:gd name="connsiteY0" fmla="*/ 0 h 811367"/>
              <a:gd name="connsiteX1" fmla="*/ 8607812 w 8607812"/>
              <a:gd name="connsiteY1" fmla="*/ 0 h 811367"/>
              <a:gd name="connsiteX2" fmla="*/ 8607812 w 8607812"/>
              <a:gd name="connsiteY2" fmla="*/ 811367 h 811367"/>
              <a:gd name="connsiteX3" fmla="*/ 0 w 8607812"/>
              <a:gd name="connsiteY3" fmla="*/ 811367 h 811367"/>
              <a:gd name="connsiteX4" fmla="*/ 0 w 8607812"/>
              <a:gd name="connsiteY4" fmla="*/ 0 h 811367"/>
              <a:gd name="connsiteX0" fmla="*/ 0 w 8610138"/>
              <a:gd name="connsiteY0" fmla="*/ 0 h 811367"/>
              <a:gd name="connsiteX1" fmla="*/ 8610138 w 8610138"/>
              <a:gd name="connsiteY1" fmla="*/ 38029 h 811367"/>
              <a:gd name="connsiteX2" fmla="*/ 8607812 w 8610138"/>
              <a:gd name="connsiteY2" fmla="*/ 811367 h 811367"/>
              <a:gd name="connsiteX3" fmla="*/ 0 w 8610138"/>
              <a:gd name="connsiteY3" fmla="*/ 811367 h 811367"/>
              <a:gd name="connsiteX4" fmla="*/ 0 w 8610138"/>
              <a:gd name="connsiteY4" fmla="*/ 0 h 811367"/>
              <a:gd name="connsiteX0" fmla="*/ 0 w 8626851"/>
              <a:gd name="connsiteY0" fmla="*/ 0 h 811367"/>
              <a:gd name="connsiteX1" fmla="*/ 8610138 w 8626851"/>
              <a:gd name="connsiteY1" fmla="*/ 38029 h 811367"/>
              <a:gd name="connsiteX2" fmla="*/ 8626827 w 8626851"/>
              <a:gd name="connsiteY2" fmla="*/ 810204 h 811367"/>
              <a:gd name="connsiteX3" fmla="*/ 0 w 8626851"/>
              <a:gd name="connsiteY3" fmla="*/ 811367 h 811367"/>
              <a:gd name="connsiteX4" fmla="*/ 0 w 8626851"/>
              <a:gd name="connsiteY4" fmla="*/ 0 h 81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6851" h="811367">
                <a:moveTo>
                  <a:pt x="0" y="0"/>
                </a:moveTo>
                <a:lnTo>
                  <a:pt x="8610138" y="38029"/>
                </a:lnTo>
                <a:cubicBezTo>
                  <a:pt x="8609363" y="295808"/>
                  <a:pt x="8627602" y="552425"/>
                  <a:pt x="8626827" y="810204"/>
                </a:cubicBezTo>
                <a:lnTo>
                  <a:pt x="0" y="811367"/>
                </a:lnTo>
                <a:lnTo>
                  <a:pt x="0" y="0"/>
                </a:lnTo>
                <a:close/>
              </a:path>
            </a:pathLst>
          </a:custGeom>
          <a:solidFill>
            <a:srgbClr val="F0C35C">
              <a:alpha val="80000"/>
            </a:srgbClr>
          </a:solidFill>
        </p:spPr>
        <p:txBody>
          <a:bodyPr wrap="square" lIns="0" tIns="36000" rIns="36000" bIns="36000">
            <a:spAutoFit/>
          </a:bodyPr>
          <a:lstStyle/>
          <a:p>
            <a:pPr algn="r"/>
            <a:r>
              <a:rPr lang="en-US" sz="4800" dirty="0" err="1">
                <a:solidFill>
                  <a:srgbClr val="C34553"/>
                </a:solidFill>
                <a:latin typeface="Algerian" panose="04020705040A02060702" pitchFamily="82" charset="0"/>
              </a:rPr>
              <a:t>tructural</a:t>
            </a:r>
            <a:r>
              <a:rPr lang="en-US" sz="4800" dirty="0">
                <a:solidFill>
                  <a:srgbClr val="C34553"/>
                </a:solidFill>
                <a:latin typeface="Algerian" panose="04020705040A02060702" pitchFamily="82" charset="0"/>
              </a:rPr>
              <a:t> Equation Model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1E5B4A9-03E8-42CE-881E-A1B552E71340}"/>
              </a:ext>
            </a:extLst>
          </p:cNvPr>
          <p:cNvSpPr/>
          <p:nvPr/>
        </p:nvSpPr>
        <p:spPr>
          <a:xfrm rot="293327">
            <a:off x="1713598" y="-58432"/>
            <a:ext cx="4776945" cy="491705"/>
          </a:xfrm>
          <a:prstGeom prst="rect">
            <a:avLst/>
          </a:prstGeom>
          <a:solidFill>
            <a:srgbClr val="05755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rgbClr val="ED0605"/>
                </a:solidFill>
                <a:latin typeface="Arial Black" panose="020B0A04020102020204" pitchFamily="34" charset="0"/>
              </a:rPr>
              <a:t>AMOS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7BAFEF-B800-4D86-B74E-F62E553231D3}"/>
              </a:ext>
            </a:extLst>
          </p:cNvPr>
          <p:cNvSpPr/>
          <p:nvPr/>
        </p:nvSpPr>
        <p:spPr>
          <a:xfrm rot="307755">
            <a:off x="6397900" y="391493"/>
            <a:ext cx="5538737" cy="491705"/>
          </a:xfrm>
          <a:custGeom>
            <a:avLst/>
            <a:gdLst>
              <a:gd name="connsiteX0" fmla="*/ 0 w 4825277"/>
              <a:gd name="connsiteY0" fmla="*/ 0 h 491705"/>
              <a:gd name="connsiteX1" fmla="*/ 4825277 w 4825277"/>
              <a:gd name="connsiteY1" fmla="*/ 0 h 491705"/>
              <a:gd name="connsiteX2" fmla="*/ 4825277 w 4825277"/>
              <a:gd name="connsiteY2" fmla="*/ 491705 h 491705"/>
              <a:gd name="connsiteX3" fmla="*/ 0 w 4825277"/>
              <a:gd name="connsiteY3" fmla="*/ 491705 h 491705"/>
              <a:gd name="connsiteX4" fmla="*/ 0 w 4825277"/>
              <a:gd name="connsiteY4" fmla="*/ 0 h 491705"/>
              <a:gd name="connsiteX0" fmla="*/ 0 w 5538737"/>
              <a:gd name="connsiteY0" fmla="*/ 0 h 491705"/>
              <a:gd name="connsiteX1" fmla="*/ 4825277 w 5538737"/>
              <a:gd name="connsiteY1" fmla="*/ 0 h 491705"/>
              <a:gd name="connsiteX2" fmla="*/ 5538737 w 5538737"/>
              <a:gd name="connsiteY2" fmla="*/ 485042 h 491705"/>
              <a:gd name="connsiteX3" fmla="*/ 0 w 5538737"/>
              <a:gd name="connsiteY3" fmla="*/ 491705 h 491705"/>
              <a:gd name="connsiteX4" fmla="*/ 0 w 5538737"/>
              <a:gd name="connsiteY4" fmla="*/ 0 h 491705"/>
              <a:gd name="connsiteX0" fmla="*/ 0 w 5538737"/>
              <a:gd name="connsiteY0" fmla="*/ 0 h 491705"/>
              <a:gd name="connsiteX1" fmla="*/ 5263296 w 5538737"/>
              <a:gd name="connsiteY1" fmla="*/ 49939 h 491705"/>
              <a:gd name="connsiteX2" fmla="*/ 5538737 w 5538737"/>
              <a:gd name="connsiteY2" fmla="*/ 485042 h 491705"/>
              <a:gd name="connsiteX3" fmla="*/ 0 w 5538737"/>
              <a:gd name="connsiteY3" fmla="*/ 491705 h 491705"/>
              <a:gd name="connsiteX4" fmla="*/ 0 w 5538737"/>
              <a:gd name="connsiteY4" fmla="*/ 0 h 49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8737" h="491705">
                <a:moveTo>
                  <a:pt x="0" y="0"/>
                </a:moveTo>
                <a:lnTo>
                  <a:pt x="5263296" y="49939"/>
                </a:lnTo>
                <a:lnTo>
                  <a:pt x="5538737" y="485042"/>
                </a:lnTo>
                <a:lnTo>
                  <a:pt x="0" y="491705"/>
                </a:lnTo>
                <a:lnTo>
                  <a:pt x="0" y="0"/>
                </a:lnTo>
                <a:close/>
              </a:path>
            </a:pathLst>
          </a:custGeom>
          <a:solidFill>
            <a:srgbClr val="05755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를</a:t>
            </a:r>
            <a:r>
              <a:rPr lang="ko-KR" altLang="en-US" sz="2400" dirty="0">
                <a:solidFill>
                  <a:schemeClr val="bg1"/>
                </a:solidFill>
                <a:latin typeface="YD윤고딕 140" panose="02020603020101020101" pitchFamily="18" charset="-127"/>
                <a:ea typeface="YD윤고딕 140" panose="02020603020101020101" pitchFamily="18" charset="-127"/>
              </a:rPr>
              <a:t> 이용한</a:t>
            </a:r>
            <a:endParaRPr lang="en-US" sz="2400" dirty="0">
              <a:solidFill>
                <a:schemeClr val="bg1"/>
              </a:solidFill>
              <a:latin typeface="YD윤고딕 140" panose="02020603020101020101" pitchFamily="18" charset="-127"/>
              <a:ea typeface="YD윤고딕 140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9C001-CBF2-4F1E-BF51-E616D90E1DF1}"/>
              </a:ext>
            </a:extLst>
          </p:cNvPr>
          <p:cNvSpPr txBox="1"/>
          <p:nvPr/>
        </p:nvSpPr>
        <p:spPr>
          <a:xfrm rot="230408">
            <a:off x="9376190" y="1238238"/>
            <a:ext cx="2729590" cy="743348"/>
          </a:xfrm>
          <a:custGeom>
            <a:avLst/>
            <a:gdLst>
              <a:gd name="connsiteX0" fmla="*/ 0 w 2507839"/>
              <a:gd name="connsiteY0" fmla="*/ 0 h 707886"/>
              <a:gd name="connsiteX1" fmla="*/ 2507839 w 2507839"/>
              <a:gd name="connsiteY1" fmla="*/ 0 h 707886"/>
              <a:gd name="connsiteX2" fmla="*/ 2507839 w 2507839"/>
              <a:gd name="connsiteY2" fmla="*/ 707886 h 707886"/>
              <a:gd name="connsiteX3" fmla="*/ 0 w 2507839"/>
              <a:gd name="connsiteY3" fmla="*/ 707886 h 707886"/>
              <a:gd name="connsiteX4" fmla="*/ 0 w 2507839"/>
              <a:gd name="connsiteY4" fmla="*/ 0 h 707886"/>
              <a:gd name="connsiteX0" fmla="*/ 0 w 2729590"/>
              <a:gd name="connsiteY0" fmla="*/ 0 h 707886"/>
              <a:gd name="connsiteX1" fmla="*/ 2507839 w 2729590"/>
              <a:gd name="connsiteY1" fmla="*/ 0 h 707886"/>
              <a:gd name="connsiteX2" fmla="*/ 2729590 w 2729590"/>
              <a:gd name="connsiteY2" fmla="*/ 693001 h 707886"/>
              <a:gd name="connsiteX3" fmla="*/ 0 w 2729590"/>
              <a:gd name="connsiteY3" fmla="*/ 707886 h 707886"/>
              <a:gd name="connsiteX4" fmla="*/ 0 w 2729590"/>
              <a:gd name="connsiteY4" fmla="*/ 0 h 707886"/>
              <a:gd name="connsiteX0" fmla="*/ 0 w 2729590"/>
              <a:gd name="connsiteY0" fmla="*/ 0 h 707886"/>
              <a:gd name="connsiteX1" fmla="*/ 2554741 w 2729590"/>
              <a:gd name="connsiteY1" fmla="*/ 35038 h 707886"/>
              <a:gd name="connsiteX2" fmla="*/ 2729590 w 2729590"/>
              <a:gd name="connsiteY2" fmla="*/ 693001 h 707886"/>
              <a:gd name="connsiteX3" fmla="*/ 0 w 2729590"/>
              <a:gd name="connsiteY3" fmla="*/ 707886 h 707886"/>
              <a:gd name="connsiteX4" fmla="*/ 0 w 2729590"/>
              <a:gd name="connsiteY4" fmla="*/ 0 h 707886"/>
              <a:gd name="connsiteX0" fmla="*/ 0 w 2729590"/>
              <a:gd name="connsiteY0" fmla="*/ 0 h 707886"/>
              <a:gd name="connsiteX1" fmla="*/ 2554741 w 2729590"/>
              <a:gd name="connsiteY1" fmla="*/ 35038 h 707886"/>
              <a:gd name="connsiteX2" fmla="*/ 2729590 w 2729590"/>
              <a:gd name="connsiteY2" fmla="*/ 693001 h 707886"/>
              <a:gd name="connsiteX3" fmla="*/ 0 w 2729590"/>
              <a:gd name="connsiteY3" fmla="*/ 707886 h 707886"/>
              <a:gd name="connsiteX4" fmla="*/ 0 w 2729590"/>
              <a:gd name="connsiteY4" fmla="*/ 0 h 707886"/>
              <a:gd name="connsiteX0" fmla="*/ 0 w 2729590"/>
              <a:gd name="connsiteY0" fmla="*/ 0 h 743348"/>
              <a:gd name="connsiteX1" fmla="*/ 2554741 w 2729590"/>
              <a:gd name="connsiteY1" fmla="*/ 35038 h 743348"/>
              <a:gd name="connsiteX2" fmla="*/ 2729590 w 2729590"/>
              <a:gd name="connsiteY2" fmla="*/ 693001 h 743348"/>
              <a:gd name="connsiteX3" fmla="*/ 40566 w 2729590"/>
              <a:gd name="connsiteY3" fmla="*/ 743348 h 743348"/>
              <a:gd name="connsiteX4" fmla="*/ 0 w 2729590"/>
              <a:gd name="connsiteY4" fmla="*/ 0 h 74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590" h="743348">
                <a:moveTo>
                  <a:pt x="0" y="0"/>
                </a:moveTo>
                <a:lnTo>
                  <a:pt x="2554741" y="35038"/>
                </a:lnTo>
                <a:lnTo>
                  <a:pt x="2729590" y="693001"/>
                </a:lnTo>
                <a:lnTo>
                  <a:pt x="40566" y="743348"/>
                </a:lnTo>
                <a:lnTo>
                  <a:pt x="0" y="0"/>
                </a:lnTo>
                <a:close/>
              </a:path>
            </a:pathLst>
          </a:custGeom>
          <a:solidFill>
            <a:srgbClr val="F0C35C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ea typeface="Segoe UI Black" panose="020B0A02040204020203" pitchFamily="34" charset="0"/>
              </a:rPr>
              <a:t>(SEM)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ea typeface="Segoe UI Black" panose="020B0A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6529E-F348-4F6F-859E-1B25210A8CB1}"/>
              </a:ext>
            </a:extLst>
          </p:cNvPr>
          <p:cNvSpPr txBox="1"/>
          <p:nvPr/>
        </p:nvSpPr>
        <p:spPr>
          <a:xfrm>
            <a:off x="1316609" y="3090602"/>
            <a:ext cx="1863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매개효과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r>
              <a: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조절효과 </a:t>
            </a:r>
            <a:endParaRPr lang="en-US" altLang="ko-K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Sobel test</a:t>
            </a:r>
          </a:p>
          <a:p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bootstrapping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CCDF7A0-D6BE-4CBC-A6F1-5B15AFC4DD14}"/>
              </a:ext>
            </a:extLst>
          </p:cNvPr>
          <p:cNvSpPr/>
          <p:nvPr/>
        </p:nvSpPr>
        <p:spPr>
          <a:xfrm>
            <a:off x="5389420" y="1997702"/>
            <a:ext cx="5673436" cy="924488"/>
          </a:xfrm>
          <a:custGeom>
            <a:avLst/>
            <a:gdLst>
              <a:gd name="connsiteX0" fmla="*/ 0 w 5440492"/>
              <a:gd name="connsiteY0" fmla="*/ 0 h 923330"/>
              <a:gd name="connsiteX1" fmla="*/ 5440492 w 5440492"/>
              <a:gd name="connsiteY1" fmla="*/ 0 h 923330"/>
              <a:gd name="connsiteX2" fmla="*/ 5440492 w 5440492"/>
              <a:gd name="connsiteY2" fmla="*/ 923330 h 923330"/>
              <a:gd name="connsiteX3" fmla="*/ 0 w 5440492"/>
              <a:gd name="connsiteY3" fmla="*/ 923330 h 923330"/>
              <a:gd name="connsiteX4" fmla="*/ 0 w 5440492"/>
              <a:gd name="connsiteY4" fmla="*/ 0 h 923330"/>
              <a:gd name="connsiteX0" fmla="*/ 0 w 5703729"/>
              <a:gd name="connsiteY0" fmla="*/ 0 h 923330"/>
              <a:gd name="connsiteX1" fmla="*/ 5440492 w 5703729"/>
              <a:gd name="connsiteY1" fmla="*/ 0 h 923330"/>
              <a:gd name="connsiteX2" fmla="*/ 5703729 w 5703729"/>
              <a:gd name="connsiteY2" fmla="*/ 902548 h 923330"/>
              <a:gd name="connsiteX3" fmla="*/ 0 w 5703729"/>
              <a:gd name="connsiteY3" fmla="*/ 923330 h 923330"/>
              <a:gd name="connsiteX4" fmla="*/ 0 w 5703729"/>
              <a:gd name="connsiteY4" fmla="*/ 0 h 923330"/>
              <a:gd name="connsiteX0" fmla="*/ 0 w 5703729"/>
              <a:gd name="connsiteY0" fmla="*/ 0 h 923330"/>
              <a:gd name="connsiteX1" fmla="*/ 5572110 w 5703729"/>
              <a:gd name="connsiteY1" fmla="*/ 138545 h 923330"/>
              <a:gd name="connsiteX2" fmla="*/ 5703729 w 5703729"/>
              <a:gd name="connsiteY2" fmla="*/ 902548 h 923330"/>
              <a:gd name="connsiteX3" fmla="*/ 0 w 5703729"/>
              <a:gd name="connsiteY3" fmla="*/ 923330 h 923330"/>
              <a:gd name="connsiteX4" fmla="*/ 0 w 5703729"/>
              <a:gd name="connsiteY4" fmla="*/ 0 h 923330"/>
              <a:gd name="connsiteX0" fmla="*/ 13854 w 5703729"/>
              <a:gd name="connsiteY0" fmla="*/ 0 h 957966"/>
              <a:gd name="connsiteX1" fmla="*/ 5572110 w 5703729"/>
              <a:gd name="connsiteY1" fmla="*/ 173181 h 957966"/>
              <a:gd name="connsiteX2" fmla="*/ 5703729 w 5703729"/>
              <a:gd name="connsiteY2" fmla="*/ 937184 h 957966"/>
              <a:gd name="connsiteX3" fmla="*/ 0 w 5703729"/>
              <a:gd name="connsiteY3" fmla="*/ 957966 h 957966"/>
              <a:gd name="connsiteX4" fmla="*/ 13854 w 5703729"/>
              <a:gd name="connsiteY4" fmla="*/ 0 h 957966"/>
              <a:gd name="connsiteX0" fmla="*/ 0 w 5689875"/>
              <a:gd name="connsiteY0" fmla="*/ 0 h 937184"/>
              <a:gd name="connsiteX1" fmla="*/ 5558256 w 5689875"/>
              <a:gd name="connsiteY1" fmla="*/ 173181 h 937184"/>
              <a:gd name="connsiteX2" fmla="*/ 5689875 w 5689875"/>
              <a:gd name="connsiteY2" fmla="*/ 937184 h 937184"/>
              <a:gd name="connsiteX3" fmla="*/ 76201 w 5689875"/>
              <a:gd name="connsiteY3" fmla="*/ 881766 h 937184"/>
              <a:gd name="connsiteX4" fmla="*/ 0 w 5689875"/>
              <a:gd name="connsiteY4" fmla="*/ 0 h 9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875" h="937184">
                <a:moveTo>
                  <a:pt x="0" y="0"/>
                </a:moveTo>
                <a:lnTo>
                  <a:pt x="5558256" y="173181"/>
                </a:lnTo>
                <a:lnTo>
                  <a:pt x="5689875" y="937184"/>
                </a:lnTo>
                <a:lnTo>
                  <a:pt x="76201" y="8817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구조방정식모형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내용 개체 틀 2"/>
          <p:cNvSpPr txBox="1">
            <a:spLocks/>
          </p:cNvSpPr>
          <p:nvPr/>
        </p:nvSpPr>
        <p:spPr>
          <a:xfrm>
            <a:off x="850900" y="1377143"/>
            <a:ext cx="9386455" cy="322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dirty="0"/>
              <a:t>모형의 적합성</a:t>
            </a:r>
            <a:r>
              <a:rPr lang="en-US" altLang="ko-KR" dirty="0"/>
              <a:t> (Model</a:t>
            </a:r>
            <a:r>
              <a:rPr lang="ko-KR" altLang="en-US" dirty="0"/>
              <a:t> </a:t>
            </a:r>
            <a:r>
              <a:rPr lang="en-US" altLang="ko-KR" dirty="0"/>
              <a:t>Fit Index Check)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Measurement model</a:t>
            </a:r>
            <a:r>
              <a:rPr lang="ko-KR" altLang="en-US" dirty="0"/>
              <a:t>의 적합지수보다 덜</a:t>
            </a:r>
            <a:r>
              <a:rPr lang="en-US" altLang="ko-KR" dirty="0"/>
              <a:t>(?)</a:t>
            </a:r>
            <a:r>
              <a:rPr lang="ko-KR" altLang="en-US" dirty="0"/>
              <a:t> 나오는게 정상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ko-KR" altLang="en-US" dirty="0" err="1"/>
              <a:t>요인간의</a:t>
            </a:r>
            <a:r>
              <a:rPr lang="ko-KR" altLang="en-US" dirty="0"/>
              <a:t> 관계성 검증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 err="1"/>
              <a:t>경로계수의</a:t>
            </a:r>
            <a:r>
              <a:rPr lang="ko-KR" altLang="en-US" dirty="0"/>
              <a:t> 유의성 검정 </a:t>
            </a:r>
            <a:r>
              <a:rPr lang="en-US" altLang="ko-KR" dirty="0"/>
              <a:t>(p &lt; .05)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244941"/>
                  </p:ext>
                </p:extLst>
              </p:nvPr>
            </p:nvGraphicFramePr>
            <p:xfrm>
              <a:off x="2393603" y="4275514"/>
              <a:ext cx="7647210" cy="1507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9442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150117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380392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36280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  <a:gridCol w="2224451">
                      <a:extLst>
                        <a:ext uri="{9D8B030D-6E8A-4147-A177-3AD203B41FA5}">
                          <a16:colId xmlns:a16="http://schemas.microsoft.com/office/drawing/2014/main" val="3496591598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path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estimate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가설검정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F1 -&gt; 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𝑆𝑒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0.001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H1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F2 -&gt;</a:t>
                          </a:r>
                          <a:r>
                            <a:rPr lang="en-US" altLang="ko-KR" baseline="0" dirty="0"/>
                            <a:t> 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𝑆𝑒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***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H2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F3 -&gt; F4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i="1" dirty="0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𝑆𝑒</m:t>
                              </m:r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ko-KR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dirty="0"/>
                            <a:t>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H3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244941"/>
                  </p:ext>
                </p:extLst>
              </p:nvPr>
            </p:nvGraphicFramePr>
            <p:xfrm>
              <a:off x="2393603" y="4275514"/>
              <a:ext cx="7647210" cy="15076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9442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150117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380392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36280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  <a:gridCol w="2224451">
                      <a:extLst>
                        <a:ext uri="{9D8B030D-6E8A-4147-A177-3AD203B41FA5}">
                          <a16:colId xmlns:a16="http://schemas.microsoft.com/office/drawing/2014/main" val="349659159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path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estimate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CR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가설검정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F1 -&gt; 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3333" t="-106349" r="-433862" b="-2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94273" t="-106349" r="-261233" b="-2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0.001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H1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F2 -&gt;</a:t>
                          </a:r>
                          <a:r>
                            <a:rPr lang="en-US" altLang="ko-KR" baseline="0" dirty="0"/>
                            <a:t> 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3333" t="-209677" r="-433862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94273" t="-209677" r="-261233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***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H2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F3 -&gt; F4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3333" t="-304762" r="-433862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94273" t="-304762" r="-261233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0.023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/>
                            <a:t>H3 </a:t>
                          </a:r>
                          <a:r>
                            <a:rPr lang="ko-KR" altLang="en-US" dirty="0"/>
                            <a:t>연구가설</a:t>
                          </a:r>
                          <a:r>
                            <a:rPr lang="en-US" altLang="ko-KR" dirty="0"/>
                            <a:t> </a:t>
                          </a:r>
                          <a:r>
                            <a:rPr lang="ko-KR" altLang="en-US" dirty="0"/>
                            <a:t>채택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제목 1">
            <a:extLst>
              <a:ext uri="{FF2B5EF4-FFF2-40B4-BE49-F238E27FC236}">
                <a16:creationId xmlns:a16="http://schemas.microsoft.com/office/drawing/2014/main" id="{D04B2671-7DEC-4EE3-A3A6-E30235F5BF2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2192000" cy="60746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Step2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완료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구조방정식모형의</a:t>
            </a: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검증 요약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21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9604F8D-7E1A-47D2-8B9C-5B835730C12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FA509A4-8020-46D5-AC88-A85C8B45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4" y="2057400"/>
            <a:ext cx="4849091" cy="2456518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/>
              <a:t>매개효과</a:t>
            </a:r>
            <a:br>
              <a:rPr lang="en-US" altLang="ko-KR" sz="6600" dirty="0"/>
            </a:br>
            <a:r>
              <a:rPr lang="en-US" altLang="ko-KR" sz="6600" dirty="0"/>
              <a:t>(mediation)</a:t>
            </a:r>
            <a:endParaRPr lang="ko-KR" altLang="en-US" sz="66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BAD45963-FFBE-42C4-80D1-7B2F0F25F64A}"/>
              </a:ext>
            </a:extLst>
          </p:cNvPr>
          <p:cNvSpPr txBox="1">
            <a:spLocks/>
          </p:cNvSpPr>
          <p:nvPr/>
        </p:nvSpPr>
        <p:spPr>
          <a:xfrm>
            <a:off x="6733310" y="2057400"/>
            <a:ext cx="4759036" cy="2456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dirty="0"/>
              <a:t>조절효과</a:t>
            </a:r>
            <a:endParaRPr lang="en-US" altLang="ko-KR" sz="6600" dirty="0"/>
          </a:p>
          <a:p>
            <a:pPr algn="ctr"/>
            <a:r>
              <a:rPr lang="en-US" altLang="ko-KR" sz="6600" dirty="0"/>
              <a:t>(moderation)</a:t>
            </a:r>
            <a:endParaRPr lang="ko-KR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68381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349857"/>
            <a:ext cx="6096000" cy="70429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</a:t>
            </a:r>
            <a:r>
              <a:rPr lang="en-US" altLang="ko-KR" sz="2000" dirty="0"/>
              <a:t> </a:t>
            </a:r>
            <a:r>
              <a:rPr lang="en-US" altLang="ko-KR" sz="3600" b="1" dirty="0">
                <a:solidFill>
                  <a:schemeClr val="bg1"/>
                </a:solidFill>
              </a:rPr>
              <a:t>(mediation)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470991"/>
            <a:ext cx="3558871" cy="580446"/>
          </a:xfrm>
        </p:spPr>
        <p:txBody>
          <a:bodyPr/>
          <a:lstStyle/>
          <a:p>
            <a:r>
              <a:rPr lang="ko-KR" altLang="en-US" dirty="0"/>
              <a:t>매개효과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881807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 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29422" y="1677725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 </a:t>
            </a:r>
            <a:r>
              <a:rPr lang="en-US" altLang="ko-KR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Mediator variable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888190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" name="직선 화살표 연결선 8"/>
          <p:cNvCxnSpPr>
            <a:endCxn id="6" idx="1"/>
          </p:cNvCxnSpPr>
          <p:nvPr/>
        </p:nvCxnSpPr>
        <p:spPr>
          <a:xfrm flipV="1">
            <a:off x="3920986" y="2051437"/>
            <a:ext cx="908436" cy="54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</p:cNvCxnSpPr>
          <p:nvPr/>
        </p:nvCxnSpPr>
        <p:spPr>
          <a:xfrm>
            <a:off x="6868601" y="2051437"/>
            <a:ext cx="1019589" cy="54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>
            <a:stCxn id="5" idx="3"/>
            <a:endCxn id="7" idx="1"/>
          </p:cNvCxnSpPr>
          <p:nvPr/>
        </p:nvCxnSpPr>
        <p:spPr>
          <a:xfrm>
            <a:off x="3920986" y="2798859"/>
            <a:ext cx="3967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5958065" y="429798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광고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7806803" y="365290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태도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655542" y="429798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구매의도 </a:t>
            </a:r>
          </a:p>
        </p:txBody>
      </p:sp>
      <p:cxnSp>
        <p:nvCxnSpPr>
          <p:cNvPr id="25" name="직선 화살표 연결선 24"/>
          <p:cNvCxnSpPr>
            <a:stCxn id="22" idx="3"/>
            <a:endCxn id="23" idx="1"/>
          </p:cNvCxnSpPr>
          <p:nvPr/>
        </p:nvCxnSpPr>
        <p:spPr>
          <a:xfrm flipV="1">
            <a:off x="7150265" y="4026616"/>
            <a:ext cx="656538" cy="64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3" idx="3"/>
            <a:endCxn id="24" idx="1"/>
          </p:cNvCxnSpPr>
          <p:nvPr/>
        </p:nvCxnSpPr>
        <p:spPr>
          <a:xfrm>
            <a:off x="8999003" y="4026616"/>
            <a:ext cx="656539" cy="645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2" idx="3"/>
            <a:endCxn id="24" idx="1"/>
          </p:cNvCxnSpPr>
          <p:nvPr/>
        </p:nvCxnSpPr>
        <p:spPr>
          <a:xfrm>
            <a:off x="7150265" y="4671696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3"/>
          <p:cNvSpPr txBox="1">
            <a:spLocks/>
          </p:cNvSpPr>
          <p:nvPr/>
        </p:nvSpPr>
        <p:spPr>
          <a:xfrm>
            <a:off x="838200" y="3589411"/>
            <a:ext cx="3558871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매개효과의</a:t>
            </a:r>
            <a:r>
              <a:rPr lang="en-US" altLang="ko-KR" dirty="0"/>
              <a:t> </a:t>
            </a:r>
            <a:r>
              <a:rPr lang="ko-KR" altLang="en-US" dirty="0"/>
              <a:t>예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159565" y="4674165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광고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622232" y="467416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구매의도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2351765" y="5047876"/>
            <a:ext cx="12704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5673674" y="282093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74" y="2820930"/>
                <a:ext cx="4026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4101797" y="2055815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7264472" y="195006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C41F1-95CD-4BE1-B1E6-D6CE6D8D2518}"/>
              </a:ext>
            </a:extLst>
          </p:cNvPr>
          <p:cNvSpPr txBox="1"/>
          <p:nvPr/>
        </p:nvSpPr>
        <p:spPr>
          <a:xfrm>
            <a:off x="2631780" y="446682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3139B88-B26B-44FD-A000-956D05610DF9}"/>
              </a:ext>
            </a:extLst>
          </p:cNvPr>
          <p:cNvSpPr/>
          <p:nvPr/>
        </p:nvSpPr>
        <p:spPr>
          <a:xfrm>
            <a:off x="5181600" y="4836159"/>
            <a:ext cx="422564" cy="28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693AC-6420-4F25-B7BB-C6709C1AF512}"/>
              </a:ext>
            </a:extLst>
          </p:cNvPr>
          <p:cNvSpPr txBox="1"/>
          <p:nvPr/>
        </p:nvSpPr>
        <p:spPr>
          <a:xfrm>
            <a:off x="8999003" y="35549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부분매개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7F3B439-034C-4848-93BF-077D9C35C91E}"/>
              </a:ext>
            </a:extLst>
          </p:cNvPr>
          <p:cNvSpPr/>
          <p:nvPr/>
        </p:nvSpPr>
        <p:spPr>
          <a:xfrm>
            <a:off x="5958065" y="5305432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광고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27CAA1C-DD75-4B9D-B382-3119C75288AD}"/>
              </a:ext>
            </a:extLst>
          </p:cNvPr>
          <p:cNvSpPr/>
          <p:nvPr/>
        </p:nvSpPr>
        <p:spPr>
          <a:xfrm>
            <a:off x="7806803" y="511383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태도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EB4CA9E-5FCB-49D4-BFA0-2E8EAFF00819}"/>
              </a:ext>
            </a:extLst>
          </p:cNvPr>
          <p:cNvSpPr/>
          <p:nvPr/>
        </p:nvSpPr>
        <p:spPr>
          <a:xfrm>
            <a:off x="9655542" y="5305432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구매의도 </a:t>
            </a: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F80AC18C-7520-4F15-B2F6-392A041A0488}"/>
              </a:ext>
            </a:extLst>
          </p:cNvPr>
          <p:cNvCxnSpPr>
            <a:stCxn id="36" idx="3"/>
            <a:endCxn id="37" idx="1"/>
          </p:cNvCxnSpPr>
          <p:nvPr/>
        </p:nvCxnSpPr>
        <p:spPr>
          <a:xfrm flipV="1">
            <a:off x="7150265" y="5487546"/>
            <a:ext cx="656538" cy="19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EEB063D8-6BF8-4A0C-A987-136AF69B84F1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8999003" y="5487546"/>
            <a:ext cx="656539" cy="191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FB8B71C-E5BE-4836-B8BD-BF82E92460FD}"/>
              </a:ext>
            </a:extLst>
          </p:cNvPr>
          <p:cNvSpPr txBox="1"/>
          <p:nvPr/>
        </p:nvSpPr>
        <p:spPr>
          <a:xfrm>
            <a:off x="7848905" y="59279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완전매개</a:t>
            </a:r>
          </a:p>
        </p:txBody>
      </p:sp>
    </p:spTree>
    <p:extLst>
      <p:ext uri="{BB962C8B-B14F-4D97-AF65-F5344CB8AC3E}">
        <p14:creationId xmlns:p14="http://schemas.microsoft.com/office/powerpoint/2010/main" val="104718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6095999" cy="45888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Baron and Kenny's (1986) </a:t>
            </a:r>
            <a:r>
              <a:rPr lang="ko-KR" altLang="en-US" sz="2400" b="1" dirty="0">
                <a:solidFill>
                  <a:schemeClr val="bg1"/>
                </a:solidFill>
              </a:rPr>
              <a:t>의 매개효과 </a:t>
            </a:r>
            <a:r>
              <a:rPr lang="en-US" altLang="ko-KR" sz="2400" b="1" dirty="0">
                <a:solidFill>
                  <a:schemeClr val="bg1"/>
                </a:solidFill>
              </a:rPr>
              <a:t>criterion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72055" y="3453541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075192" y="2784644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984287" y="356960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25" name="직선 화살표 연결선 24"/>
          <p:cNvCxnSpPr>
            <a:stCxn id="22" idx="3"/>
            <a:endCxn id="23" idx="1"/>
          </p:cNvCxnSpPr>
          <p:nvPr/>
        </p:nvCxnSpPr>
        <p:spPr>
          <a:xfrm flipV="1">
            <a:off x="3264255" y="3158356"/>
            <a:ext cx="810937" cy="668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cxnSpLocks/>
            <a:stCxn id="34" idx="3"/>
            <a:endCxn id="24" idx="1"/>
          </p:cNvCxnSpPr>
          <p:nvPr/>
        </p:nvCxnSpPr>
        <p:spPr>
          <a:xfrm>
            <a:off x="9309920" y="3131555"/>
            <a:ext cx="674367" cy="81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3"/>
          <p:cNvSpPr txBox="1">
            <a:spLocks/>
          </p:cNvSpPr>
          <p:nvPr/>
        </p:nvSpPr>
        <p:spPr>
          <a:xfrm>
            <a:off x="1159565" y="1388405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/>
              <a:t>독립 </a:t>
            </a:r>
            <a:r>
              <a:rPr lang="en-US" altLang="ko-KR" sz="2000" dirty="0"/>
              <a:t>-&gt; </a:t>
            </a:r>
            <a:r>
              <a:rPr lang="ko-KR" altLang="en-US" sz="2000" dirty="0"/>
              <a:t>종속변수 관계가 통계적으로 유의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759600" y="124580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9668452" y="1245799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7951800" y="1619511"/>
            <a:ext cx="17166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602377" y="13344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490522" y="31090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36482" y="322752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25348" y="16195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총효과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1159565" y="2312628"/>
            <a:ext cx="506670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독립 </a:t>
            </a:r>
            <a:r>
              <a:rPr lang="en-US" altLang="ko-KR" sz="2000" dirty="0"/>
              <a:t>-&gt; </a:t>
            </a:r>
            <a:r>
              <a:rPr lang="ko-KR" altLang="en-US" sz="2000" dirty="0"/>
              <a:t>매개변수관계가 통계적으로 유의</a:t>
            </a:r>
          </a:p>
        </p:txBody>
      </p:sp>
      <p:sp>
        <p:nvSpPr>
          <p:cNvPr id="32" name="내용 개체 틀 3"/>
          <p:cNvSpPr txBox="1">
            <a:spLocks/>
          </p:cNvSpPr>
          <p:nvPr/>
        </p:nvSpPr>
        <p:spPr>
          <a:xfrm>
            <a:off x="6549658" y="2319896"/>
            <a:ext cx="4936434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</a:t>
            </a:r>
            <a:r>
              <a:rPr lang="ko-KR" altLang="en-US" sz="2000" dirty="0"/>
              <a:t>매개 </a:t>
            </a:r>
            <a:r>
              <a:rPr lang="en-US" altLang="ko-KR" sz="2000" dirty="0"/>
              <a:t>-&gt; </a:t>
            </a:r>
            <a:r>
              <a:rPr lang="ko-KR" altLang="en-US" sz="2000" dirty="0"/>
              <a:t>종속변수관계가 통계적으로 유의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117720" y="275784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1159565" y="4609760"/>
            <a:ext cx="2808136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4. </a:t>
            </a:r>
            <a:r>
              <a:rPr lang="ko-KR" altLang="en-US" sz="2000" dirty="0" err="1"/>
              <a:t>직접효과</a:t>
            </a:r>
            <a:r>
              <a:rPr lang="ko-KR" altLang="en-US" sz="2000" dirty="0"/>
              <a:t> </a:t>
            </a:r>
            <a:r>
              <a:rPr lang="en-US" altLang="ko-KR" sz="2000" dirty="0"/>
              <a:t>&lt; </a:t>
            </a:r>
            <a:r>
              <a:rPr lang="ko-KR" altLang="en-US" sz="2000" dirty="0" err="1"/>
              <a:t>총효과</a:t>
            </a:r>
            <a:endParaRPr lang="ko-KR" altLang="en-US" sz="2000" dirty="0"/>
          </a:p>
        </p:txBody>
      </p:sp>
      <p:sp>
        <p:nvSpPr>
          <p:cNvPr id="36" name="직사각형 35"/>
          <p:cNvSpPr/>
          <p:nvPr/>
        </p:nvSpPr>
        <p:spPr>
          <a:xfrm>
            <a:off x="3264012" y="5223587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094922" y="438930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961489" y="5223587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4456212" y="4763012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6287122" y="4763012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4456212" y="5597299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18930" y="52969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467724" y="47630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56212" y="48321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220870" y="55972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25348" y="512006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</a:rPr>
              <a:t>간접효과</a:t>
            </a:r>
            <a:r>
              <a:rPr lang="en-US" altLang="ko-KR" sz="1200" dirty="0">
                <a:solidFill>
                  <a:srgbClr val="FF0000"/>
                </a:solidFill>
              </a:rPr>
              <a:t>=ab</a:t>
            </a:r>
          </a:p>
          <a:p>
            <a:r>
              <a:rPr lang="ko-KR" altLang="en-US" sz="1200" dirty="0" err="1">
                <a:solidFill>
                  <a:srgbClr val="FF0000"/>
                </a:solidFill>
              </a:rPr>
              <a:t>총효과</a:t>
            </a:r>
            <a:r>
              <a:rPr lang="en-US" altLang="ko-KR" sz="1200" dirty="0">
                <a:solidFill>
                  <a:srgbClr val="FF0000"/>
                </a:solidFill>
              </a:rPr>
              <a:t>=</a:t>
            </a:r>
            <a:r>
              <a:rPr lang="ko-KR" altLang="en-US" sz="1200" dirty="0" err="1">
                <a:solidFill>
                  <a:srgbClr val="FF0000"/>
                </a:solidFill>
              </a:rPr>
              <a:t>직접효과</a:t>
            </a:r>
            <a:r>
              <a:rPr lang="en-US" altLang="ko-KR" sz="1200" dirty="0">
                <a:solidFill>
                  <a:srgbClr val="FF0000"/>
                </a:solidFill>
              </a:rPr>
              <a:t>+</a:t>
            </a:r>
            <a:r>
              <a:rPr lang="ko-KR" altLang="en-US" sz="1200" dirty="0" err="1">
                <a:solidFill>
                  <a:srgbClr val="FF0000"/>
                </a:solidFill>
              </a:rPr>
              <a:t>간접효과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6702308" y="3549688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독립변수</a:t>
            </a:r>
          </a:p>
        </p:txBody>
      </p:sp>
      <p:cxnSp>
        <p:nvCxnSpPr>
          <p:cNvPr id="6" name="직선 화살표 연결선 5"/>
          <p:cNvCxnSpPr>
            <a:stCxn id="43" idx="3"/>
            <a:endCxn id="24" idx="1"/>
          </p:cNvCxnSpPr>
          <p:nvPr/>
        </p:nvCxnSpPr>
        <p:spPr>
          <a:xfrm>
            <a:off x="7894508" y="3923400"/>
            <a:ext cx="2089779" cy="1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8190267" y="1593453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67" y="1593453"/>
                <a:ext cx="35067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/>
              <p:cNvSpPr/>
              <p:nvPr/>
            </p:nvSpPr>
            <p:spPr>
              <a:xfrm>
                <a:off x="4924322" y="5534278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7" name="직사각형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22" y="5534278"/>
                <a:ext cx="355482" cy="369332"/>
              </a:xfrm>
              <a:prstGeom prst="rect">
                <a:avLst/>
              </a:prstGeom>
              <a:blipFill>
                <a:blip r:embed="rId3"/>
                <a:stretch>
                  <a:fillRect t="-10000" r="-12069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53"/>
              <p:cNvSpPr/>
              <p:nvPr/>
            </p:nvSpPr>
            <p:spPr>
              <a:xfrm>
                <a:off x="8713820" y="3877164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4" name="직사각형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820" y="3877164"/>
                <a:ext cx="355482" cy="369332"/>
              </a:xfrm>
              <a:prstGeom prst="rect">
                <a:avLst/>
              </a:prstGeom>
              <a:blipFill>
                <a:blip r:embed="rId4"/>
                <a:stretch>
                  <a:fillRect t="-8197" r="-11864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직사각형 54"/>
              <p:cNvSpPr/>
              <p:nvPr/>
            </p:nvSpPr>
            <p:spPr>
              <a:xfrm>
                <a:off x="3494970" y="3457921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5" name="직사각형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970" y="3457921"/>
                <a:ext cx="371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4725120" y="5040619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20" y="5040619"/>
                <a:ext cx="37144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9309920" y="3311193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920" y="3311193"/>
                <a:ext cx="3714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/>
              <p:cNvSpPr/>
              <p:nvPr/>
            </p:nvSpPr>
            <p:spPr>
              <a:xfrm>
                <a:off x="6305028" y="5030076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8" name="직사각형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28" y="5030076"/>
                <a:ext cx="3714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5801305" cy="4940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38200" y="1182455"/>
            <a:ext cx="6324975" cy="405230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/>
              <a:t>Sobel</a:t>
            </a:r>
            <a:r>
              <a:rPr lang="ko-KR" altLang="en-US" sz="2400" dirty="0"/>
              <a:t>의 매개효과 검정</a:t>
            </a:r>
            <a:r>
              <a:rPr lang="en-US" altLang="ko-KR" sz="2400" dirty="0"/>
              <a:t>(1982)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  <p:sp>
        <p:nvSpPr>
          <p:cNvPr id="28" name="내용 개체 틀 3"/>
          <p:cNvSpPr txBox="1">
            <a:spLocks/>
          </p:cNvSpPr>
          <p:nvPr/>
        </p:nvSpPr>
        <p:spPr>
          <a:xfrm>
            <a:off x="1159565" y="1844941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 err="1"/>
              <a:t>총효과와</a:t>
            </a:r>
            <a:r>
              <a:rPr lang="en-US" altLang="ko-KR" sz="2000" dirty="0"/>
              <a:t> </a:t>
            </a:r>
            <a:r>
              <a:rPr lang="ko-KR" altLang="en-US" sz="2000" dirty="0" err="1"/>
              <a:t>직접효과의</a:t>
            </a:r>
            <a:r>
              <a:rPr lang="ko-KR" altLang="en-US" sz="2000" dirty="0"/>
              <a:t> 차이</a:t>
            </a:r>
            <a:r>
              <a:rPr lang="en-US" altLang="ko-KR" sz="2000" dirty="0"/>
              <a:t>(</a:t>
            </a:r>
            <a:r>
              <a:rPr lang="ko-KR" altLang="en-US" sz="2000" dirty="0" err="1"/>
              <a:t>간접효과</a:t>
            </a:r>
            <a:r>
              <a:rPr lang="en-US" altLang="ko-KR" sz="2000" dirty="0"/>
              <a:t>)</a:t>
            </a:r>
            <a:r>
              <a:rPr lang="ko-KR" altLang="en-US" sz="2000" dirty="0"/>
              <a:t>를 계산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700253" y="2419178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09105" y="2419177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3" name="직선 화살표 연결선 32"/>
          <p:cNvCxnSpPr>
            <a:stCxn id="29" idx="3"/>
            <a:endCxn id="30" idx="1"/>
          </p:cNvCxnSpPr>
          <p:nvPr/>
        </p:nvCxnSpPr>
        <p:spPr>
          <a:xfrm flipV="1">
            <a:off x="2892453" y="2792889"/>
            <a:ext cx="17166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43030" y="25078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6001" y="279288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총효과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1159565" y="3423856"/>
            <a:ext cx="672017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표준편차로 표준화하고</a:t>
            </a:r>
            <a:r>
              <a:rPr lang="en-US" altLang="ko-KR" sz="2000" dirty="0"/>
              <a:t> </a:t>
            </a:r>
            <a:r>
              <a:rPr lang="ko-KR" altLang="en-US" sz="2000" dirty="0"/>
              <a:t>표준정규분포에 의한 검정 실시</a:t>
            </a: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1159565" y="5279376"/>
            <a:ext cx="2808136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Sobel </a:t>
            </a:r>
            <a:r>
              <a:rPr lang="ko-KR" altLang="en-US" sz="2000" dirty="0"/>
              <a:t>검정의 문제점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396109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227019" y="1549733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093586" y="2384020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7588309" y="1923445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9419219" y="1923445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7588309" y="2757732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51027" y="24573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599821" y="19234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88309" y="19926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52967" y="275773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6703" y="4002880"/>
                <a:ext cx="3194602" cy="870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03" y="4002880"/>
                <a:ext cx="3194602" cy="870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66220" y="5279376"/>
            <a:ext cx="5585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정규근사를</a:t>
            </a:r>
            <a:r>
              <a:rPr lang="ko-KR" altLang="en-US" dirty="0"/>
              <a:t> 이용하므로 표본수가 작을 때 부정확성</a:t>
            </a:r>
            <a:endParaRPr lang="en-US" altLang="ko-KR" dirty="0"/>
          </a:p>
          <a:p>
            <a:r>
              <a:rPr lang="en-US" altLang="ko-KR" dirty="0"/>
              <a:t>     (</a:t>
            </a:r>
            <a:r>
              <a:rPr lang="ko-KR" altLang="en-US" dirty="0"/>
              <a:t>정규분포변수의 곱은 정규분포가 아님</a:t>
            </a:r>
            <a:r>
              <a:rPr lang="en-US" altLang="ko-K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표본수가</a:t>
            </a:r>
            <a:r>
              <a:rPr lang="en-US" altLang="ko-KR" dirty="0"/>
              <a:t> </a:t>
            </a:r>
            <a:r>
              <a:rPr lang="ko-KR" altLang="en-US" dirty="0" err="1"/>
              <a:t>다른경우</a:t>
            </a:r>
            <a:r>
              <a:rPr lang="ko-KR" altLang="en-US" dirty="0"/>
              <a:t> 경우에는 </a:t>
            </a:r>
            <a:r>
              <a:rPr lang="ko-KR" altLang="en-US" dirty="0" err="1"/>
              <a:t>총효과</a:t>
            </a:r>
            <a:r>
              <a:rPr lang="en-US" altLang="ko-KR" dirty="0"/>
              <a:t>-</a:t>
            </a:r>
            <a:r>
              <a:rPr lang="ko-KR" altLang="en-US" dirty="0" err="1"/>
              <a:t>직접효과</a:t>
            </a:r>
            <a:r>
              <a:rPr lang="ko-KR" altLang="en-US" dirty="0"/>
              <a:t> ≠</a:t>
            </a:r>
            <a:r>
              <a:rPr lang="en-US" altLang="ko-KR" dirty="0"/>
              <a:t>a*b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49008" y="4036297"/>
                <a:ext cx="150631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8" y="4036297"/>
                <a:ext cx="1506310" cy="282193"/>
              </a:xfrm>
              <a:prstGeom prst="rect">
                <a:avLst/>
              </a:prstGeom>
              <a:blipFill>
                <a:blip r:embed="rId3"/>
                <a:stretch>
                  <a:fillRect l="-3644" t="-10870" r="-2834" b="-23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49008" y="4360246"/>
                <a:ext cx="158646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8" y="4360246"/>
                <a:ext cx="1586460" cy="282193"/>
              </a:xfrm>
              <a:prstGeom prst="rect">
                <a:avLst/>
              </a:prstGeom>
              <a:blipFill>
                <a:blip r:embed="rId4"/>
                <a:stretch>
                  <a:fillRect l="-3077" t="-10638" r="-3077" b="-21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49007" y="4684195"/>
                <a:ext cx="2158657" cy="2821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상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007" y="4684195"/>
                <a:ext cx="2158657" cy="282193"/>
              </a:xfrm>
              <a:prstGeom prst="rect">
                <a:avLst/>
              </a:prstGeom>
              <a:blipFill>
                <a:blip r:embed="rId5"/>
                <a:stretch>
                  <a:fillRect l="-2542" t="-10638" r="-2825" b="-212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왼쪽 화살표 6"/>
          <p:cNvSpPr/>
          <p:nvPr/>
        </p:nvSpPr>
        <p:spPr>
          <a:xfrm>
            <a:off x="9080637" y="4502505"/>
            <a:ext cx="349858" cy="2782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687047" y="4318490"/>
            <a:ext cx="2320617" cy="7305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62863" y="4102711"/>
            <a:ext cx="25942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SPSS</a:t>
            </a:r>
            <a:r>
              <a:rPr lang="ko-KR" altLang="en-US" sz="1400" dirty="0"/>
              <a:t>로 회귀분석하여</a:t>
            </a:r>
            <a:r>
              <a:rPr lang="en-US" altLang="ko-KR" sz="1400" dirty="0"/>
              <a:t> </a:t>
            </a:r>
            <a:r>
              <a:rPr lang="ko-KR" altLang="en-US" sz="1400" dirty="0"/>
              <a:t>계수의 표준편차 구함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AMOS</a:t>
            </a:r>
            <a:r>
              <a:rPr lang="ko-KR" altLang="en-US" sz="1400" dirty="0"/>
              <a:t>에서는</a:t>
            </a:r>
            <a:r>
              <a:rPr lang="en-US" altLang="ko-KR" sz="1400" dirty="0"/>
              <a:t> </a:t>
            </a:r>
            <a:r>
              <a:rPr lang="ko-KR" altLang="en-US" sz="1400" dirty="0"/>
              <a:t>계수 </a:t>
            </a:r>
            <a:r>
              <a:rPr lang="en-US" altLang="ko-KR" sz="1400" dirty="0"/>
              <a:t>estimate</a:t>
            </a:r>
            <a:r>
              <a:rPr lang="ko-KR" altLang="en-US" sz="1400" dirty="0"/>
              <a:t>의</a:t>
            </a:r>
            <a:r>
              <a:rPr lang="en-US" altLang="ko-KR" sz="1400" dirty="0"/>
              <a:t> </a:t>
            </a:r>
            <a:r>
              <a:rPr lang="ko-KR" altLang="en-US" sz="1400" dirty="0"/>
              <a:t>표준편차 이용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3137879" y="2736494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79" y="2736494"/>
                <a:ext cx="3506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8079976" y="2721779"/>
                <a:ext cx="355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dirty="0"/>
                  <a:t>’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976" y="2721779"/>
                <a:ext cx="355482" cy="369332"/>
              </a:xfrm>
              <a:prstGeom prst="rect">
                <a:avLst/>
              </a:prstGeom>
              <a:blipFill>
                <a:blip r:embed="rId7"/>
                <a:stretch>
                  <a:fillRect t="-8197" r="-11864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직사각형 43"/>
              <p:cNvSpPr/>
              <p:nvPr/>
            </p:nvSpPr>
            <p:spPr>
              <a:xfrm>
                <a:off x="7836980" y="2171727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직사각형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980" y="2171727"/>
                <a:ext cx="3714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9437125" y="2171727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125" y="2171727"/>
                <a:ext cx="3714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6D9370C-B700-4808-8C3C-083E5118C8B9}"/>
              </a:ext>
            </a:extLst>
          </p:cNvPr>
          <p:cNvSpPr txBox="1"/>
          <p:nvPr/>
        </p:nvSpPr>
        <p:spPr>
          <a:xfrm>
            <a:off x="9500408" y="715876"/>
            <a:ext cx="1853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대부분의 경우는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08446B4B-9D98-41B2-9347-68F53DEC9E1A}"/>
                  </a:ext>
                </a:extLst>
              </p:cNvPr>
              <p:cNvSpPr/>
              <p:nvPr/>
            </p:nvSpPr>
            <p:spPr>
              <a:xfrm>
                <a:off x="9622579" y="1068478"/>
                <a:ext cx="1372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08446B4B-9D98-41B2-9347-68F53DEC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579" y="1068478"/>
                <a:ext cx="13720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12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6396109" cy="49420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비모수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매개효과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검정법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553201" y="381093"/>
            <a:ext cx="4481146" cy="5783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ko-KR" dirty="0"/>
              <a:t>Preacher and Hayes (2004) </a:t>
            </a:r>
            <a:r>
              <a:rPr lang="ko-KR" altLang="en-US" dirty="0"/>
              <a:t>의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err="1"/>
              <a:t>붓스트랩</a:t>
            </a:r>
            <a:r>
              <a:rPr lang="en-US" altLang="ko-KR" dirty="0"/>
              <a:t> </a:t>
            </a:r>
            <a:r>
              <a:rPr lang="ko-KR" altLang="en-US" dirty="0" err="1"/>
              <a:t>매개효과</a:t>
            </a:r>
            <a:r>
              <a:rPr lang="ko-KR" altLang="en-US" dirty="0"/>
              <a:t> 검정 </a:t>
            </a:r>
            <a:endParaRPr lang="en-US" altLang="ko-KR" dirty="0"/>
          </a:p>
        </p:txBody>
      </p:sp>
      <p:sp>
        <p:nvSpPr>
          <p:cNvPr id="28" name="내용 개체 틀 3"/>
          <p:cNvSpPr txBox="1">
            <a:spLocks/>
          </p:cNvSpPr>
          <p:nvPr/>
        </p:nvSpPr>
        <p:spPr>
          <a:xfrm>
            <a:off x="626561" y="1400950"/>
            <a:ext cx="5074258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1. </a:t>
            </a:r>
            <a:r>
              <a:rPr lang="ko-KR" altLang="en-US" sz="2000" dirty="0" err="1"/>
              <a:t>간접효과를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붓스트래핑으로</a:t>
            </a:r>
            <a:r>
              <a:rPr lang="ko-KR" altLang="en-US" sz="2000" dirty="0"/>
              <a:t> 계산</a:t>
            </a:r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654766" y="2868955"/>
            <a:ext cx="4120102" cy="1148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2. </a:t>
            </a:r>
            <a:r>
              <a:rPr lang="ko-KR" altLang="en-US" sz="2000" dirty="0"/>
              <a:t>표본에서 표본추출</a:t>
            </a:r>
            <a:r>
              <a:rPr lang="en-US" altLang="ko-KR" sz="2000" dirty="0"/>
              <a:t>(</a:t>
            </a:r>
            <a:r>
              <a:rPr lang="ko-KR" altLang="en-US" sz="2000" dirty="0"/>
              <a:t>예</a:t>
            </a:r>
            <a:r>
              <a:rPr lang="en-US" altLang="ko-KR" sz="2000" dirty="0"/>
              <a:t>. 5000</a:t>
            </a:r>
            <a:r>
              <a:rPr lang="ko-KR" altLang="en-US" sz="2000" dirty="0"/>
              <a:t>번</a:t>
            </a:r>
            <a:r>
              <a:rPr lang="en-US" altLang="ko-KR" sz="2000" dirty="0"/>
              <a:t>)</a:t>
            </a:r>
            <a:r>
              <a:rPr lang="ko-KR" altLang="en-US" sz="2000" dirty="0"/>
              <a:t>을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통해 간접효과의 분포를 추정하고</a:t>
            </a: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 </a:t>
            </a:r>
            <a:r>
              <a:rPr lang="en-US" altLang="ko-KR" sz="2000" dirty="0"/>
              <a:t>p-</a:t>
            </a:r>
            <a:r>
              <a:rPr lang="ko-KR" altLang="en-US" sz="2000" dirty="0"/>
              <a:t>값을 구함 </a:t>
            </a:r>
          </a:p>
        </p:txBody>
      </p:sp>
      <p:sp>
        <p:nvSpPr>
          <p:cNvPr id="35" name="내용 개체 틀 3"/>
          <p:cNvSpPr txBox="1">
            <a:spLocks/>
          </p:cNvSpPr>
          <p:nvPr/>
        </p:nvSpPr>
        <p:spPr>
          <a:xfrm>
            <a:off x="654766" y="5075702"/>
            <a:ext cx="5471823" cy="410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/>
              <a:t>3. Preacher and Hayes (2004) </a:t>
            </a:r>
            <a:r>
              <a:rPr lang="ko-KR" altLang="en-US" sz="2000" dirty="0"/>
              <a:t>방법의 장점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367904" y="1937899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198814" y="1103612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0065381" y="1937899"/>
            <a:ext cx="1192200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직선 화살표 연결선 38"/>
          <p:cNvCxnSpPr>
            <a:stCxn id="36" idx="3"/>
            <a:endCxn id="37" idx="1"/>
          </p:cNvCxnSpPr>
          <p:nvPr/>
        </p:nvCxnSpPr>
        <p:spPr>
          <a:xfrm flipV="1">
            <a:off x="7560104" y="1477324"/>
            <a:ext cx="638710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7" idx="3"/>
            <a:endCxn id="38" idx="1"/>
          </p:cNvCxnSpPr>
          <p:nvPr/>
        </p:nvCxnSpPr>
        <p:spPr>
          <a:xfrm>
            <a:off x="9391014" y="1477324"/>
            <a:ext cx="674367" cy="83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36" idx="3"/>
            <a:endCxn id="38" idx="1"/>
          </p:cNvCxnSpPr>
          <p:nvPr/>
        </p:nvCxnSpPr>
        <p:spPr>
          <a:xfrm>
            <a:off x="7560104" y="2311611"/>
            <a:ext cx="25052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22822" y="20112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9571616" y="1477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560104" y="15464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**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324762" y="231161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FF0000"/>
                </a:solidFill>
              </a:rPr>
              <a:t>직접효과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366" y="5604095"/>
            <a:ext cx="847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Power(</a:t>
            </a:r>
            <a:r>
              <a:rPr lang="ko-KR" altLang="en-US" dirty="0" err="1"/>
              <a:t>검정력의</a:t>
            </a:r>
            <a:r>
              <a:rPr lang="en-US" altLang="ko-KR" dirty="0"/>
              <a:t> </a:t>
            </a:r>
            <a:r>
              <a:rPr lang="ko-KR" altLang="en-US" dirty="0"/>
              <a:t>증가</a:t>
            </a:r>
            <a:r>
              <a:rPr lang="en-US" altLang="ko-KR" dirty="0"/>
              <a:t>), </a:t>
            </a:r>
            <a:r>
              <a:rPr lang="ko-KR" altLang="en-US" dirty="0" err="1"/>
              <a:t>비모수적</a:t>
            </a:r>
            <a:r>
              <a:rPr lang="ko-KR" altLang="en-US" dirty="0"/>
              <a:t> 방법으로 </a:t>
            </a:r>
            <a:r>
              <a:rPr lang="ko-KR" altLang="en-US" dirty="0" err="1"/>
              <a:t>표본수에</a:t>
            </a:r>
            <a:r>
              <a:rPr lang="ko-KR" altLang="en-US" dirty="0"/>
              <a:t> 무관</a:t>
            </a:r>
            <a:endParaRPr lang="en-US" altLang="ko-KR" dirty="0"/>
          </a:p>
          <a:p>
            <a:r>
              <a:rPr lang="en-US" altLang="ko-KR" dirty="0"/>
              <a:t>SPSS</a:t>
            </a:r>
            <a:r>
              <a:rPr lang="ko-KR" altLang="en-US" dirty="0"/>
              <a:t> 에</a:t>
            </a:r>
            <a:r>
              <a:rPr lang="en-US" altLang="ko-KR" dirty="0"/>
              <a:t> macro</a:t>
            </a:r>
            <a:r>
              <a:rPr lang="ko-KR" altLang="en-US" dirty="0"/>
              <a:t> </a:t>
            </a:r>
            <a:r>
              <a:rPr lang="en-US" altLang="ko-KR" dirty="0">
                <a:hlinkClick r:id="rId2"/>
              </a:rPr>
              <a:t>http://www.afhayes.com/</a:t>
            </a:r>
            <a:r>
              <a:rPr lang="en-US" altLang="ko-KR" dirty="0"/>
              <a:t> </a:t>
            </a:r>
            <a:r>
              <a:rPr lang="ko-KR" altLang="en-US" dirty="0"/>
              <a:t>설치시용가능</a:t>
            </a:r>
            <a:r>
              <a:rPr lang="en-US" altLang="ko-KR" dirty="0"/>
              <a:t> , </a:t>
            </a:r>
            <a:r>
              <a:rPr lang="ko-KR" altLang="en-US" dirty="0"/>
              <a:t> </a:t>
            </a:r>
            <a:r>
              <a:rPr lang="en-US" altLang="ko-KR" dirty="0" err="1"/>
              <a:t>SmartPLS</a:t>
            </a:r>
            <a:r>
              <a:rPr lang="ko-KR" altLang="en-US" dirty="0"/>
              <a:t>에서는 </a:t>
            </a:r>
            <a:r>
              <a:rPr lang="ko-KR" altLang="en-US" dirty="0" err="1"/>
              <a:t>계산값</a:t>
            </a:r>
            <a:r>
              <a:rPr lang="ko-KR" altLang="en-US" dirty="0"/>
              <a:t> 제공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13" y="2825080"/>
            <a:ext cx="3453668" cy="257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9385892" y="1696482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892" y="1696482"/>
                <a:ext cx="3714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844113" y="1752950"/>
                <a:ext cx="3714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13" y="1752950"/>
                <a:ext cx="37144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8058244" y="22749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244" y="2274965"/>
                <a:ext cx="4026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1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349857"/>
            <a:ext cx="5849012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</a:p>
        </p:txBody>
      </p:sp>
      <p:sp>
        <p:nvSpPr>
          <p:cNvPr id="20" name="내용 개체 틀 3"/>
          <p:cNvSpPr txBox="1">
            <a:spLocks/>
          </p:cNvSpPr>
          <p:nvPr/>
        </p:nvSpPr>
        <p:spPr>
          <a:xfrm>
            <a:off x="838200" y="1470991"/>
            <a:ext cx="3558871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조절효과</a:t>
            </a:r>
            <a:r>
              <a:rPr lang="en-US" altLang="ko-KR" sz="2400" dirty="0"/>
              <a:t>(moderation)</a:t>
            </a:r>
            <a:endParaRPr lang="ko-KR" altLang="en-US" sz="2400" dirty="0"/>
          </a:p>
        </p:txBody>
      </p:sp>
      <p:sp>
        <p:nvSpPr>
          <p:cNvPr id="21" name="직사각형 20"/>
          <p:cNvSpPr/>
          <p:nvPr/>
        </p:nvSpPr>
        <p:spPr>
          <a:xfrm>
            <a:off x="1881807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독립변수 </a:t>
            </a:r>
            <a:r>
              <a:rPr lang="en-US" altLang="ko-KR" dirty="0">
                <a:solidFill>
                  <a:schemeClr val="tx1"/>
                </a:solidFill>
              </a:rPr>
              <a:t>X1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29422" y="1677725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조절변수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X2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Moderator variable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888190" y="2425147"/>
            <a:ext cx="2039179" cy="747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종속변수 </a:t>
            </a:r>
            <a:r>
              <a:rPr lang="en-US" altLang="ko-KR" dirty="0">
                <a:solidFill>
                  <a:schemeClr val="tx1"/>
                </a:solidFill>
              </a:rPr>
              <a:t>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6" name="직선 화살표 연결선 25"/>
          <p:cNvCxnSpPr>
            <a:stCxn id="21" idx="3"/>
            <a:endCxn id="23" idx="1"/>
          </p:cNvCxnSpPr>
          <p:nvPr/>
        </p:nvCxnSpPr>
        <p:spPr>
          <a:xfrm>
            <a:off x="3920986" y="2798859"/>
            <a:ext cx="3967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내용 개체 틀 3"/>
          <p:cNvSpPr txBox="1">
            <a:spLocks/>
          </p:cNvSpPr>
          <p:nvPr/>
        </p:nvSpPr>
        <p:spPr>
          <a:xfrm>
            <a:off x="838200" y="3589411"/>
            <a:ext cx="3813313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 err="1"/>
              <a:t>조절변수가</a:t>
            </a:r>
            <a:r>
              <a:rPr lang="ko-KR" altLang="en-US" sz="2000" dirty="0"/>
              <a:t> 명목 </a:t>
            </a:r>
            <a:r>
              <a:rPr lang="en-US" altLang="ko-KR" sz="2000" dirty="0"/>
              <a:t>or </a:t>
            </a:r>
            <a:r>
              <a:rPr lang="ko-KR" altLang="en-US" sz="2000" dirty="0"/>
              <a:t>계량</a:t>
            </a:r>
          </a:p>
        </p:txBody>
      </p:sp>
      <p:cxnSp>
        <p:nvCxnSpPr>
          <p:cNvPr id="7" name="직선 화살표 연결선 6"/>
          <p:cNvCxnSpPr>
            <a:stCxn id="22" idx="2"/>
          </p:cNvCxnSpPr>
          <p:nvPr/>
        </p:nvCxnSpPr>
        <p:spPr>
          <a:xfrm>
            <a:off x="5849012" y="2425148"/>
            <a:ext cx="3148" cy="37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18053" y="4166770"/>
                <a:ext cx="3927550" cy="282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상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053" y="4166770"/>
                <a:ext cx="3927550" cy="282193"/>
              </a:xfrm>
              <a:prstGeom prst="rect">
                <a:avLst/>
              </a:prstGeom>
              <a:blipFill>
                <a:blip r:embed="rId2"/>
                <a:stretch>
                  <a:fillRect l="-2174" t="-26087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2136" y="4821908"/>
                <a:ext cx="3899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ko-KR" altLang="en-US" dirty="0"/>
                  <a:t>의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유의성이 </a:t>
                </a:r>
                <a:r>
                  <a:rPr lang="ko-KR" altLang="en-US" dirty="0" err="1"/>
                  <a:t>조절효과의</a:t>
                </a:r>
                <a:r>
                  <a:rPr lang="ko-KR" altLang="en-US" dirty="0"/>
                  <a:t> 존재를 의미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136" y="4821908"/>
                <a:ext cx="3899144" cy="276999"/>
              </a:xfrm>
              <a:prstGeom prst="rect">
                <a:avLst/>
              </a:prstGeom>
              <a:blipFill>
                <a:blip r:embed="rId3"/>
                <a:stretch>
                  <a:fillRect l="-2188" t="-33333" r="-2969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오른쪽 화살표 9"/>
          <p:cNvSpPr/>
          <p:nvPr/>
        </p:nvSpPr>
        <p:spPr>
          <a:xfrm>
            <a:off x="2901396" y="4821908"/>
            <a:ext cx="36659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15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49857"/>
            <a:ext cx="6885829" cy="44984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조절효과</a:t>
            </a:r>
          </a:p>
        </p:txBody>
      </p:sp>
      <p:sp>
        <p:nvSpPr>
          <p:cNvPr id="20" name="내용 개체 틀 3"/>
          <p:cNvSpPr txBox="1">
            <a:spLocks/>
          </p:cNvSpPr>
          <p:nvPr/>
        </p:nvSpPr>
        <p:spPr>
          <a:xfrm>
            <a:off x="838200" y="1470991"/>
            <a:ext cx="5045765" cy="58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 err="1"/>
              <a:t>조절효과</a:t>
            </a:r>
            <a:r>
              <a:rPr lang="ko-KR" altLang="en-US" sz="2400" dirty="0"/>
              <a:t> 검정</a:t>
            </a:r>
            <a:r>
              <a:rPr lang="en-US" altLang="ko-KR" sz="2400" dirty="0"/>
              <a:t>(</a:t>
            </a:r>
            <a:r>
              <a:rPr lang="ko-KR" altLang="en-US" sz="2400" dirty="0" err="1"/>
              <a:t>조절변수</a:t>
            </a:r>
            <a:r>
              <a:rPr lang="en-US" altLang="ko-KR" sz="2400" dirty="0"/>
              <a:t>==</a:t>
            </a:r>
            <a:r>
              <a:rPr lang="ko-KR" altLang="en-US" sz="2400" dirty="0"/>
              <a:t>명목</a:t>
            </a:r>
            <a:r>
              <a:rPr lang="en-US" altLang="ko-KR" sz="2400" dirty="0"/>
              <a:t>) 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18" y="2051437"/>
            <a:ext cx="5385311" cy="461030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147" y="2405059"/>
            <a:ext cx="4038311" cy="390305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5" name="타원 4"/>
          <p:cNvSpPr/>
          <p:nvPr/>
        </p:nvSpPr>
        <p:spPr>
          <a:xfrm>
            <a:off x="9295075" y="4142630"/>
            <a:ext cx="1280160" cy="64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6EC23-2475-468F-8FE3-E5B90907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49" y="646195"/>
            <a:ext cx="10639425" cy="607030"/>
          </a:xfrm>
        </p:spPr>
        <p:txBody>
          <a:bodyPr>
            <a:normAutofit fontScale="90000"/>
          </a:bodyPr>
          <a:lstStyle/>
          <a:p>
            <a:r>
              <a:rPr lang="ko-KR" altLang="en-US" sz="3200" dirty="0"/>
              <a:t>두</a:t>
            </a:r>
            <a:r>
              <a:rPr lang="en-US" sz="3200" dirty="0"/>
              <a:t> </a:t>
            </a:r>
            <a:r>
              <a:rPr lang="ko-KR" altLang="en-US" sz="3200" dirty="0"/>
              <a:t>회귀선의</a:t>
            </a:r>
            <a:r>
              <a:rPr lang="en-US" sz="3200" dirty="0"/>
              <a:t> </a:t>
            </a:r>
            <a:r>
              <a:rPr lang="ko-KR" altLang="en-US" sz="3200" dirty="0"/>
              <a:t>비교 </a:t>
            </a:r>
            <a:r>
              <a:rPr lang="en-US" sz="3200" dirty="0"/>
              <a:t>Testing the equality of two regression coefficients</a:t>
            </a:r>
            <a:endParaRPr lang="en-US" sz="4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28A018-3ABD-4FF3-AAE7-A2249510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1690688"/>
            <a:ext cx="1051560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/>
              <a:t>독립된 두집단의 회귀계수 비교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58D1D77-3FC3-482E-880F-8E6CAA764552}"/>
                  </a:ext>
                </a:extLst>
              </p:cNvPr>
              <p:cNvSpPr/>
              <p:nvPr/>
            </p:nvSpPr>
            <p:spPr>
              <a:xfrm>
                <a:off x="1468360" y="2431534"/>
                <a:ext cx="59205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C58D1D77-3FC3-482E-880F-8E6CAA764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2431534"/>
                <a:ext cx="5920595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A4248AA-C67E-424A-A4BE-5B3EE2127DD2}"/>
                  </a:ext>
                </a:extLst>
              </p:cNvPr>
              <p:cNvSpPr/>
              <p:nvPr/>
            </p:nvSpPr>
            <p:spPr>
              <a:xfrm>
                <a:off x="1335009" y="3016251"/>
                <a:ext cx="6487289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=1,⋯,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8A4248AA-C67E-424A-A4BE-5B3EE2127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009" y="3016251"/>
                <a:ext cx="6487289" cy="491417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F278432-958D-44D7-8FF2-4D7E91553710}"/>
                  </a:ext>
                </a:extLst>
              </p:cNvPr>
              <p:cNvSpPr/>
              <p:nvPr/>
            </p:nvSpPr>
            <p:spPr>
              <a:xfrm>
                <a:off x="1468360" y="3806719"/>
                <a:ext cx="26039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가설</a:t>
                </a:r>
                <a:r>
                  <a:rPr lang="en-US" altLang="ko-K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2F278432-958D-44D7-8FF2-4D7E9155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3806719"/>
                <a:ext cx="2603918" cy="461665"/>
              </a:xfrm>
              <a:prstGeom prst="rect">
                <a:avLst/>
              </a:prstGeom>
              <a:blipFill>
                <a:blip r:embed="rId4"/>
                <a:stretch>
                  <a:fillRect l="-3747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9F53B81A-9BAB-4BDE-A39B-A7C3FC880A7A}"/>
                  </a:ext>
                </a:extLst>
              </p:cNvPr>
              <p:cNvSpPr/>
              <p:nvPr/>
            </p:nvSpPr>
            <p:spPr>
              <a:xfrm>
                <a:off x="1468360" y="4342968"/>
                <a:ext cx="6688241" cy="980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검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정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통</m:t>
                    </m:r>
                    <m:r>
                      <a:rPr lang="ko-KR" altLang="en-US" sz="2400" i="1">
                        <a:latin typeface="Cambria Math" panose="02040503050406030204" pitchFamily="18" charset="0"/>
                      </a:rPr>
                      <m:t>계</m:t>
                    </m:r>
                    <m:r>
                      <a:rPr lang="ko-KR" altLang="en-US" sz="2400" i="1" smtClean="0">
                        <a:latin typeface="Cambria Math" panose="02040503050406030204" pitchFamily="18" charset="0"/>
                      </a:rPr>
                      <m:t>량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ko-KR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𝑠𝑒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o-KR" altLang="en-US" sz="2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  <m:r>
                                          <a:rPr lang="en-US" altLang="ko-KR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9F53B81A-9BAB-4BDE-A39B-A7C3FC880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360" y="4342968"/>
                <a:ext cx="6688241" cy="980525"/>
              </a:xfrm>
              <a:prstGeom prst="rect">
                <a:avLst/>
              </a:prstGeom>
              <a:blipFill>
                <a:blip r:embed="rId5"/>
                <a:stretch>
                  <a:fillRect l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66CB229-E2D5-407B-8738-1684FBE4AE18}"/>
                  </a:ext>
                </a:extLst>
              </p:cNvPr>
              <p:cNvSpPr/>
              <p:nvPr/>
            </p:nvSpPr>
            <p:spPr>
              <a:xfrm>
                <a:off x="1475094" y="5390467"/>
                <a:ext cx="9856481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2400" dirty="0"/>
                  <a:t>검</a:t>
                </a:r>
                <a14:m>
                  <m:oMath xmlns:m="http://schemas.openxmlformats.org/officeDocument/2006/math">
                    <m:r>
                      <a:rPr lang="ko-KR" altLang="en-US" sz="2400" i="1">
                        <a:latin typeface="Cambria Math" panose="02040503050406030204" pitchFamily="18" charset="0"/>
                      </a:rPr>
                      <m:t>정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400" dirty="0"/>
                  <a:t>) </a:t>
                </a:r>
                <a:r>
                  <a:rPr lang="ko-KR" altLang="en-US" sz="2400" dirty="0"/>
                  <a:t>이면 </a:t>
                </a:r>
                <a:r>
                  <a:rPr lang="ko-KR" altLang="en-US" sz="2400" dirty="0" err="1"/>
                  <a:t>귀무가설</a:t>
                </a:r>
                <a:r>
                  <a:rPr lang="ko-KR" altLang="en-US" sz="2400" dirty="0"/>
                  <a:t> 기각</a:t>
                </a:r>
                <a:r>
                  <a:rPr lang="en-US" altLang="ko-KR" sz="2400" dirty="0"/>
                  <a:t>, </a:t>
                </a:r>
                <a:r>
                  <a:rPr lang="ko-KR" altLang="en-US" sz="2400" dirty="0"/>
                  <a:t>즉 두 회귀계수가 다르다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166CB229-E2D5-407B-8738-1684FBE4A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94" y="5390467"/>
                <a:ext cx="9856481" cy="584584"/>
              </a:xfrm>
              <a:prstGeom prst="rect">
                <a:avLst/>
              </a:prstGeom>
              <a:blipFill>
                <a:blip r:embed="rId6"/>
                <a:stretch>
                  <a:fillRect l="-989" t="-2083" r="-618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690004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 err="1"/>
              <a:t>연구모형</a:t>
            </a:r>
            <a:endParaRPr 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3FA7840-FE6A-4D97-AE28-1B58BE3BCD33}"/>
              </a:ext>
            </a:extLst>
          </p:cNvPr>
          <p:cNvGrpSpPr/>
          <p:nvPr/>
        </p:nvGrpSpPr>
        <p:grpSpPr>
          <a:xfrm>
            <a:off x="2685011" y="1903617"/>
            <a:ext cx="7622771" cy="2743200"/>
            <a:chOff x="2685011" y="1903617"/>
            <a:chExt cx="7622771" cy="2743200"/>
          </a:xfrm>
        </p:grpSpPr>
        <p:sp>
          <p:nvSpPr>
            <p:cNvPr id="4" name="타원 3"/>
            <p:cNvSpPr/>
            <p:nvPr/>
          </p:nvSpPr>
          <p:spPr>
            <a:xfrm>
              <a:off x="2685011" y="19036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타원 4"/>
            <p:cNvSpPr/>
            <p:nvPr/>
          </p:nvSpPr>
          <p:spPr>
            <a:xfrm>
              <a:off x="2685011" y="37324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" name="타원 5"/>
            <p:cNvSpPr/>
            <p:nvPr/>
          </p:nvSpPr>
          <p:spPr>
            <a:xfrm>
              <a:off x="5448993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7" name="타원 6"/>
            <p:cNvSpPr/>
            <p:nvPr/>
          </p:nvSpPr>
          <p:spPr>
            <a:xfrm>
              <a:off x="8611986" y="2818017"/>
              <a:ext cx="1695796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cxnSp>
          <p:nvCxnSpPr>
            <p:cNvPr id="9" name="직선 화살표 연결선 8"/>
            <p:cNvCxnSpPr>
              <a:cxnSpLocks/>
            </p:cNvCxnSpPr>
            <p:nvPr/>
          </p:nvCxnSpPr>
          <p:spPr>
            <a:xfrm>
              <a:off x="4343400" y="2493169"/>
              <a:ext cx="115966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>
              <a:cxnSpLocks/>
            </p:cNvCxnSpPr>
            <p:nvPr/>
          </p:nvCxnSpPr>
          <p:spPr>
            <a:xfrm flipV="1">
              <a:off x="4343400" y="3490913"/>
              <a:ext cx="1202531" cy="5643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6" idx="6"/>
              <a:endCxn id="7" idx="2"/>
            </p:cNvCxnSpPr>
            <p:nvPr/>
          </p:nvCxnSpPr>
          <p:spPr>
            <a:xfrm>
              <a:off x="7144789" y="3275217"/>
              <a:ext cx="1467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FA7F7A-3858-405D-9A19-44B2E029720C}"/>
              </a:ext>
            </a:extLst>
          </p:cNvPr>
          <p:cNvSpPr txBox="1"/>
          <p:nvPr/>
        </p:nvSpPr>
        <p:spPr>
          <a:xfrm>
            <a:off x="5633049" y="1303451"/>
            <a:ext cx="49670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잠재변인</a:t>
            </a:r>
            <a:r>
              <a:rPr lang="en-US" altLang="ko-KR" dirty="0"/>
              <a:t>(Latent variable)</a:t>
            </a:r>
            <a:r>
              <a:rPr lang="en-US" dirty="0"/>
              <a:t>, </a:t>
            </a:r>
            <a:r>
              <a:rPr lang="ko-KR" altLang="en-US" dirty="0"/>
              <a:t>요인</a:t>
            </a:r>
            <a:r>
              <a:rPr lang="en-US" altLang="ko-KR" dirty="0"/>
              <a:t>(Factor)</a:t>
            </a:r>
            <a:r>
              <a:rPr lang="ko-KR" altLang="en-US" dirty="0"/>
              <a:t>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4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90003" cy="9144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ko-KR" altLang="en-US" dirty="0"/>
              <a:t>연구가설</a:t>
            </a:r>
            <a:r>
              <a:rPr lang="en-US" altLang="ko-KR" dirty="0"/>
              <a:t> </a:t>
            </a:r>
            <a:endParaRPr lang="en-US" dirty="0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01684" y="242863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706" y="34290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5153" y="2818017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0489" y="703288"/>
            <a:ext cx="18582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H1: A =&gt; C</a:t>
            </a:r>
          </a:p>
          <a:p>
            <a:r>
              <a:rPr lang="en-US" sz="2400" dirty="0"/>
              <a:t>H2: B =&gt; C</a:t>
            </a:r>
          </a:p>
          <a:p>
            <a:r>
              <a:rPr lang="en-US" sz="2400" dirty="0"/>
              <a:t>H3: C =&gt; D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FB93A17-B187-4B33-A0F5-291C4B6B2D85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727C11B-BC31-48E4-9E9F-EFD2E7C6F9FB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F5A8016-8942-42E7-8B70-3F8FF6891B58}"/>
              </a:ext>
            </a:extLst>
          </p:cNvPr>
          <p:cNvSpPr txBox="1"/>
          <p:nvPr/>
        </p:nvSpPr>
        <p:spPr>
          <a:xfrm>
            <a:off x="9310255" y="1118786"/>
            <a:ext cx="16754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/>
              <a:t>요인 간의 관계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  <a:solidFill>
            <a:srgbClr val="7030A0"/>
          </a:solidFill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SEM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의한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연구모형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Step1: Measurement</a:t>
            </a:r>
            <a:r>
              <a:rPr lang="ko-KR" altLang="en-US" dirty="0"/>
              <a:t> </a:t>
            </a:r>
            <a:r>
              <a:rPr lang="en-US" altLang="ko-KR" dirty="0"/>
              <a:t>Model </a:t>
            </a:r>
            <a:r>
              <a:rPr lang="ko-KR" altLang="en-US" dirty="0"/>
              <a:t>에 관한</a:t>
            </a:r>
            <a:r>
              <a:rPr lang="en-US" altLang="ko-KR" dirty="0"/>
              <a:t> </a:t>
            </a:r>
            <a:r>
              <a:rPr lang="ko-KR" altLang="en-US" dirty="0"/>
              <a:t>검정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/>
              <a:t>모든</a:t>
            </a:r>
            <a:r>
              <a:rPr lang="en-US" altLang="ko-KR" dirty="0"/>
              <a:t> </a:t>
            </a:r>
            <a:r>
              <a:rPr lang="ko-KR" altLang="en-US" dirty="0"/>
              <a:t>요인이 포함된 모형을 작성한다</a:t>
            </a:r>
            <a:r>
              <a:rPr lang="en-US" altLang="ko-KR" dirty="0"/>
              <a:t>(</a:t>
            </a:r>
            <a:r>
              <a:rPr lang="ko-KR" altLang="en-US" dirty="0"/>
              <a:t>모든 요인들이 상관관계로 연결</a:t>
            </a:r>
            <a:r>
              <a:rPr lang="en-US" altLang="ko-KR" dirty="0"/>
              <a:t>)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모형적합도를 구한다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, CR, AVE </a:t>
            </a:r>
            <a:r>
              <a:rPr lang="ko-KR" altLang="en-US" dirty="0"/>
              <a:t>값을 구하여 신뢰도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, </a:t>
            </a:r>
            <a:r>
              <a:rPr lang="ko-KR" altLang="en-US" dirty="0" err="1"/>
              <a:t>집중타당성</a:t>
            </a:r>
            <a:r>
              <a:rPr lang="en-US" altLang="ko-KR" dirty="0"/>
              <a:t>, </a:t>
            </a:r>
            <a:r>
              <a:rPr lang="ko-KR" altLang="en-US" dirty="0"/>
              <a:t>판별타당성을 구한다 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Step2: Structural Model </a:t>
            </a:r>
            <a:r>
              <a:rPr lang="ko-KR" altLang="en-US" dirty="0"/>
              <a:t>에 관한 검정</a:t>
            </a:r>
          </a:p>
          <a:p>
            <a:pPr lvl="1">
              <a:lnSpc>
                <a:spcPct val="100000"/>
              </a:lnSpc>
            </a:pPr>
            <a:r>
              <a:rPr lang="ko-KR" altLang="en-US" dirty="0"/>
              <a:t>요인들의 인과관계가 포함된 모형을 작성한다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ko-KR" altLang="en-US" dirty="0"/>
              <a:t>모형적합도를 구한다</a:t>
            </a:r>
            <a:endParaRPr lang="en-US" altLang="ko-KR" dirty="0"/>
          </a:p>
          <a:p>
            <a:pPr lvl="1">
              <a:lnSpc>
                <a:spcPct val="100000"/>
              </a:lnSpc>
            </a:pPr>
            <a:r>
              <a:rPr lang="en-US" altLang="ko-KR" dirty="0"/>
              <a:t>Regression weights(</a:t>
            </a:r>
            <a:r>
              <a:rPr lang="ko-KR" altLang="en-US" dirty="0" err="1"/>
              <a:t>경로계수</a:t>
            </a:r>
            <a:r>
              <a:rPr lang="en-US" altLang="ko-KR" dirty="0"/>
              <a:t>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유의성을 판정한다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39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1369"/>
            <a:ext cx="10515600" cy="4351338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모든</a:t>
            </a:r>
            <a:r>
              <a:rPr lang="en-US" altLang="ko-KR" dirty="0"/>
              <a:t> </a:t>
            </a:r>
            <a:r>
              <a:rPr lang="ko-KR" altLang="en-US" dirty="0"/>
              <a:t>요인과 변수가 포함된 모형을 작성한다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모든 요인들 간에 상관관계를 가정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외생요인과 내생요인의 모형으로 나눌 수도 있다</a:t>
            </a:r>
            <a:endParaRPr lang="en-US" altLang="ko-KR" dirty="0"/>
          </a:p>
          <a:p>
            <a:pPr>
              <a:lnSpc>
                <a:spcPct val="110000"/>
              </a:lnSpc>
            </a:pPr>
            <a:r>
              <a:rPr lang="ko-KR" altLang="en-US" dirty="0"/>
              <a:t>모형적합도</a:t>
            </a:r>
            <a:r>
              <a:rPr lang="en-US" altLang="ko-KR" dirty="0"/>
              <a:t>(Model</a:t>
            </a:r>
            <a:r>
              <a:rPr lang="ko-KR" altLang="en-US" dirty="0"/>
              <a:t> </a:t>
            </a:r>
            <a:r>
              <a:rPr lang="en-US" altLang="ko-KR" dirty="0"/>
              <a:t>Fit Index)</a:t>
            </a:r>
            <a:r>
              <a:rPr lang="ko-KR" altLang="en-US" dirty="0"/>
              <a:t>를 구한다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측정도구의 신뢰성 타당성을 검증한다</a:t>
            </a:r>
            <a:endParaRPr lang="en-US" altLang="ko-KR" dirty="0"/>
          </a:p>
          <a:p>
            <a:pPr lvl="1">
              <a:lnSpc>
                <a:spcPct val="110000"/>
              </a:lnSpc>
            </a:pPr>
            <a:r>
              <a:rPr lang="ko-KR" altLang="en-US" dirty="0"/>
              <a:t>신뢰성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: </a:t>
            </a: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&gt;0.6, CR</a:t>
            </a:r>
            <a:r>
              <a:rPr lang="ko-KR" altLang="en-US" dirty="0"/>
              <a:t> </a:t>
            </a:r>
            <a:r>
              <a:rPr lang="en-US" altLang="ko-KR" dirty="0"/>
              <a:t>&gt; 0.7 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집중타당성</a:t>
            </a:r>
            <a:r>
              <a:rPr lang="en-US" altLang="ko-KR" dirty="0"/>
              <a:t>(</a:t>
            </a:r>
            <a:r>
              <a:rPr lang="ko-KR" altLang="en-US" dirty="0"/>
              <a:t>수렴타당성</a:t>
            </a:r>
            <a:r>
              <a:rPr lang="en-US" altLang="ko-KR" dirty="0"/>
              <a:t>): CR&gt;0.7, AVE&gt;0.5</a:t>
            </a:r>
          </a:p>
          <a:p>
            <a:pPr lvl="1">
              <a:lnSpc>
                <a:spcPct val="110000"/>
              </a:lnSpc>
            </a:pPr>
            <a:r>
              <a:rPr lang="ko-KR" altLang="en-US" dirty="0"/>
              <a:t>판별타당성</a:t>
            </a:r>
            <a:r>
              <a:rPr lang="en-US" altLang="ko-KR" dirty="0"/>
              <a:t>: AVE&gt;(</a:t>
            </a:r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제곱</a:t>
            </a:r>
            <a:r>
              <a:rPr lang="en-US" altLang="ko-KR" dirty="0"/>
              <a:t>)</a:t>
            </a:r>
            <a:endParaRPr lang="ko-KR" altLang="en-US" dirty="0"/>
          </a:p>
          <a:p>
            <a:pPr lvl="1">
              <a:lnSpc>
                <a:spcPct val="110000"/>
              </a:lnSpc>
            </a:pPr>
            <a:endParaRPr lang="en-US" altLang="ko-KR" dirty="0"/>
          </a:p>
          <a:p>
            <a:pPr lvl="1">
              <a:lnSpc>
                <a:spcPct val="110000"/>
              </a:lnSpc>
            </a:pPr>
            <a:endParaRPr lang="en-US" altLang="ko-KR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A293F3-0CE5-4334-8499-7DA5DA16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48"/>
            <a:ext cx="10515600" cy="76493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19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385471" y="19012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85471" y="373006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05584" y="3066074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04830" y="3079499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25422" y="155186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25422" y="211552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25422" y="267918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25422" y="380651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25422" y="437018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25422" y="493384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25422" y="5497508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73118" y="1725124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73118" y="2288788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73118" y="2565264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0615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32848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25081" y="4584797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1129" y="3730069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37894" y="3843993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55715" y="3730069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25697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17930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0163" y="4598222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36211" y="3743494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37140" y="3857418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54961" y="3743494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76513" y="155186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0200" y="172512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85558" y="211552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19245" y="228878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294603" y="267918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28290" y="285245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84285" y="5092997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296067" y="380651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29754" y="397978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296799" y="437018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30486" y="454344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297531" y="493384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31218" y="510710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298263" y="54975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31950" y="5670772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1129" y="4931325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76518" y="50882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43362" y="4926590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0719" y="508352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35596" y="492185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12952" y="507879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27829" y="491712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05185" y="5074057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0062" y="4912385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797418" y="5069322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12295" y="4907650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0091" y="2290229"/>
            <a:ext cx="12700" cy="1828800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2"/>
          <p:cNvCxnSpPr>
            <a:cxnSpLocks/>
            <a:stCxn id="4" idx="6"/>
            <a:endCxn id="6" idx="0"/>
          </p:cNvCxnSpPr>
          <p:nvPr/>
        </p:nvCxnSpPr>
        <p:spPr>
          <a:xfrm>
            <a:off x="4850091" y="2290229"/>
            <a:ext cx="1587803" cy="775845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12"/>
          <p:cNvCxnSpPr>
            <a:stCxn id="4" idx="6"/>
            <a:endCxn id="7" idx="0"/>
          </p:cNvCxnSpPr>
          <p:nvPr/>
        </p:nvCxnSpPr>
        <p:spPr>
          <a:xfrm>
            <a:off x="4850091" y="2290229"/>
            <a:ext cx="4287049" cy="78927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12"/>
          <p:cNvCxnSpPr>
            <a:stCxn id="5" idx="7"/>
            <a:endCxn id="7" idx="1"/>
          </p:cNvCxnSpPr>
          <p:nvPr/>
        </p:nvCxnSpPr>
        <p:spPr>
          <a:xfrm rot="5400000" flipH="1" flipV="1">
            <a:off x="6302175" y="1526850"/>
            <a:ext cx="650570" cy="3983717"/>
          </a:xfrm>
          <a:prstGeom prst="curvedConnector3">
            <a:avLst>
              <a:gd name="adj1" fmla="val 15265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12"/>
          <p:cNvCxnSpPr>
            <a:stCxn id="6" idx="7"/>
            <a:endCxn id="7" idx="0"/>
          </p:cNvCxnSpPr>
          <p:nvPr/>
        </p:nvCxnSpPr>
        <p:spPr>
          <a:xfrm rot="5400000" flipH="1" flipV="1">
            <a:off x="7996178" y="2039037"/>
            <a:ext cx="100499" cy="2181425"/>
          </a:xfrm>
          <a:prstGeom prst="curvedConnector3">
            <a:avLst>
              <a:gd name="adj1" fmla="val 34082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12"/>
          <p:cNvCxnSpPr>
            <a:stCxn id="5" idx="0"/>
            <a:endCxn id="6" idx="1"/>
          </p:cNvCxnSpPr>
          <p:nvPr/>
        </p:nvCxnSpPr>
        <p:spPr>
          <a:xfrm rot="5400000" flipH="1" flipV="1">
            <a:off x="4743892" y="2553888"/>
            <a:ext cx="550071" cy="1802292"/>
          </a:xfrm>
          <a:prstGeom prst="curvedConnector3">
            <a:avLst>
              <a:gd name="adj1" fmla="val 162269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아래쪽 화살표 140"/>
          <p:cNvSpPr/>
          <p:nvPr/>
        </p:nvSpPr>
        <p:spPr>
          <a:xfrm>
            <a:off x="7120719" y="1791499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TextBox 141"/>
          <p:cNvSpPr txBox="1"/>
          <p:nvPr/>
        </p:nvSpPr>
        <p:spPr>
          <a:xfrm>
            <a:off x="6340583" y="1305306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모든 요인 간에 연결</a:t>
            </a:r>
          </a:p>
        </p:txBody>
      </p:sp>
      <p:sp>
        <p:nvSpPr>
          <p:cNvPr id="143" name="오른쪽 화살표 142"/>
          <p:cNvSpPr/>
          <p:nvPr/>
        </p:nvSpPr>
        <p:spPr>
          <a:xfrm>
            <a:off x="9538958" y="1898388"/>
            <a:ext cx="643820" cy="4242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TextBox 143"/>
          <p:cNvSpPr txBox="1"/>
          <p:nvPr/>
        </p:nvSpPr>
        <p:spPr>
          <a:xfrm>
            <a:off x="10262676" y="18986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AMOS </a:t>
            </a:r>
            <a:r>
              <a:rPr lang="ko-KR" altLang="en-US" dirty="0"/>
              <a:t>실행</a:t>
            </a:r>
          </a:p>
        </p:txBody>
      </p:sp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E68049A6-DA1C-4096-BC4B-29154E75E57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981619" y="4012217"/>
            <a:ext cx="403852" cy="106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8D58DC0D-6E77-41F2-9C1B-3C18CDBF2D61}"/>
              </a:ext>
            </a:extLst>
          </p:cNvPr>
          <p:cNvCxnSpPr>
            <a:cxnSpLocks/>
          </p:cNvCxnSpPr>
          <p:nvPr/>
        </p:nvCxnSpPr>
        <p:spPr>
          <a:xfrm flipH="1">
            <a:off x="2981619" y="4229535"/>
            <a:ext cx="430118" cy="34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142B29A-BFBA-4893-AA06-FDF9EE2EC210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981620" y="4394064"/>
            <a:ext cx="618340" cy="130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982F4B9E-42A6-49FD-AF8E-013B843E525D}"/>
              </a:ext>
            </a:extLst>
          </p:cNvPr>
          <p:cNvCxnSpPr>
            <a:cxnSpLocks/>
          </p:cNvCxnSpPr>
          <p:nvPr/>
        </p:nvCxnSpPr>
        <p:spPr>
          <a:xfrm flipH="1">
            <a:off x="2981617" y="4314192"/>
            <a:ext cx="499285" cy="82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4AD9C07-F3EE-48FE-AFCD-22D8B8812345}"/>
              </a:ext>
            </a:extLst>
          </p:cNvPr>
          <p:cNvSpPr/>
          <p:nvPr/>
        </p:nvSpPr>
        <p:spPr>
          <a:xfrm>
            <a:off x="-1" y="836762"/>
            <a:ext cx="3968151" cy="412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모형의 적합도와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적재값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유의성 체크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제목 4">
            <a:extLst>
              <a:ext uri="{FF2B5EF4-FFF2-40B4-BE49-F238E27FC236}">
                <a16:creationId xmlns:a16="http://schemas.microsoft.com/office/drawing/2014/main" id="{C6E371AE-EE46-49F0-A3DF-53D0BBC1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" y="199998"/>
            <a:ext cx="8662659" cy="492730"/>
          </a:xfr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Step1: Measurement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확인적 요인분석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/>
      <p:bldP spid="143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60746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Step1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완료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Model</a:t>
            </a:r>
            <a:r>
              <a:rPr lang="ko-KR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검증 요약</a:t>
            </a:r>
            <a:endParaRPr lang="ko-KR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38200" y="1078606"/>
            <a:ext cx="9386455" cy="302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>
                <a:solidFill>
                  <a:srgbClr val="FF0000"/>
                </a:solidFill>
              </a:rPr>
              <a:t>모형의 적합성 검증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(Model</a:t>
            </a:r>
            <a:r>
              <a:rPr lang="ko-KR" altLang="en-US" dirty="0"/>
              <a:t> </a:t>
            </a:r>
            <a:r>
              <a:rPr lang="en-US" altLang="ko-KR" dirty="0"/>
              <a:t>Fit Index Check)</a:t>
            </a:r>
          </a:p>
          <a:p>
            <a:pPr lvl="1"/>
            <a:r>
              <a:rPr lang="en-US" altLang="ko-KR" dirty="0"/>
              <a:t>CMIN, p </a:t>
            </a:r>
            <a:r>
              <a:rPr lang="ko-KR" altLang="en-US" dirty="0"/>
              <a:t>제시</a:t>
            </a:r>
            <a:endParaRPr lang="en-US" altLang="ko-KR" dirty="0"/>
          </a:p>
          <a:p>
            <a:pPr lvl="1"/>
            <a:r>
              <a:rPr lang="en-US" altLang="ko-KR" dirty="0"/>
              <a:t>CMIN/DF &lt;2 (</a:t>
            </a:r>
            <a:r>
              <a:rPr lang="ko-KR" altLang="en-US" dirty="0"/>
              <a:t>또는</a:t>
            </a:r>
            <a:r>
              <a:rPr lang="en-US" altLang="ko-KR" dirty="0"/>
              <a:t> 3), SRMR&lt;0.08, RMSEA&lt;0.07, CFI&gt;0.9, NFI&gt;0.9</a:t>
            </a:r>
          </a:p>
          <a:p>
            <a:r>
              <a:rPr lang="ko-KR" altLang="en-US" b="1" dirty="0">
                <a:solidFill>
                  <a:srgbClr val="FF0000"/>
                </a:solidFill>
              </a:rPr>
              <a:t>측정도구의 신뢰성 타당성 검증</a:t>
            </a:r>
            <a:endParaRPr lang="en-US" altLang="ko-KR" b="1" dirty="0">
              <a:solidFill>
                <a:srgbClr val="FF0000"/>
              </a:solidFill>
            </a:endParaRPr>
          </a:p>
          <a:p>
            <a:pPr lvl="1"/>
            <a:r>
              <a:rPr lang="ko-KR" altLang="en-US" dirty="0"/>
              <a:t>신뢰성</a:t>
            </a:r>
            <a:r>
              <a:rPr lang="en-US" altLang="ko-KR" dirty="0"/>
              <a:t>, </a:t>
            </a:r>
            <a:r>
              <a:rPr lang="ko-KR" altLang="en-US" dirty="0" err="1"/>
              <a:t>내적일관성</a:t>
            </a:r>
            <a:r>
              <a:rPr lang="en-US" altLang="ko-KR" dirty="0"/>
              <a:t>: </a:t>
            </a:r>
            <a:r>
              <a:rPr lang="ko-KR" altLang="en-US" dirty="0" err="1"/>
              <a:t>크론바흐</a:t>
            </a:r>
            <a:r>
              <a:rPr lang="ko-KR" altLang="en-US" dirty="0"/>
              <a:t> 알파</a:t>
            </a:r>
            <a:r>
              <a:rPr lang="en-US" altLang="ko-KR" dirty="0"/>
              <a:t>&gt;0.6, CR</a:t>
            </a:r>
            <a:r>
              <a:rPr lang="ko-KR" altLang="en-US" dirty="0"/>
              <a:t> </a:t>
            </a:r>
            <a:r>
              <a:rPr lang="en-US" altLang="ko-KR" dirty="0"/>
              <a:t>&gt; 0.7 </a:t>
            </a:r>
          </a:p>
          <a:p>
            <a:pPr lvl="1"/>
            <a:r>
              <a:rPr lang="ko-KR" altLang="en-US" dirty="0" err="1"/>
              <a:t>집중타당성</a:t>
            </a:r>
            <a:r>
              <a:rPr lang="en-US" altLang="ko-KR" dirty="0"/>
              <a:t>(</a:t>
            </a:r>
            <a:r>
              <a:rPr lang="ko-KR" altLang="en-US" dirty="0" err="1"/>
              <a:t>수렴타당성</a:t>
            </a:r>
            <a:r>
              <a:rPr lang="en-US" altLang="ko-KR" dirty="0"/>
              <a:t>): CR&gt;0.7, AVE&gt;0.5</a:t>
            </a:r>
          </a:p>
          <a:p>
            <a:pPr lvl="1"/>
            <a:r>
              <a:rPr lang="ko-KR" altLang="en-US" dirty="0" err="1"/>
              <a:t>판별타당성</a:t>
            </a:r>
            <a:r>
              <a:rPr lang="en-US" altLang="ko-KR" dirty="0"/>
              <a:t>: AVE&gt;(</a:t>
            </a:r>
            <a:r>
              <a:rPr lang="ko-KR" altLang="en-US" dirty="0"/>
              <a:t>상관계수</a:t>
            </a:r>
            <a:r>
              <a:rPr lang="en-US" altLang="ko-KR" dirty="0"/>
              <a:t> </a:t>
            </a:r>
            <a:r>
              <a:rPr lang="ko-KR" altLang="en-US" dirty="0"/>
              <a:t>제곱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표 13"/>
              <p:cNvGraphicFramePr>
                <a:graphicFrameLocks noGrp="1"/>
              </p:cNvGraphicFramePr>
              <p:nvPr/>
            </p:nvGraphicFramePr>
            <p:xfrm>
              <a:off x="1660018" y="4104439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5833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ko-KR" dirty="0" smtClean="0"/>
                                      <m:t>AVE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ko-KR" b="0" i="0" dirty="0" smtClean="0"/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ko-KR" altLang="en-US" dirty="0" smtClean="0"/>
                                      <m:t> 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표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8657611"/>
                  </p:ext>
                </p:extLst>
              </p:nvPr>
            </p:nvGraphicFramePr>
            <p:xfrm>
              <a:off x="1660018" y="4104439"/>
              <a:ext cx="5017192" cy="15360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4298">
                      <a:extLst>
                        <a:ext uri="{9D8B030D-6E8A-4147-A177-3AD203B41FA5}">
                          <a16:colId xmlns:a16="http://schemas.microsoft.com/office/drawing/2014/main" val="3995356248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2346138816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624090691"/>
                        </a:ext>
                      </a:extLst>
                    </a:gridCol>
                    <a:gridCol w="1254298">
                      <a:extLst>
                        <a:ext uri="{9D8B030D-6E8A-4147-A177-3AD203B41FA5}">
                          <a16:colId xmlns:a16="http://schemas.microsoft.com/office/drawing/2014/main" val="3379307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8383037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485" t="-101563" r="-201942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269130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0485" t="-198462" r="-10194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7242456"/>
                      </a:ext>
                    </a:extLst>
                  </a:tr>
                  <a:tr h="39046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r13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r23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00485" t="-303125" r="-1942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4123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32567" y="4470199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dirty="0"/>
                          <m:t>1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4470199"/>
                <a:ext cx="1905586" cy="391582"/>
              </a:xfrm>
              <a:prstGeom prst="rect">
                <a:avLst/>
              </a:prstGeom>
              <a:blipFill>
                <a:blip r:embed="rId4"/>
                <a:stretch>
                  <a:fillRect t="-1538" r="-160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32567" y="4872440"/>
                <a:ext cx="190558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2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&gt;r12, &gt;r23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4872440"/>
                <a:ext cx="1905586" cy="391582"/>
              </a:xfrm>
              <a:prstGeom prst="rect">
                <a:avLst/>
              </a:prstGeom>
              <a:blipFill>
                <a:blip r:embed="rId5"/>
                <a:stretch>
                  <a:fillRect t="-1538" r="-1603" b="-230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32567" y="5274681"/>
                <a:ext cx="1905586" cy="391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dirty="0"/>
                          <m:t>AVE</m:t>
                        </m:r>
                        <m:r>
                          <m:rPr>
                            <m:nor/>
                          </m:rPr>
                          <a:rPr lang="en-US" altLang="ko-KR" b="0" i="0" dirty="0" smtClean="0"/>
                          <m:t>3</m:t>
                        </m:r>
                        <m:r>
                          <m:rPr>
                            <m:nor/>
                          </m:rPr>
                          <a:rPr lang="ko-KR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ko-KR" dirty="0"/>
                  <a:t> &gt;r23, &gt;r13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567" y="5274681"/>
                <a:ext cx="1905586" cy="391454"/>
              </a:xfrm>
              <a:prstGeom prst="rect">
                <a:avLst/>
              </a:prstGeom>
              <a:blipFill>
                <a:blip r:embed="rId6"/>
                <a:stretch>
                  <a:fillRect t="-1563" r="-1603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A271BA-F0EF-44C1-A1C9-0DFB9E112436}"/>
              </a:ext>
            </a:extLst>
          </p:cNvPr>
          <p:cNvSpPr txBox="1"/>
          <p:nvPr/>
        </p:nvSpPr>
        <p:spPr>
          <a:xfrm>
            <a:off x="9205829" y="2902324"/>
            <a:ext cx="264379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Note&gt; CR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를 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Plugin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</a:t>
            </a:r>
            <a:endParaRPr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설치하여 구할 수 있음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71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96A2689B-0E86-4FA3-A2B2-3AF07B7BDF98}"/>
              </a:ext>
            </a:extLst>
          </p:cNvPr>
          <p:cNvSpPr/>
          <p:nvPr/>
        </p:nvSpPr>
        <p:spPr>
          <a:xfrm>
            <a:off x="2305400" y="1797153"/>
            <a:ext cx="8538103" cy="28875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타원 3"/>
          <p:cNvSpPr/>
          <p:nvPr/>
        </p:nvSpPr>
        <p:spPr>
          <a:xfrm>
            <a:off x="2685011" y="19036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2685011" y="37324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448993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611986" y="2818017"/>
            <a:ext cx="1695796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3" name="직선 화살표 연결선 12"/>
          <p:cNvCxnSpPr>
            <a:stCxn id="6" idx="6"/>
            <a:endCxn id="7" idx="2"/>
          </p:cNvCxnSpPr>
          <p:nvPr/>
        </p:nvCxnSpPr>
        <p:spPr>
          <a:xfrm>
            <a:off x="7144789" y="3275217"/>
            <a:ext cx="14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906088" y="159349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6088" y="215715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06088" y="272081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06088" y="3848147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06088" y="4411811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906088" y="4975475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906088" y="5539139"/>
            <a:ext cx="1097280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3" name="직선 화살표 연결선 22"/>
          <p:cNvCxnSpPr>
            <a:cxnSpLocks/>
            <a:endCxn id="10" idx="3"/>
          </p:cNvCxnSpPr>
          <p:nvPr/>
        </p:nvCxnSpPr>
        <p:spPr>
          <a:xfrm flipH="1" flipV="1">
            <a:off x="2003368" y="1797153"/>
            <a:ext cx="756457" cy="384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4" idx="2"/>
            <a:endCxn id="15" idx="3"/>
          </p:cNvCxnSpPr>
          <p:nvPr/>
        </p:nvCxnSpPr>
        <p:spPr>
          <a:xfrm flipH="1">
            <a:off x="2003368" y="2360817"/>
            <a:ext cx="681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cxnSpLocks/>
            <a:endCxn id="16" idx="3"/>
          </p:cNvCxnSpPr>
          <p:nvPr/>
        </p:nvCxnSpPr>
        <p:spPr>
          <a:xfrm flipH="1">
            <a:off x="2003368" y="2528888"/>
            <a:ext cx="737451" cy="39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5" idx="2"/>
            <a:endCxn id="18" idx="3"/>
          </p:cNvCxnSpPr>
          <p:nvPr/>
        </p:nvCxnSpPr>
        <p:spPr>
          <a:xfrm flipH="1" flipV="1">
            <a:off x="2003368" y="4051809"/>
            <a:ext cx="681643" cy="137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cxnSpLocks/>
            <a:endCxn id="19" idx="3"/>
          </p:cNvCxnSpPr>
          <p:nvPr/>
        </p:nvCxnSpPr>
        <p:spPr>
          <a:xfrm flipH="1">
            <a:off x="2003368" y="4302919"/>
            <a:ext cx="708876" cy="312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5" idx="3"/>
            <a:endCxn id="21" idx="3"/>
          </p:cNvCxnSpPr>
          <p:nvPr/>
        </p:nvCxnSpPr>
        <p:spPr>
          <a:xfrm flipH="1">
            <a:off x="2003368" y="4512906"/>
            <a:ext cx="929987" cy="1229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cxnSpLocks/>
            <a:endCxn id="20" idx="3"/>
          </p:cNvCxnSpPr>
          <p:nvPr/>
        </p:nvCxnSpPr>
        <p:spPr>
          <a:xfrm flipH="1">
            <a:off x="2003368" y="4411811"/>
            <a:ext cx="785076" cy="7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5199611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6091844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6984077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43" name="직선 화살표 연결선 42"/>
          <p:cNvCxnSpPr>
            <a:cxnSpLocks/>
            <a:endCxn id="38" idx="0"/>
          </p:cNvCxnSpPr>
          <p:nvPr/>
        </p:nvCxnSpPr>
        <p:spPr>
          <a:xfrm flipH="1">
            <a:off x="5559137" y="3709988"/>
            <a:ext cx="510669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6" idx="4"/>
            <a:endCxn id="40" idx="0"/>
          </p:cNvCxnSpPr>
          <p:nvPr/>
        </p:nvCxnSpPr>
        <p:spPr>
          <a:xfrm>
            <a:off x="6296891" y="3732417"/>
            <a:ext cx="154479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>
            <a:cxnSpLocks/>
            <a:endCxn id="41" idx="0"/>
          </p:cNvCxnSpPr>
          <p:nvPr/>
        </p:nvCxnSpPr>
        <p:spPr>
          <a:xfrm>
            <a:off x="6543675" y="3709988"/>
            <a:ext cx="799928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8334550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9226783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0119016" y="4549668"/>
            <a:ext cx="719051" cy="407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51" name="직선 화살표 연결선 50"/>
          <p:cNvCxnSpPr>
            <a:cxnSpLocks/>
            <a:endCxn id="48" idx="0"/>
          </p:cNvCxnSpPr>
          <p:nvPr/>
        </p:nvCxnSpPr>
        <p:spPr>
          <a:xfrm flipH="1">
            <a:off x="8694076" y="3709988"/>
            <a:ext cx="532707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cxnSpLocks/>
            <a:stCxn id="7" idx="4"/>
            <a:endCxn id="49" idx="0"/>
          </p:cNvCxnSpPr>
          <p:nvPr/>
        </p:nvCxnSpPr>
        <p:spPr>
          <a:xfrm>
            <a:off x="9459884" y="3732417"/>
            <a:ext cx="126425" cy="817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cxnSpLocks/>
            <a:endCxn id="50" idx="0"/>
          </p:cNvCxnSpPr>
          <p:nvPr/>
        </p:nvCxnSpPr>
        <p:spPr>
          <a:xfrm>
            <a:off x="9729788" y="3709988"/>
            <a:ext cx="748754" cy="83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8869384-A82F-4D10-9AB1-F7111699A5BF}"/>
              </a:ext>
            </a:extLst>
          </p:cNvPr>
          <p:cNvCxnSpPr>
            <a:cxnSpLocks/>
          </p:cNvCxnSpPr>
          <p:nvPr/>
        </p:nvCxnSpPr>
        <p:spPr>
          <a:xfrm>
            <a:off x="4343400" y="2493169"/>
            <a:ext cx="115966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613C72C-413E-421E-AACF-AD944E3F0604}"/>
              </a:ext>
            </a:extLst>
          </p:cNvPr>
          <p:cNvCxnSpPr>
            <a:cxnSpLocks/>
          </p:cNvCxnSpPr>
          <p:nvPr/>
        </p:nvCxnSpPr>
        <p:spPr>
          <a:xfrm flipV="1">
            <a:off x="4343400" y="3490913"/>
            <a:ext cx="1202531" cy="56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D244E91-657F-4E0A-9AB7-9D45D41F0650}"/>
              </a:ext>
            </a:extLst>
          </p:cNvPr>
          <p:cNvSpPr txBox="1"/>
          <p:nvPr/>
        </p:nvSpPr>
        <p:spPr>
          <a:xfrm>
            <a:off x="906088" y="368931"/>
            <a:ext cx="9931979" cy="707886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Step2: Structural Model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검정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311C6F-DE59-49B8-A3D2-13F6A4053080}"/>
              </a:ext>
            </a:extLst>
          </p:cNvPr>
          <p:cNvSpPr txBox="1"/>
          <p:nvPr/>
        </p:nvSpPr>
        <p:spPr>
          <a:xfrm>
            <a:off x="5503069" y="1377575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Structural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52295"/>
            <a:ext cx="3534295" cy="477000"/>
          </a:xfrm>
        </p:spPr>
        <p:txBody>
          <a:bodyPr/>
          <a:lstStyle/>
          <a:p>
            <a:r>
              <a:rPr lang="en-US" altLang="ko-KR" dirty="0"/>
              <a:t>Structural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3394097" y="23067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94097" y="413551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타원 5"/>
          <p:cNvSpPr/>
          <p:nvPr/>
        </p:nvSpPr>
        <p:spPr>
          <a:xfrm>
            <a:off x="5714210" y="3471520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타원 6"/>
          <p:cNvSpPr/>
          <p:nvPr/>
        </p:nvSpPr>
        <p:spPr>
          <a:xfrm>
            <a:off x="8413456" y="3484945"/>
            <a:ext cx="1464620" cy="777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034048" y="195730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50"/>
                </a:solidFill>
              </a:rPr>
              <a:t>V1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34048" y="252097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V2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2034048" y="308463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2034048" y="4211962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V4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034048" y="4775626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V5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034048" y="5339290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034048" y="5902954"/>
            <a:ext cx="947696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V7</a:t>
            </a:r>
          </a:p>
        </p:txBody>
      </p:sp>
      <p:cxnSp>
        <p:nvCxnSpPr>
          <p:cNvPr id="21" name="직선 화살표 연결선 20"/>
          <p:cNvCxnSpPr>
            <a:stCxn id="4" idx="1"/>
            <a:endCxn id="14" idx="3"/>
          </p:cNvCxnSpPr>
          <p:nvPr/>
        </p:nvCxnSpPr>
        <p:spPr>
          <a:xfrm flipH="1" flipV="1">
            <a:off x="2981744" y="2130570"/>
            <a:ext cx="626842" cy="29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" idx="2"/>
            <a:endCxn id="15" idx="3"/>
          </p:cNvCxnSpPr>
          <p:nvPr/>
        </p:nvCxnSpPr>
        <p:spPr>
          <a:xfrm flipH="1" flipV="1">
            <a:off x="2981744" y="2694234"/>
            <a:ext cx="412353" cy="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4" idx="3"/>
            <a:endCxn id="16" idx="3"/>
          </p:cNvCxnSpPr>
          <p:nvPr/>
        </p:nvCxnSpPr>
        <p:spPr>
          <a:xfrm flipH="1">
            <a:off x="2981744" y="2970710"/>
            <a:ext cx="626842" cy="28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5" idx="2"/>
            <a:endCxn id="17" idx="3"/>
          </p:cNvCxnSpPr>
          <p:nvPr/>
        </p:nvCxnSpPr>
        <p:spPr>
          <a:xfrm flipH="1" flipV="1">
            <a:off x="2981744" y="4385226"/>
            <a:ext cx="412353" cy="13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5" idx="2"/>
            <a:endCxn id="18" idx="3"/>
          </p:cNvCxnSpPr>
          <p:nvPr/>
        </p:nvCxnSpPr>
        <p:spPr>
          <a:xfrm flipH="1">
            <a:off x="2981744" y="4524475"/>
            <a:ext cx="412353" cy="42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5" idx="3"/>
            <a:endCxn id="20" idx="3"/>
          </p:cNvCxnSpPr>
          <p:nvPr/>
        </p:nvCxnSpPr>
        <p:spPr>
          <a:xfrm flipH="1">
            <a:off x="2981744" y="4799510"/>
            <a:ext cx="626842" cy="127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5" idx="3"/>
            <a:endCxn id="19" idx="3"/>
          </p:cNvCxnSpPr>
          <p:nvPr/>
        </p:nvCxnSpPr>
        <p:spPr>
          <a:xfrm flipH="1">
            <a:off x="2981744" y="4799510"/>
            <a:ext cx="626842" cy="71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349241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V8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241474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V9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7133707" y="4990243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V10</a:t>
            </a:r>
          </a:p>
        </p:txBody>
      </p:sp>
      <p:cxnSp>
        <p:nvCxnSpPr>
          <p:cNvPr id="31" name="직선 화살표 연결선 30"/>
          <p:cNvCxnSpPr>
            <a:stCxn id="6" idx="3"/>
            <a:endCxn id="28" idx="0"/>
          </p:cNvCxnSpPr>
          <p:nvPr/>
        </p:nvCxnSpPr>
        <p:spPr>
          <a:xfrm flipH="1">
            <a:off x="5659755" y="4135515"/>
            <a:ext cx="268944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6" idx="4"/>
            <a:endCxn id="29" idx="0"/>
          </p:cNvCxnSpPr>
          <p:nvPr/>
        </p:nvCxnSpPr>
        <p:spPr>
          <a:xfrm>
            <a:off x="6446520" y="4249439"/>
            <a:ext cx="105468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6" idx="5"/>
            <a:endCxn id="30" idx="0"/>
          </p:cNvCxnSpPr>
          <p:nvPr/>
        </p:nvCxnSpPr>
        <p:spPr>
          <a:xfrm>
            <a:off x="6964341" y="4135515"/>
            <a:ext cx="479880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8034323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V11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8926556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V12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9818789" y="5003668"/>
            <a:ext cx="621028" cy="346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V13</a:t>
            </a:r>
          </a:p>
        </p:txBody>
      </p:sp>
      <p:cxnSp>
        <p:nvCxnSpPr>
          <p:cNvPr id="37" name="직선 화살표 연결선 36"/>
          <p:cNvCxnSpPr>
            <a:stCxn id="7" idx="3"/>
            <a:endCxn id="34" idx="0"/>
          </p:cNvCxnSpPr>
          <p:nvPr/>
        </p:nvCxnSpPr>
        <p:spPr>
          <a:xfrm flipH="1">
            <a:off x="8344837" y="4148940"/>
            <a:ext cx="283108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7" idx="4"/>
            <a:endCxn id="35" idx="0"/>
          </p:cNvCxnSpPr>
          <p:nvPr/>
        </p:nvCxnSpPr>
        <p:spPr>
          <a:xfrm>
            <a:off x="9145766" y="4262864"/>
            <a:ext cx="91304" cy="74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7" idx="5"/>
            <a:endCxn id="36" idx="0"/>
          </p:cNvCxnSpPr>
          <p:nvPr/>
        </p:nvCxnSpPr>
        <p:spPr>
          <a:xfrm>
            <a:off x="9663587" y="4148940"/>
            <a:ext cx="465716" cy="85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85139" y="195730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56" name="직선 화살표 연결선 55"/>
          <p:cNvCxnSpPr>
            <a:stCxn id="54" idx="6"/>
            <a:endCxn id="14" idx="1"/>
          </p:cNvCxnSpPr>
          <p:nvPr/>
        </p:nvCxnSpPr>
        <p:spPr>
          <a:xfrm>
            <a:off x="1818826" y="213057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/>
          <p:cNvSpPr/>
          <p:nvPr/>
        </p:nvSpPr>
        <p:spPr>
          <a:xfrm>
            <a:off x="1294184" y="252097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>
            <a:stCxn id="77" idx="6"/>
          </p:cNvCxnSpPr>
          <p:nvPr/>
        </p:nvCxnSpPr>
        <p:spPr>
          <a:xfrm>
            <a:off x="1827871" y="269423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/>
          <p:cNvSpPr/>
          <p:nvPr/>
        </p:nvSpPr>
        <p:spPr>
          <a:xfrm>
            <a:off x="1303229" y="308463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0" name="직선 화살표 연결선 79"/>
          <p:cNvCxnSpPr>
            <a:stCxn id="79" idx="6"/>
          </p:cNvCxnSpPr>
          <p:nvPr/>
        </p:nvCxnSpPr>
        <p:spPr>
          <a:xfrm>
            <a:off x="1836916" y="325789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 80"/>
          <p:cNvSpPr/>
          <p:nvPr/>
        </p:nvSpPr>
        <p:spPr>
          <a:xfrm>
            <a:off x="5392911" y="5498443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e8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1321319" y="4211962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4" name="직선 화살표 연결선 83"/>
          <p:cNvCxnSpPr>
            <a:stCxn id="83" idx="6"/>
          </p:cNvCxnSpPr>
          <p:nvPr/>
        </p:nvCxnSpPr>
        <p:spPr>
          <a:xfrm>
            <a:off x="1855006" y="4385226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타원 84"/>
          <p:cNvSpPr/>
          <p:nvPr/>
        </p:nvSpPr>
        <p:spPr>
          <a:xfrm>
            <a:off x="1330364" y="4775626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6" name="직선 화살표 연결선 85"/>
          <p:cNvCxnSpPr>
            <a:stCxn id="85" idx="6"/>
          </p:cNvCxnSpPr>
          <p:nvPr/>
        </p:nvCxnSpPr>
        <p:spPr>
          <a:xfrm>
            <a:off x="1864051" y="4948890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타원 86"/>
          <p:cNvSpPr/>
          <p:nvPr/>
        </p:nvSpPr>
        <p:spPr>
          <a:xfrm>
            <a:off x="1339409" y="5339290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e6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88" name="직선 화살표 연결선 87"/>
          <p:cNvCxnSpPr>
            <a:stCxn id="87" idx="6"/>
          </p:cNvCxnSpPr>
          <p:nvPr/>
        </p:nvCxnSpPr>
        <p:spPr>
          <a:xfrm>
            <a:off x="1873096" y="5512554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1348454" y="5902954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e7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0" name="직선 화살표 연결선 89"/>
          <p:cNvCxnSpPr>
            <a:stCxn id="89" idx="6"/>
          </p:cNvCxnSpPr>
          <p:nvPr/>
        </p:nvCxnSpPr>
        <p:spPr>
          <a:xfrm>
            <a:off x="1882141" y="6076218"/>
            <a:ext cx="2152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1" idx="0"/>
            <a:endCxn id="28" idx="2"/>
          </p:cNvCxnSpPr>
          <p:nvPr/>
        </p:nvCxnSpPr>
        <p:spPr>
          <a:xfrm flipV="1">
            <a:off x="5659755" y="5336771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6285144" y="5493708"/>
            <a:ext cx="533687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e9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4" name="직선 화살표 연결선 93"/>
          <p:cNvCxnSpPr>
            <a:stCxn id="93" idx="0"/>
          </p:cNvCxnSpPr>
          <p:nvPr/>
        </p:nvCxnSpPr>
        <p:spPr>
          <a:xfrm flipV="1">
            <a:off x="6551988" y="5332036"/>
            <a:ext cx="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7129345" y="548897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e10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6" name="직선 화살표 연결선 95"/>
          <p:cNvCxnSpPr>
            <a:stCxn id="95" idx="0"/>
          </p:cNvCxnSpPr>
          <p:nvPr/>
        </p:nvCxnSpPr>
        <p:spPr>
          <a:xfrm flipH="1" flipV="1">
            <a:off x="7444222" y="532730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타원 96"/>
          <p:cNvSpPr/>
          <p:nvPr/>
        </p:nvSpPr>
        <p:spPr>
          <a:xfrm>
            <a:off x="8021578" y="548423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e11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98" name="직선 화살표 연결선 97"/>
          <p:cNvCxnSpPr>
            <a:stCxn id="97" idx="0"/>
          </p:cNvCxnSpPr>
          <p:nvPr/>
        </p:nvCxnSpPr>
        <p:spPr>
          <a:xfrm flipH="1" flipV="1">
            <a:off x="8336455" y="532256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타원 98"/>
          <p:cNvSpPr/>
          <p:nvPr/>
        </p:nvSpPr>
        <p:spPr>
          <a:xfrm>
            <a:off x="8913811" y="5479503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e12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0" name="직선 화살표 연결선 99"/>
          <p:cNvCxnSpPr>
            <a:stCxn id="99" idx="0"/>
          </p:cNvCxnSpPr>
          <p:nvPr/>
        </p:nvCxnSpPr>
        <p:spPr>
          <a:xfrm flipH="1" flipV="1">
            <a:off x="9228688" y="5317831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타원 100"/>
          <p:cNvSpPr/>
          <p:nvPr/>
        </p:nvSpPr>
        <p:spPr>
          <a:xfrm>
            <a:off x="9806044" y="5474768"/>
            <a:ext cx="633773" cy="346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e13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2" name="직선 화살표 연결선 101"/>
          <p:cNvCxnSpPr>
            <a:stCxn id="101" idx="0"/>
          </p:cNvCxnSpPr>
          <p:nvPr/>
        </p:nvCxnSpPr>
        <p:spPr>
          <a:xfrm flipH="1" flipV="1">
            <a:off x="10120921" y="5313096"/>
            <a:ext cx="2010" cy="16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stCxn id="4" idx="6"/>
            <a:endCxn id="5" idx="6"/>
          </p:cNvCxnSpPr>
          <p:nvPr/>
        </p:nvCxnSpPr>
        <p:spPr>
          <a:xfrm>
            <a:off x="4858717" y="2695675"/>
            <a:ext cx="12700" cy="1828800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4" idx="5"/>
            <a:endCxn id="6" idx="2"/>
          </p:cNvCxnSpPr>
          <p:nvPr/>
        </p:nvCxnSpPr>
        <p:spPr>
          <a:xfrm>
            <a:off x="4644228" y="2970710"/>
            <a:ext cx="1069982" cy="88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5" idx="7"/>
            <a:endCxn id="6" idx="2"/>
          </p:cNvCxnSpPr>
          <p:nvPr/>
        </p:nvCxnSpPr>
        <p:spPr>
          <a:xfrm flipV="1">
            <a:off x="4644228" y="3860480"/>
            <a:ext cx="1069982" cy="388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6" idx="6"/>
            <a:endCxn id="7" idx="2"/>
          </p:cNvCxnSpPr>
          <p:nvPr/>
        </p:nvCxnSpPr>
        <p:spPr>
          <a:xfrm>
            <a:off x="7178830" y="3860480"/>
            <a:ext cx="1234626" cy="13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 81"/>
          <p:cNvSpPr/>
          <p:nvPr/>
        </p:nvSpPr>
        <p:spPr>
          <a:xfrm>
            <a:off x="6129633" y="2878604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e14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44" name="직선 화살표 연결선 43"/>
          <p:cNvCxnSpPr>
            <a:stCxn id="82" idx="4"/>
            <a:endCxn id="6" idx="0"/>
          </p:cNvCxnSpPr>
          <p:nvPr/>
        </p:nvCxnSpPr>
        <p:spPr>
          <a:xfrm>
            <a:off x="6446520" y="3225132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 90"/>
          <p:cNvSpPr/>
          <p:nvPr/>
        </p:nvSpPr>
        <p:spPr>
          <a:xfrm>
            <a:off x="8828879" y="2904815"/>
            <a:ext cx="633773" cy="346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2060"/>
                </a:solidFill>
              </a:rPr>
              <a:t>e15</a:t>
            </a:r>
            <a:endParaRPr lang="ko-KR" altLang="en-US" sz="1200" dirty="0">
              <a:solidFill>
                <a:srgbClr val="002060"/>
              </a:solidFill>
            </a:endParaRPr>
          </a:p>
        </p:txBody>
      </p:sp>
      <p:cxnSp>
        <p:nvCxnSpPr>
          <p:cNvPr id="103" name="직선 화살표 연결선 102"/>
          <p:cNvCxnSpPr>
            <a:stCxn id="91" idx="4"/>
          </p:cNvCxnSpPr>
          <p:nvPr/>
        </p:nvCxnSpPr>
        <p:spPr>
          <a:xfrm>
            <a:off x="9145766" y="3251343"/>
            <a:ext cx="0" cy="2463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구부러진 연결선 71"/>
          <p:cNvCxnSpPr/>
          <p:nvPr/>
        </p:nvCxnSpPr>
        <p:spPr>
          <a:xfrm rot="10800000">
            <a:off x="1285140" y="2130570"/>
            <a:ext cx="9045" cy="563664"/>
          </a:xfrm>
          <a:prstGeom prst="curvedConnector3">
            <a:avLst>
              <a:gd name="adj1" fmla="val 262736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구부러진 연결선 72"/>
          <p:cNvCxnSpPr/>
          <p:nvPr/>
        </p:nvCxnSpPr>
        <p:spPr>
          <a:xfrm rot="10800000" flipH="1" flipV="1">
            <a:off x="1330363" y="4948890"/>
            <a:ext cx="9045" cy="563664"/>
          </a:xfrm>
          <a:prstGeom prst="curvedConnector3">
            <a:avLst>
              <a:gd name="adj1" fmla="val -2527363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구부러진 연결선 73"/>
          <p:cNvCxnSpPr/>
          <p:nvPr/>
        </p:nvCxnSpPr>
        <p:spPr>
          <a:xfrm rot="10800000" flipH="1" flipV="1">
            <a:off x="1312272" y="4970825"/>
            <a:ext cx="18090" cy="1127328"/>
          </a:xfrm>
          <a:prstGeom prst="curvedConnector3">
            <a:avLst>
              <a:gd name="adj1" fmla="val -1263682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구부러진 연결선 74"/>
          <p:cNvCxnSpPr/>
          <p:nvPr/>
        </p:nvCxnSpPr>
        <p:spPr>
          <a:xfrm rot="5400000" flipH="1" flipV="1">
            <a:off x="6127266" y="5381276"/>
            <a:ext cx="4735" cy="894244"/>
          </a:xfrm>
          <a:prstGeom prst="curvedConnector3">
            <a:avLst>
              <a:gd name="adj1" fmla="val -4827878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구부러진 연결선 75"/>
          <p:cNvCxnSpPr/>
          <p:nvPr/>
        </p:nvCxnSpPr>
        <p:spPr>
          <a:xfrm rot="5400000" flipH="1" flipV="1">
            <a:off x="9225963" y="4933798"/>
            <a:ext cx="9470" cy="1784466"/>
          </a:xfrm>
          <a:prstGeom prst="curvedConnector3">
            <a:avLst>
              <a:gd name="adj1" fmla="val -2413939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0025703" y="2642635"/>
            <a:ext cx="206500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Modification</a:t>
            </a:r>
            <a:r>
              <a:rPr lang="ko-KR" altLang="en-US" dirty="0"/>
              <a:t> </a:t>
            </a:r>
            <a:r>
              <a:rPr lang="en-US" altLang="ko-KR" dirty="0"/>
              <a:t>Index</a:t>
            </a:r>
            <a:r>
              <a:rPr lang="ko-KR" altLang="en-US" dirty="0"/>
              <a:t>를 체크해서</a:t>
            </a:r>
            <a:endParaRPr lang="en-US" altLang="ko-KR" dirty="0"/>
          </a:p>
          <a:p>
            <a:r>
              <a:rPr lang="ko-KR" altLang="en-US" dirty="0"/>
              <a:t>기준이 통과 할 때까지 모형 개선</a:t>
            </a:r>
          </a:p>
        </p:txBody>
      </p:sp>
      <p:sp>
        <p:nvSpPr>
          <p:cNvPr id="107" name="아래쪽 화살표 106"/>
          <p:cNvSpPr/>
          <p:nvPr/>
        </p:nvSpPr>
        <p:spPr>
          <a:xfrm rot="19154123">
            <a:off x="562927" y="4136724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143149" y="3001099"/>
            <a:ext cx="1187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모형적합지수가 개선되도록 같은 </a:t>
            </a:r>
            <a:r>
              <a:rPr lang="ko-KR" altLang="en-US" sz="1200" dirty="0" err="1"/>
              <a:t>요인내의</a:t>
            </a:r>
            <a:r>
              <a:rPr lang="ko-KR" altLang="en-US" sz="1200" dirty="0"/>
              <a:t> 변수 </a:t>
            </a:r>
            <a:r>
              <a:rPr lang="ko-KR" altLang="en-US" sz="1200" dirty="0" err="1"/>
              <a:t>오차간에</a:t>
            </a:r>
            <a:r>
              <a:rPr lang="ko-KR" altLang="en-US" sz="1200" dirty="0"/>
              <a:t>  관계설정</a:t>
            </a:r>
          </a:p>
        </p:txBody>
      </p:sp>
      <p:sp>
        <p:nvSpPr>
          <p:cNvPr id="109" name="오른쪽 화살표 108"/>
          <p:cNvSpPr/>
          <p:nvPr/>
        </p:nvSpPr>
        <p:spPr>
          <a:xfrm rot="20623852">
            <a:off x="634164" y="2461005"/>
            <a:ext cx="407619" cy="424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제목 4">
            <a:extLst>
              <a:ext uri="{FF2B5EF4-FFF2-40B4-BE49-F238E27FC236}">
                <a16:creationId xmlns:a16="http://schemas.microsoft.com/office/drawing/2014/main" id="{F73B0E13-FCAE-487A-94B7-21B005BD6090}"/>
              </a:ext>
            </a:extLst>
          </p:cNvPr>
          <p:cNvSpPr txBox="1">
            <a:spLocks/>
          </p:cNvSpPr>
          <p:nvPr/>
        </p:nvSpPr>
        <p:spPr>
          <a:xfrm>
            <a:off x="2380" y="199998"/>
            <a:ext cx="8662659" cy="49273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Step2: </a:t>
            </a:r>
            <a:r>
              <a:rPr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구조방정식모형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관한</a:t>
            </a: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D58446-39D8-4B5E-BCFD-EF702F8404A8}"/>
              </a:ext>
            </a:extLst>
          </p:cNvPr>
          <p:cNvSpPr txBox="1"/>
          <p:nvPr/>
        </p:nvSpPr>
        <p:spPr>
          <a:xfrm>
            <a:off x="3200400" y="30010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50ECFD2-86FA-4995-B7FB-DDFAC2A66F06}"/>
              </a:ext>
            </a:extLst>
          </p:cNvPr>
          <p:cNvSpPr txBox="1"/>
          <p:nvPr/>
        </p:nvSpPr>
        <p:spPr>
          <a:xfrm>
            <a:off x="3137875" y="53927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F432B6-4739-4FB9-BDB1-F66E1D0BD5C6}"/>
              </a:ext>
            </a:extLst>
          </p:cNvPr>
          <p:cNvSpPr txBox="1"/>
          <p:nvPr/>
        </p:nvSpPr>
        <p:spPr>
          <a:xfrm>
            <a:off x="7178248" y="4314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C8BA969-60F2-445F-B5DF-AC44498A1336}"/>
              </a:ext>
            </a:extLst>
          </p:cNvPr>
          <p:cNvSpPr txBox="1"/>
          <p:nvPr/>
        </p:nvSpPr>
        <p:spPr>
          <a:xfrm>
            <a:off x="9874860" y="4200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5" name="아래쪽 화살표 140">
            <a:extLst>
              <a:ext uri="{FF2B5EF4-FFF2-40B4-BE49-F238E27FC236}">
                <a16:creationId xmlns:a16="http://schemas.microsoft.com/office/drawing/2014/main" id="{C92A099A-D1CE-4893-9493-96D37E25DE5F}"/>
              </a:ext>
            </a:extLst>
          </p:cNvPr>
          <p:cNvSpPr/>
          <p:nvPr/>
        </p:nvSpPr>
        <p:spPr>
          <a:xfrm rot="1211533">
            <a:off x="6445251" y="1982432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BF11017-177D-4EA7-AF04-A312300A7234}"/>
              </a:ext>
            </a:extLst>
          </p:cNvPr>
          <p:cNvSpPr txBox="1"/>
          <p:nvPr/>
        </p:nvSpPr>
        <p:spPr>
          <a:xfrm>
            <a:off x="6013351" y="1193647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/>
              <a:t>요인간</a:t>
            </a:r>
            <a:r>
              <a:rPr lang="ko-KR" altLang="en-US" dirty="0"/>
              <a:t> 영향관계 설정</a:t>
            </a:r>
          </a:p>
          <a:p>
            <a:r>
              <a:rPr lang="ko-KR" altLang="en-US" dirty="0"/>
              <a:t>내생 요인에 </a:t>
            </a:r>
            <a:r>
              <a:rPr lang="ko-KR" altLang="en-US" dirty="0" err="1"/>
              <a:t>오차항</a:t>
            </a:r>
            <a:r>
              <a:rPr lang="ko-KR" altLang="en-US" dirty="0"/>
              <a:t> 설정</a:t>
            </a:r>
            <a:endParaRPr lang="en-US" altLang="ko-KR" dirty="0"/>
          </a:p>
        </p:txBody>
      </p:sp>
      <p:sp>
        <p:nvSpPr>
          <p:cNvPr id="117" name="오른쪽 화살표 142">
            <a:extLst>
              <a:ext uri="{FF2B5EF4-FFF2-40B4-BE49-F238E27FC236}">
                <a16:creationId xmlns:a16="http://schemas.microsoft.com/office/drawing/2014/main" id="{0D4A9677-34AE-4D6E-A7AE-148029DAB075}"/>
              </a:ext>
            </a:extLst>
          </p:cNvPr>
          <p:cNvSpPr/>
          <p:nvPr/>
        </p:nvSpPr>
        <p:spPr>
          <a:xfrm>
            <a:off x="9442558" y="2126034"/>
            <a:ext cx="643820" cy="4242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06EF6D2-031A-4A86-905D-E2A15BB567E1}"/>
              </a:ext>
            </a:extLst>
          </p:cNvPr>
          <p:cNvSpPr txBox="1"/>
          <p:nvPr/>
        </p:nvSpPr>
        <p:spPr>
          <a:xfrm>
            <a:off x="10242425" y="21000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AMOS </a:t>
            </a:r>
            <a:r>
              <a:rPr lang="ko-KR" altLang="en-US" dirty="0"/>
              <a:t>실행</a:t>
            </a:r>
          </a:p>
        </p:txBody>
      </p:sp>
      <p:sp>
        <p:nvSpPr>
          <p:cNvPr id="119" name="아래쪽 화살표 103">
            <a:extLst>
              <a:ext uri="{FF2B5EF4-FFF2-40B4-BE49-F238E27FC236}">
                <a16:creationId xmlns:a16="http://schemas.microsoft.com/office/drawing/2014/main" id="{410F5796-EF24-44A4-9E6D-CED1EDB24290}"/>
              </a:ext>
            </a:extLst>
          </p:cNvPr>
          <p:cNvSpPr/>
          <p:nvPr/>
        </p:nvSpPr>
        <p:spPr>
          <a:xfrm>
            <a:off x="4786058" y="1738831"/>
            <a:ext cx="239163" cy="658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F258A88-622A-4C68-A7E4-8382F4917096}"/>
              </a:ext>
            </a:extLst>
          </p:cNvPr>
          <p:cNvSpPr txBox="1"/>
          <p:nvPr/>
        </p:nvSpPr>
        <p:spPr>
          <a:xfrm>
            <a:off x="4302908" y="1085408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/>
              <a:t>외생요인</a:t>
            </a:r>
            <a:r>
              <a:rPr lang="ko-KR" altLang="en-US" dirty="0"/>
              <a:t> 간 </a:t>
            </a:r>
            <a:endParaRPr lang="en-US" altLang="ko-KR" dirty="0"/>
          </a:p>
          <a:p>
            <a:pPr algn="ctr"/>
            <a:r>
              <a:rPr lang="ko-KR" altLang="en-US" dirty="0"/>
              <a:t>관계 설정</a:t>
            </a:r>
            <a:endParaRPr lang="en-US" altLang="ko-KR" dirty="0"/>
          </a:p>
        </p:txBody>
      </p:sp>
      <p:sp>
        <p:nvSpPr>
          <p:cNvPr id="121" name="아래쪽 화살표 105">
            <a:extLst>
              <a:ext uri="{FF2B5EF4-FFF2-40B4-BE49-F238E27FC236}">
                <a16:creationId xmlns:a16="http://schemas.microsoft.com/office/drawing/2014/main" id="{1ABC7FA6-BC47-469C-B296-6381DE8328BA}"/>
              </a:ext>
            </a:extLst>
          </p:cNvPr>
          <p:cNvSpPr/>
          <p:nvPr/>
        </p:nvSpPr>
        <p:spPr>
          <a:xfrm rot="19527891">
            <a:off x="8111438" y="1925221"/>
            <a:ext cx="441980" cy="53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81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1370</Words>
  <Application>Microsoft Office PowerPoint</Application>
  <PresentationFormat>와이드스크린</PresentationFormat>
  <Paragraphs>369</Paragraphs>
  <Slides>18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0" baseType="lpstr">
      <vt:lpstr>YD윤고딕 140</vt:lpstr>
      <vt:lpstr>나눔고딕 ExtraBold</vt:lpstr>
      <vt:lpstr>맑은 고딕</vt:lpstr>
      <vt:lpstr>Algerian</vt:lpstr>
      <vt:lpstr>Arial</vt:lpstr>
      <vt:lpstr>Arial Black</vt:lpstr>
      <vt:lpstr>Arial Rounded MT Bold</vt:lpstr>
      <vt:lpstr>Calibri</vt:lpstr>
      <vt:lpstr>Calibri Light</vt:lpstr>
      <vt:lpstr>Cambria Math</vt:lpstr>
      <vt:lpstr>Cooper Black</vt:lpstr>
      <vt:lpstr>Office 테마</vt:lpstr>
      <vt:lpstr>PowerPoint 프레젠테이션</vt:lpstr>
      <vt:lpstr>연구모형</vt:lpstr>
      <vt:lpstr>연구가설 </vt:lpstr>
      <vt:lpstr>SEM에 의한 연구모형 검정</vt:lpstr>
      <vt:lpstr>Step1: Measurement Model 에 관한 검정(확인적 요인분석)</vt:lpstr>
      <vt:lpstr>Step1: Measurement Model 에 관한 검정(확인적 요인분석)</vt:lpstr>
      <vt:lpstr> Step1의 완료: Measurement Model의 검증 요약</vt:lpstr>
      <vt:lpstr>PowerPoint 프레젠테이션</vt:lpstr>
      <vt:lpstr>PowerPoint 프레젠테이션</vt:lpstr>
      <vt:lpstr>PowerPoint 프레젠테이션</vt:lpstr>
      <vt:lpstr>매개효과 (mediation)</vt:lpstr>
      <vt:lpstr>매개효과 (mediation)</vt:lpstr>
      <vt:lpstr>Baron and Kenny's (1986) 의 매개효과 criterion </vt:lpstr>
      <vt:lpstr>매개효과 검정법 </vt:lpstr>
      <vt:lpstr>(비모수) 매개효과 검정법</vt:lpstr>
      <vt:lpstr>조절효과</vt:lpstr>
      <vt:lpstr>조절효과</vt:lpstr>
      <vt:lpstr>두 회귀선의 비교 Testing the equality of two regression coefficients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통계기법의 개요</dc:title>
  <dc:creator>LEE</dc:creator>
  <cp:lastModifiedBy>Admin</cp:lastModifiedBy>
  <cp:revision>98</cp:revision>
  <cp:lastPrinted>2019-06-14T04:53:02Z</cp:lastPrinted>
  <dcterms:created xsi:type="dcterms:W3CDTF">2019-03-26T10:39:02Z</dcterms:created>
  <dcterms:modified xsi:type="dcterms:W3CDTF">2023-05-30T05:55:44Z</dcterms:modified>
</cp:coreProperties>
</file>