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257" r:id="rId3"/>
    <p:sldId id="258" r:id="rId4"/>
    <p:sldId id="259" r:id="rId5"/>
    <p:sldId id="290" r:id="rId6"/>
    <p:sldId id="291" r:id="rId7"/>
    <p:sldId id="292" r:id="rId8"/>
    <p:sldId id="293" r:id="rId9"/>
    <p:sldId id="274" r:id="rId10"/>
    <p:sldId id="299" r:id="rId11"/>
    <p:sldId id="300" r:id="rId12"/>
    <p:sldId id="298" r:id="rId13"/>
    <p:sldId id="320" r:id="rId14"/>
    <p:sldId id="270" r:id="rId15"/>
    <p:sldId id="309" r:id="rId16"/>
    <p:sldId id="295" r:id="rId17"/>
    <p:sldId id="297" r:id="rId18"/>
    <p:sldId id="301" r:id="rId19"/>
    <p:sldId id="302" r:id="rId20"/>
    <p:sldId id="310" r:id="rId21"/>
    <p:sldId id="304" r:id="rId22"/>
    <p:sldId id="305" r:id="rId23"/>
    <p:sldId id="306" r:id="rId24"/>
    <p:sldId id="307" r:id="rId25"/>
    <p:sldId id="311" r:id="rId26"/>
    <p:sldId id="308" r:id="rId27"/>
    <p:sldId id="273" r:id="rId28"/>
    <p:sldId id="275" r:id="rId29"/>
    <p:sldId id="312" r:id="rId30"/>
    <p:sldId id="277" r:id="rId31"/>
    <p:sldId id="314" r:id="rId32"/>
    <p:sldId id="315" r:id="rId33"/>
    <p:sldId id="316" r:id="rId34"/>
    <p:sldId id="317" r:id="rId35"/>
    <p:sldId id="318" r:id="rId36"/>
    <p:sldId id="319" r:id="rId37"/>
  </p:sldIdLst>
  <p:sldSz cx="12192000" cy="6858000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CC99FF"/>
    <a:srgbClr val="181A18"/>
    <a:srgbClr val="FFFFFF"/>
    <a:srgbClr val="353940"/>
    <a:srgbClr val="F4F691"/>
    <a:srgbClr val="ED0605"/>
    <a:srgbClr val="141711"/>
    <a:srgbClr val="2C2D31"/>
    <a:srgbClr val="F5D6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8056" autoAdjust="0"/>
  </p:normalViewPr>
  <p:slideViewPr>
    <p:cSldViewPr snapToGrid="0">
      <p:cViewPr varScale="1">
        <p:scale>
          <a:sx n="75" d="100"/>
          <a:sy n="75" d="100"/>
        </p:scale>
        <p:origin x="102" y="6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E59183-2E46-4B8F-9E0E-C8C47ED39F14}" type="datetimeFigureOut">
              <a:rPr lang="ko-KR" altLang="en-US" smtClean="0"/>
              <a:t>2023-05-23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D0717C-72C8-4417-97E1-273BB9F9A2D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68161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334307-E199-476A-B0D7-112FC4C36921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786313"/>
            <a:ext cx="5486400" cy="39163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F3AF83-D9EC-4315-AE17-792C6F9AB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625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안녕하세요</a:t>
            </a:r>
            <a:r>
              <a:rPr lang="en-US" altLang="ko-KR" dirty="0"/>
              <a:t>, </a:t>
            </a:r>
            <a:r>
              <a:rPr lang="ko-KR" altLang="en-US" dirty="0"/>
              <a:t>이기훈입니다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 영상에서는 확인적 요인분석에 대하여 설명하겠습니다</a:t>
            </a:r>
            <a:endParaRPr lang="en-US" altLang="ko-KR" dirty="0"/>
          </a:p>
          <a:p>
            <a:r>
              <a:rPr lang="ko-KR" altLang="en-US" dirty="0"/>
              <a:t>확인적 요인분석은 우리가 주로 </a:t>
            </a:r>
            <a:r>
              <a:rPr lang="ko-KR" altLang="en-US" dirty="0" err="1"/>
              <a:t>구조방정식모형을</a:t>
            </a:r>
            <a:r>
              <a:rPr lang="ko-KR" altLang="en-US" dirty="0"/>
              <a:t> 검증할 때 </a:t>
            </a:r>
            <a:endParaRPr lang="en-US" altLang="ko-KR" dirty="0"/>
          </a:p>
          <a:p>
            <a:r>
              <a:rPr lang="ko-KR" altLang="en-US" dirty="0"/>
              <a:t>요인들과 변수들의 관계를 체크하는 도구입니다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그래서 여기서는 확인적 요인분석에 대한 설명과 </a:t>
            </a:r>
            <a:r>
              <a:rPr lang="en-US" altLang="ko-KR" dirty="0"/>
              <a:t>AMOS</a:t>
            </a:r>
            <a:r>
              <a:rPr lang="ko-KR" altLang="en-US" dirty="0"/>
              <a:t>에 의한 </a:t>
            </a:r>
            <a:r>
              <a:rPr lang="ko-KR" altLang="en-US" dirty="0" err="1"/>
              <a:t>실습예제를</a:t>
            </a:r>
            <a:r>
              <a:rPr lang="ko-KR" altLang="en-US" dirty="0"/>
              <a:t> 보여드리고</a:t>
            </a:r>
            <a:endParaRPr lang="en-US" altLang="ko-KR" dirty="0"/>
          </a:p>
          <a:p>
            <a:r>
              <a:rPr lang="ko-KR" altLang="en-US" dirty="0"/>
              <a:t>다음 영상에서 구조방정식 모형에 대하여 설명하도록 하겠습니다</a:t>
            </a:r>
            <a:r>
              <a:rPr lang="en-US" altLang="ko-KR" dirty="0"/>
              <a:t>.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F3AF83-D9EC-4315-AE17-792C6F9ABAC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8477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측도모형이 적합한지를 모형적합지수를 통해 판단할 수 있습니다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AMOS</a:t>
            </a:r>
            <a:r>
              <a:rPr lang="ko-KR" altLang="en-US" dirty="0"/>
              <a:t>로 분석을 하면 여러 종류의 모형적합지수가 나오는데 그 중에서 우리가 주목해야할 값들은 이 값들입니다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먼저 모형적합에 관한 </a:t>
            </a:r>
            <a:r>
              <a:rPr lang="ko-KR" altLang="en-US" dirty="0" err="1"/>
              <a:t>카이제곱</a:t>
            </a:r>
            <a:r>
              <a:rPr lang="ko-KR" altLang="en-US" dirty="0"/>
              <a:t> </a:t>
            </a:r>
            <a:r>
              <a:rPr lang="ko-KR" altLang="en-US" dirty="0" err="1"/>
              <a:t>통계량값과</a:t>
            </a:r>
            <a:r>
              <a:rPr lang="ko-KR" altLang="en-US" dirty="0"/>
              <a:t> 그 유의확률을 표시하고요</a:t>
            </a:r>
            <a:endParaRPr lang="en-US" altLang="ko-KR" dirty="0"/>
          </a:p>
          <a:p>
            <a:r>
              <a:rPr lang="ko-KR" altLang="en-US" dirty="0"/>
              <a:t>그리고 </a:t>
            </a:r>
            <a:r>
              <a:rPr lang="ko-KR" altLang="en-US" dirty="0" err="1"/>
              <a:t>카이제곱값을</a:t>
            </a:r>
            <a:r>
              <a:rPr lang="ko-KR" altLang="en-US" dirty="0"/>
              <a:t> 자유도로 나눈 값</a:t>
            </a:r>
            <a:r>
              <a:rPr lang="en-US" altLang="ko-KR" dirty="0"/>
              <a:t>, SRMR </a:t>
            </a:r>
            <a:r>
              <a:rPr lang="ko-KR" altLang="en-US" dirty="0"/>
              <a:t>등등이 조건을 만족하는지 체크를 할 것입니다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만약에 </a:t>
            </a:r>
            <a:r>
              <a:rPr lang="en-US" altLang="ko-KR" dirty="0"/>
              <a:t>measurement model</a:t>
            </a:r>
            <a:r>
              <a:rPr lang="ko-KR" altLang="en-US" dirty="0"/>
              <a:t>이 이 모형적합조건을 만족하지 못하면 </a:t>
            </a:r>
            <a:endParaRPr lang="en-US" altLang="ko-KR" dirty="0"/>
          </a:p>
          <a:p>
            <a:r>
              <a:rPr lang="ko-KR" altLang="en-US" dirty="0"/>
              <a:t>조건이 만족될 수 있도록 모형을 조금씩 수정할 것입니다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F3AF83-D9EC-4315-AE17-792C6F9ABAC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8613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모형을 수정하는 방법은 적합도를 개선시킬 수 있는 새로운 관계를 지정해주는 것입니다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전체적인 요인과 변수의 관계를 수정할 수 없기 </a:t>
            </a:r>
            <a:r>
              <a:rPr lang="ko-KR" altLang="en-US" dirty="0" err="1"/>
              <a:t>떄문에</a:t>
            </a:r>
            <a:r>
              <a:rPr lang="ko-KR" altLang="en-US" dirty="0"/>
              <a:t> 실제로는 우리가 할 수 있는 것은 </a:t>
            </a:r>
            <a:endParaRPr lang="en-US" altLang="ko-KR" dirty="0"/>
          </a:p>
          <a:p>
            <a:r>
              <a:rPr lang="ko-KR" altLang="en-US" dirty="0" err="1"/>
              <a:t>오차항</a:t>
            </a:r>
            <a:r>
              <a:rPr lang="ko-KR" altLang="en-US" dirty="0"/>
              <a:t> 간에 상관관계를 지정해주는 것 정도입니다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그것도 같은 요인 안에 있는 </a:t>
            </a:r>
            <a:r>
              <a:rPr lang="ko-KR" altLang="en-US" dirty="0" err="1"/>
              <a:t>오차항끼리만</a:t>
            </a:r>
            <a:r>
              <a:rPr lang="ko-KR" altLang="en-US" dirty="0"/>
              <a:t> </a:t>
            </a:r>
            <a:r>
              <a:rPr lang="en-US" altLang="ko-KR" dirty="0"/>
              <a:t>covariate</a:t>
            </a:r>
            <a:r>
              <a:rPr lang="ko-KR" altLang="en-US" dirty="0"/>
              <a:t>를 설정해 줄 수 있습니다</a:t>
            </a:r>
            <a:r>
              <a:rPr lang="en-US" altLang="ko-KR" dirty="0"/>
              <a:t>.</a:t>
            </a:r>
            <a:r>
              <a:rPr lang="ko-KR" altLang="en-US" dirty="0"/>
              <a:t> </a:t>
            </a:r>
            <a:endParaRPr lang="en-US" altLang="ko-KR" dirty="0"/>
          </a:p>
          <a:p>
            <a:r>
              <a:rPr lang="ko-KR" altLang="en-US" dirty="0"/>
              <a:t>이유는 이렇습니다</a:t>
            </a:r>
            <a:r>
              <a:rPr lang="en-US" altLang="ko-KR" dirty="0"/>
              <a:t>.</a:t>
            </a:r>
          </a:p>
          <a:p>
            <a:r>
              <a:rPr lang="ko-KR" altLang="en-US" dirty="0" err="1"/>
              <a:t>오차항</a:t>
            </a:r>
            <a:r>
              <a:rPr lang="ko-KR" altLang="en-US" dirty="0"/>
              <a:t> 간에 상관관계가 존재한다는 것은 이 모형만으로 설명되지 않는 </a:t>
            </a:r>
            <a:r>
              <a:rPr lang="ko-KR" altLang="en-US" dirty="0" err="1"/>
              <a:t>무언가가</a:t>
            </a:r>
            <a:r>
              <a:rPr lang="ko-KR" altLang="en-US" dirty="0"/>
              <a:t> 존재한다는 의미입니다</a:t>
            </a:r>
            <a:endParaRPr lang="en-US" altLang="ko-KR" dirty="0"/>
          </a:p>
          <a:p>
            <a:r>
              <a:rPr lang="ko-KR" altLang="en-US" dirty="0"/>
              <a:t>그래서 현재의 구조를 유지하고자 한다면 같은 요인내에서만 </a:t>
            </a:r>
            <a:r>
              <a:rPr lang="en-US" altLang="ko-KR" dirty="0"/>
              <a:t>covariate</a:t>
            </a:r>
            <a:r>
              <a:rPr lang="ko-KR" altLang="en-US" dirty="0"/>
              <a:t>를 설정하는 것이 맞습니다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이러한 과정을 통해 </a:t>
            </a:r>
            <a:r>
              <a:rPr lang="ko-KR" altLang="en-US" dirty="0" err="1"/>
              <a:t>모델핏지수를</a:t>
            </a:r>
            <a:r>
              <a:rPr lang="ko-KR" altLang="en-US" dirty="0"/>
              <a:t> 개선하여 적합기준을 통과하도록 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F3AF83-D9EC-4315-AE17-792C6F9ABAC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9384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여기서 잠간 중요한 모형적합지수에 대해 간단히 설명하고자 합니다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CMIN</a:t>
            </a:r>
            <a:r>
              <a:rPr lang="ko-KR" altLang="en-US" dirty="0"/>
              <a:t>은 </a:t>
            </a:r>
            <a:r>
              <a:rPr lang="ko-KR" altLang="en-US" dirty="0" err="1"/>
              <a:t>카이제곱</a:t>
            </a:r>
            <a:r>
              <a:rPr lang="ko-KR" altLang="en-US" dirty="0"/>
              <a:t> 적합도 계수입니다</a:t>
            </a:r>
            <a:r>
              <a:rPr lang="en-US" altLang="ko-KR" dirty="0"/>
              <a:t>. </a:t>
            </a:r>
          </a:p>
          <a:p>
            <a:r>
              <a:rPr lang="ko-KR" altLang="en-US" dirty="0" err="1"/>
              <a:t>카이제곱</a:t>
            </a:r>
            <a:r>
              <a:rPr lang="ko-KR" altLang="en-US" dirty="0"/>
              <a:t> 통계량은 보통 </a:t>
            </a:r>
            <a:r>
              <a:rPr lang="ko-KR" altLang="en-US" dirty="0" err="1"/>
              <a:t>실제값과</a:t>
            </a:r>
            <a:r>
              <a:rPr lang="ko-KR" altLang="en-US" dirty="0"/>
              <a:t> </a:t>
            </a:r>
            <a:r>
              <a:rPr lang="ko-KR" altLang="en-US" dirty="0" err="1"/>
              <a:t>모형값과의</a:t>
            </a:r>
            <a:r>
              <a:rPr lang="ko-KR" altLang="en-US" dirty="0"/>
              <a:t> 차이를 </a:t>
            </a:r>
            <a:r>
              <a:rPr lang="ko-KR" altLang="en-US" dirty="0" err="1"/>
              <a:t>계산한거니까</a:t>
            </a:r>
            <a:r>
              <a:rPr lang="ko-KR" altLang="en-US" dirty="0"/>
              <a:t> 작은 값이면 설정한 모형이 맞는다는 뜻입니다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 값이 크면 즉 모형과 </a:t>
            </a:r>
            <a:r>
              <a:rPr lang="ko-KR" altLang="en-US" dirty="0" err="1"/>
              <a:t>실제값의</a:t>
            </a:r>
            <a:r>
              <a:rPr lang="ko-KR" altLang="en-US" dirty="0"/>
              <a:t> 차이가 크면 모형이 잘못 설정되었다는 의미인데 그땐 </a:t>
            </a:r>
            <a:r>
              <a:rPr lang="en-US" altLang="ko-KR" dirty="0"/>
              <a:t>p</a:t>
            </a:r>
            <a:r>
              <a:rPr lang="ko-KR" altLang="en-US" dirty="0"/>
              <a:t>가 작은 값이 나오겠죠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우리가 </a:t>
            </a:r>
            <a:r>
              <a:rPr lang="en-US" altLang="ko-KR" dirty="0"/>
              <a:t>300</a:t>
            </a:r>
            <a:r>
              <a:rPr lang="ko-KR" altLang="en-US" dirty="0"/>
              <a:t>명 정도의 데이터를 가지고 분석하면 대부분 이 값이 크게 나오고 </a:t>
            </a:r>
            <a:endParaRPr lang="en-US" altLang="ko-KR" dirty="0"/>
          </a:p>
          <a:p>
            <a:r>
              <a:rPr lang="ko-KR" altLang="en-US" dirty="0"/>
              <a:t>유의확률이 작게</a:t>
            </a:r>
            <a:r>
              <a:rPr lang="en-US" altLang="ko-KR" dirty="0"/>
              <a:t> </a:t>
            </a:r>
            <a:r>
              <a:rPr lang="ko-KR" altLang="en-US" dirty="0"/>
              <a:t>나오니까 설정한 모형이 적합하지 않다고 결론이 납니다</a:t>
            </a:r>
            <a:r>
              <a:rPr lang="en-US" altLang="ko-KR" dirty="0"/>
              <a:t>. </a:t>
            </a:r>
          </a:p>
          <a:p>
            <a:r>
              <a:rPr lang="ko-KR" altLang="en-US" dirty="0" err="1"/>
              <a:t>대분분의</a:t>
            </a:r>
            <a:r>
              <a:rPr lang="ko-KR" altLang="en-US" dirty="0"/>
              <a:t> 경우 모형이 적합하지 않다고 나오는 거죠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그래서 우리가 이 값을 표시는 해주는데 이 값으로 모형의 적합성을 판정하지는 않습니다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대신에 이것을 개선해 </a:t>
            </a:r>
            <a:r>
              <a:rPr lang="ko-KR" altLang="en-US" dirty="0" err="1"/>
              <a:t>카이제곱값을</a:t>
            </a:r>
            <a:r>
              <a:rPr lang="ko-KR" altLang="en-US" dirty="0"/>
              <a:t> 자유도로 나눠준 값을 가지고 적합도를 판단합니다</a:t>
            </a:r>
            <a:r>
              <a:rPr lang="en-US" altLang="ko-KR" dirty="0"/>
              <a:t>.</a:t>
            </a:r>
          </a:p>
          <a:p>
            <a:r>
              <a:rPr lang="ko-KR" altLang="en-US" dirty="0" err="1"/>
              <a:t>카이제곱</a:t>
            </a:r>
            <a:r>
              <a:rPr lang="ko-KR" altLang="en-US" dirty="0"/>
              <a:t> 값의 </a:t>
            </a:r>
            <a:r>
              <a:rPr lang="ko-KR" altLang="en-US" dirty="0" err="1"/>
              <a:t>기대값이</a:t>
            </a:r>
            <a:r>
              <a:rPr lang="ko-KR" altLang="en-US" dirty="0"/>
              <a:t> 자유도와 </a:t>
            </a:r>
            <a:r>
              <a:rPr lang="ko-KR" altLang="en-US" dirty="0" err="1"/>
              <a:t>같다라는</a:t>
            </a:r>
            <a:r>
              <a:rPr lang="ko-KR" altLang="en-US" dirty="0"/>
              <a:t> 사실에 착안해</a:t>
            </a:r>
            <a:endParaRPr lang="en-US" altLang="ko-KR" dirty="0"/>
          </a:p>
          <a:p>
            <a:r>
              <a:rPr lang="en-US" altLang="ko-KR" dirty="0"/>
              <a:t>2</a:t>
            </a:r>
            <a:r>
              <a:rPr lang="ko-KR" altLang="en-US" dirty="0"/>
              <a:t>내지 </a:t>
            </a:r>
            <a:r>
              <a:rPr lang="en-US" altLang="ko-KR" dirty="0"/>
              <a:t>3</a:t>
            </a:r>
            <a:r>
              <a:rPr lang="ko-KR" altLang="en-US" dirty="0"/>
              <a:t>보다 작은 값이면 모형이 적합하다고 판단하는 것입니다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F3AF83-D9EC-4315-AE17-792C6F9ABAC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815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모형이 잘 들어맞는지 판단할 때 가장 중요하게 보는 측도 중의 하나가 </a:t>
            </a:r>
            <a:r>
              <a:rPr lang="en-US" altLang="ko-KR" dirty="0"/>
              <a:t>RMSEA</a:t>
            </a:r>
            <a:r>
              <a:rPr lang="ko-KR" altLang="en-US" dirty="0"/>
              <a:t>입니다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추정된 값이 얼마나 공분산행렬을 잘 </a:t>
            </a:r>
            <a:r>
              <a:rPr lang="ko-KR" altLang="en-US" dirty="0" err="1"/>
              <a:t>적합시키는지를</a:t>
            </a:r>
            <a:r>
              <a:rPr lang="ko-KR" altLang="en-US" dirty="0"/>
              <a:t> 측정한 값인데 </a:t>
            </a:r>
            <a:endParaRPr lang="en-US" altLang="ko-KR" dirty="0"/>
          </a:p>
          <a:p>
            <a:r>
              <a:rPr lang="en-US" altLang="ko-KR" dirty="0"/>
              <a:t>0.06 </a:t>
            </a:r>
            <a:r>
              <a:rPr lang="ko-KR" altLang="en-US" dirty="0"/>
              <a:t>또는 최소 </a:t>
            </a:r>
            <a:r>
              <a:rPr lang="en-US" altLang="ko-KR" dirty="0"/>
              <a:t>0.08 </a:t>
            </a:r>
            <a:r>
              <a:rPr lang="ko-KR" altLang="en-US" dirty="0"/>
              <a:t>아래의 값이 나와야 바람직합니다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또 하나 중요하게 보는 것이 </a:t>
            </a:r>
            <a:r>
              <a:rPr lang="en-US" altLang="ko-KR" dirty="0"/>
              <a:t>RMR</a:t>
            </a:r>
            <a:r>
              <a:rPr lang="ko-KR" altLang="en-US" dirty="0"/>
              <a:t>인데 이는 공분산행렬의 </a:t>
            </a:r>
            <a:r>
              <a:rPr lang="ko-KR" altLang="en-US" dirty="0" err="1"/>
              <a:t>잔차제곱합을</a:t>
            </a:r>
            <a:r>
              <a:rPr lang="ko-KR" altLang="en-US" dirty="0"/>
              <a:t> 이용해서 구해준 값입니다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 차이가 작아야 좋은데 일반적으로 표준화해준 </a:t>
            </a:r>
            <a:r>
              <a:rPr lang="en-US" altLang="ko-KR" dirty="0"/>
              <a:t>RMR</a:t>
            </a:r>
            <a:r>
              <a:rPr lang="ko-KR" altLang="en-US" dirty="0"/>
              <a:t>인 </a:t>
            </a:r>
            <a:r>
              <a:rPr lang="en-US" altLang="ko-KR" dirty="0"/>
              <a:t>SRMR</a:t>
            </a:r>
            <a:r>
              <a:rPr lang="ko-KR" altLang="en-US" dirty="0"/>
              <a:t>을 사용합니다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SRMR</a:t>
            </a:r>
            <a:r>
              <a:rPr lang="ko-KR" altLang="en-US" dirty="0"/>
              <a:t>이 </a:t>
            </a:r>
            <a:r>
              <a:rPr lang="en-US" altLang="ko-KR" dirty="0"/>
              <a:t>0.05</a:t>
            </a:r>
            <a:r>
              <a:rPr lang="ko-KR" altLang="en-US" dirty="0"/>
              <a:t>보다 작아야 모형이 적합하다고 봅니다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F3AF83-D9EC-4315-AE17-792C6F9ABAC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6039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fontAlgn="base">
              <a:lnSpc>
                <a:spcPct val="100000"/>
              </a:lnSpc>
            </a:pPr>
            <a:r>
              <a:rPr lang="ko-KR" altLang="en-US" sz="2000" dirty="0"/>
              <a:t>모형과 </a:t>
            </a:r>
            <a:r>
              <a:rPr lang="ko-KR" altLang="en-US" sz="2000" dirty="0" err="1"/>
              <a:t>실제값의</a:t>
            </a:r>
            <a:r>
              <a:rPr lang="ko-KR" altLang="en-US" sz="2000" dirty="0"/>
              <a:t> 차이를 보는 통계량이 아니라 </a:t>
            </a:r>
            <a:endParaRPr lang="en-US" altLang="ko-KR" sz="2000" dirty="0"/>
          </a:p>
          <a:p>
            <a:pPr lvl="0" fontAlgn="base">
              <a:lnSpc>
                <a:spcPct val="100000"/>
              </a:lnSpc>
            </a:pPr>
            <a:r>
              <a:rPr lang="ko-KR" altLang="en-US" sz="2000" dirty="0"/>
              <a:t>비율로 비교하는 계수로는 </a:t>
            </a:r>
            <a:r>
              <a:rPr lang="en-US" altLang="ko-KR" sz="2000" dirty="0"/>
              <a:t>NFI</a:t>
            </a:r>
            <a:r>
              <a:rPr lang="ko-KR" altLang="en-US" sz="2000" dirty="0"/>
              <a:t>와 </a:t>
            </a:r>
            <a:r>
              <a:rPr lang="en-US" altLang="ko-KR" sz="2000" dirty="0"/>
              <a:t>CFI</a:t>
            </a:r>
            <a:r>
              <a:rPr lang="ko-KR" altLang="en-US" sz="2000" dirty="0"/>
              <a:t>가 있습니다</a:t>
            </a:r>
            <a:r>
              <a:rPr lang="en-US" altLang="ko-KR" sz="2000" dirty="0"/>
              <a:t>.</a:t>
            </a:r>
          </a:p>
          <a:p>
            <a:pPr lvl="0" fontAlgn="base">
              <a:lnSpc>
                <a:spcPct val="100000"/>
              </a:lnSpc>
            </a:pPr>
            <a:r>
              <a:rPr lang="ko-KR" altLang="en-US" sz="2000" dirty="0"/>
              <a:t>둘 다 </a:t>
            </a:r>
            <a:r>
              <a:rPr lang="en-US" altLang="ko-KR" sz="2000" dirty="0"/>
              <a:t>0.9</a:t>
            </a:r>
            <a:r>
              <a:rPr lang="ko-KR" altLang="en-US" sz="2000" dirty="0"/>
              <a:t> 이상이 되면 모형이 적합하다고 판단합니다</a:t>
            </a:r>
            <a:r>
              <a:rPr lang="en-US" altLang="ko-KR" sz="2000" dirty="0"/>
              <a:t>.</a:t>
            </a:r>
          </a:p>
          <a:p>
            <a:pPr lvl="0" fontAlgn="base">
              <a:lnSpc>
                <a:spcPct val="100000"/>
              </a:lnSpc>
            </a:pPr>
            <a:r>
              <a:rPr lang="en-US" altLang="ko-KR" sz="2000" dirty="0"/>
              <a:t>NFI</a:t>
            </a:r>
            <a:r>
              <a:rPr lang="ko-KR" altLang="en-US" sz="2000" dirty="0"/>
              <a:t>에 비해서 </a:t>
            </a:r>
            <a:r>
              <a:rPr lang="en-US" altLang="ko-KR" sz="2000" dirty="0"/>
              <a:t>CFI </a:t>
            </a:r>
            <a:r>
              <a:rPr lang="ko-KR" altLang="en-US" sz="2000" dirty="0"/>
              <a:t>지수가 표본의 수에 영향을 덜 받기 때문에 </a:t>
            </a:r>
            <a:endParaRPr lang="en-US" altLang="ko-KR" sz="2000" dirty="0"/>
          </a:p>
          <a:p>
            <a:pPr lvl="0" fontAlgn="base">
              <a:lnSpc>
                <a:spcPct val="100000"/>
              </a:lnSpc>
            </a:pPr>
            <a:r>
              <a:rPr lang="ko-KR" altLang="en-US" sz="2000" dirty="0"/>
              <a:t>연구자들이 적합도지수 중에서 가장 중요하게 제시하는 지수 중의 하나입니다</a:t>
            </a:r>
            <a:r>
              <a:rPr lang="en-US" altLang="ko-KR" sz="2000" dirty="0"/>
              <a:t>.</a:t>
            </a:r>
          </a:p>
          <a:p>
            <a:pPr lvl="0" fontAlgn="base">
              <a:lnSpc>
                <a:spcPct val="100000"/>
              </a:lnSpc>
            </a:pPr>
            <a:r>
              <a:rPr lang="ko-KR" altLang="en-US" sz="2000" dirty="0"/>
              <a:t>결론적으로</a:t>
            </a:r>
            <a:r>
              <a:rPr lang="en-US" altLang="ko-KR" sz="2000" dirty="0"/>
              <a:t> </a:t>
            </a:r>
            <a:r>
              <a:rPr lang="ko-KR" altLang="en-US" sz="2000" dirty="0"/>
              <a:t>모형적합에 대해 필수적으로 제시해야 하는 측도는 </a:t>
            </a:r>
            <a:endParaRPr lang="en-US" altLang="ko-KR" sz="2000" dirty="0"/>
          </a:p>
          <a:p>
            <a:pPr lvl="0" fontAlgn="base">
              <a:lnSpc>
                <a:spcPct val="100000"/>
              </a:lnSpc>
            </a:pPr>
            <a:r>
              <a:rPr lang="en-US" altLang="ko-KR" sz="20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CMIN, df, p-</a:t>
            </a:r>
            <a:r>
              <a:rPr lang="ko-KR" altLang="en-US" sz="20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값</a:t>
            </a:r>
            <a:r>
              <a:rPr lang="en-US" altLang="ko-KR" sz="20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CMIN/df, RMSEA, SRMR, CFI, NFI </a:t>
            </a:r>
            <a:r>
              <a:rPr lang="ko-KR" altLang="en-US" sz="20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등입니다</a:t>
            </a:r>
            <a:r>
              <a:rPr lang="en-US" altLang="ko-KR" sz="20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ko-KR" altLang="en-US" sz="2000" b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F3AF83-D9EC-4315-AE17-792C6F9ABAC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189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마지막으로 측정도구의 신뢰성과 타당성을 검증합니다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신뢰성을 체크하는 측도는 </a:t>
            </a:r>
            <a:r>
              <a:rPr lang="ko-KR" altLang="en-US" dirty="0" err="1"/>
              <a:t>크론바흐</a:t>
            </a:r>
            <a:r>
              <a:rPr lang="ko-KR" altLang="en-US" dirty="0"/>
              <a:t> 알파와 </a:t>
            </a:r>
            <a:r>
              <a:rPr lang="en-US" altLang="ko-KR" dirty="0"/>
              <a:t>CR</a:t>
            </a:r>
            <a:r>
              <a:rPr lang="ko-KR" altLang="en-US" dirty="0"/>
              <a:t>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타당성은 여러가지 종류가 있는데 그 중에 계량적으로 판단할 수 있는 것이 집중타당성과 </a:t>
            </a:r>
            <a:r>
              <a:rPr lang="ko-KR" altLang="en-US" dirty="0" err="1"/>
              <a:t>판별타당성입니다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이는 </a:t>
            </a:r>
            <a:r>
              <a:rPr lang="en-US" altLang="ko-KR" dirty="0"/>
              <a:t>CR</a:t>
            </a:r>
            <a:r>
              <a:rPr lang="ko-KR" altLang="en-US" dirty="0"/>
              <a:t>과 </a:t>
            </a:r>
            <a:r>
              <a:rPr lang="en-US" altLang="ko-KR" dirty="0"/>
              <a:t>AVE </a:t>
            </a:r>
            <a:r>
              <a:rPr lang="ko-KR" altLang="en-US" dirty="0"/>
              <a:t>값으로 판단합니다</a:t>
            </a:r>
            <a:r>
              <a:rPr lang="en-US" altLang="ko-KR" dirty="0"/>
              <a:t>.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F3AF83-D9EC-4315-AE17-792C6F9ABAC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3400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측정도구의 신뢰성이라는 것은 측정도구를 이용해 자료를 얻었을 때 </a:t>
            </a:r>
            <a:endParaRPr lang="en-US" altLang="ko-KR" dirty="0"/>
          </a:p>
          <a:p>
            <a:r>
              <a:rPr lang="ko-KR" altLang="en-US" dirty="0"/>
              <a:t>그 자료가 일관성이 있으면 신뢰성 있는 </a:t>
            </a:r>
            <a:r>
              <a:rPr lang="ko-KR" altLang="en-US" dirty="0" err="1"/>
              <a:t>측정도구라고</a:t>
            </a:r>
            <a:r>
              <a:rPr lang="ko-KR" altLang="en-US" dirty="0"/>
              <a:t> 표현합니다</a:t>
            </a:r>
            <a:r>
              <a:rPr lang="en-US" altLang="ko-KR" dirty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ko-KR" altLang="en-US" sz="1200" dirty="0"/>
              <a:t>신뢰성을 측정하기 위해서는 시간간격을</a:t>
            </a:r>
            <a:r>
              <a:rPr lang="en-US" altLang="ko-KR" sz="1200" dirty="0"/>
              <a:t> </a:t>
            </a:r>
            <a:r>
              <a:rPr lang="ko-KR" altLang="en-US" sz="1200" dirty="0"/>
              <a:t>두고 반복 측정하여 그 일치정도를 </a:t>
            </a:r>
            <a:r>
              <a:rPr lang="ko-KR" altLang="en-US" sz="1200" dirty="0" err="1"/>
              <a:t>파악해야합니다</a:t>
            </a:r>
            <a:r>
              <a:rPr lang="en-US" altLang="ko-KR" sz="1200" dirty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ko-KR" altLang="en-US" sz="1200" dirty="0"/>
              <a:t>지금 응답한 값과 </a:t>
            </a:r>
            <a:r>
              <a:rPr lang="en-US" altLang="ko-KR" sz="1200" dirty="0"/>
              <a:t>30</a:t>
            </a:r>
            <a:r>
              <a:rPr lang="ko-KR" altLang="en-US" sz="1200" dirty="0"/>
              <a:t>일 뒤에 다시 응답한 값이 일치하는가를 보는 식이죠</a:t>
            </a:r>
            <a:r>
              <a:rPr lang="en-US" altLang="ko-KR" sz="1200" dirty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ko-KR" altLang="en-US" sz="1200" dirty="0"/>
              <a:t>일반적인 조사에서는 그러한 반복측정 방식이 불가능해서 문항을 분리하여 측정하고 </a:t>
            </a:r>
            <a:endParaRPr lang="en-US" altLang="ko-KR" sz="12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ko-KR" altLang="en-US" sz="1200" dirty="0"/>
              <a:t>그 응답의 일치성을 조사하는 형태로 신뢰도 척도가 개발되었는데요</a:t>
            </a:r>
            <a:r>
              <a:rPr lang="en-US" altLang="ko-KR" sz="1200" dirty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ko-KR" altLang="en-US" sz="1200" dirty="0"/>
              <a:t>그 중에서 가장 일반적인 형태가 </a:t>
            </a:r>
            <a:r>
              <a:rPr lang="ko-KR" altLang="en-US" sz="1200" dirty="0" err="1"/>
              <a:t>크론바흐</a:t>
            </a:r>
            <a:r>
              <a:rPr lang="ko-KR" altLang="en-US" sz="1200" dirty="0"/>
              <a:t> 알파이어서 우리가 가장 많이 사용하고 있습니다</a:t>
            </a:r>
            <a:r>
              <a:rPr lang="en-US" altLang="ko-KR" sz="1200" dirty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ko-KR" altLang="en-US" sz="1200" dirty="0"/>
              <a:t>그래서 우리가 신뢰도를 정리할 때 같은 요인에 포함되는 문항을 대상으로 </a:t>
            </a:r>
            <a:r>
              <a:rPr lang="ko-KR" altLang="en-US" sz="1200" dirty="0" err="1"/>
              <a:t>크론바흐</a:t>
            </a:r>
            <a:r>
              <a:rPr lang="ko-KR" altLang="en-US" sz="1200" dirty="0"/>
              <a:t> 알파를 계산합니다</a:t>
            </a:r>
            <a:r>
              <a:rPr lang="en-US" altLang="ko-KR" sz="1200" dirty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ko-KR" sz="1600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F3AF83-D9EC-4315-AE17-792C6F9ABAC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5282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/>
              <a:t>크론바흐</a:t>
            </a:r>
            <a:r>
              <a:rPr lang="ko-KR" altLang="en-US" dirty="0"/>
              <a:t> 알파는 이러한 식으로 많이 알려져 있지만 실은 공분산에 의한 측도입니다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그러니 문항 간에 공분산이 커야 </a:t>
            </a:r>
            <a:r>
              <a:rPr lang="ko-KR" altLang="en-US" dirty="0" err="1"/>
              <a:t>알파값도</a:t>
            </a:r>
            <a:r>
              <a:rPr lang="ko-KR" altLang="en-US" dirty="0"/>
              <a:t> 크게 나옵니다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일반적인 기준으로 </a:t>
            </a:r>
            <a:r>
              <a:rPr lang="en-US" altLang="ko-KR" dirty="0"/>
              <a:t>0.7 </a:t>
            </a:r>
            <a:r>
              <a:rPr lang="ko-KR" altLang="en-US" dirty="0"/>
              <a:t>또는 </a:t>
            </a:r>
            <a:r>
              <a:rPr lang="en-US" altLang="ko-KR" dirty="0"/>
              <a:t>0.6 </a:t>
            </a:r>
            <a:r>
              <a:rPr lang="ko-KR" altLang="en-US" dirty="0"/>
              <a:t>이상이 되어야 문항들이 신뢰성이 있다고 하는데요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또 아주 높은 값이 나오는 것은 너무 비슷한 문항을 반복해서 측정한 것이기 때문에</a:t>
            </a:r>
            <a:endParaRPr lang="en-US" altLang="ko-KR" dirty="0"/>
          </a:p>
          <a:p>
            <a:r>
              <a:rPr lang="ko-KR" altLang="en-US" dirty="0"/>
              <a:t>너무 높은 값이 나오는 것도 경계해야 한다라는 의견도 있습니다</a:t>
            </a:r>
            <a:r>
              <a:rPr lang="en-US" altLang="ko-KR" dirty="0"/>
              <a:t>.</a:t>
            </a:r>
            <a:r>
              <a:rPr lang="ko-KR" altLang="en-US" dirty="0"/>
              <a:t> 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F3AF83-D9EC-4315-AE17-792C6F9ABAC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3512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ko-KR" altLang="en-US" sz="1200" dirty="0"/>
              <a:t>측정도구의 타당성은 측정도구가</a:t>
            </a:r>
            <a:r>
              <a:rPr lang="en-US" altLang="ko-KR" sz="1200" dirty="0"/>
              <a:t> </a:t>
            </a:r>
            <a:r>
              <a:rPr lang="ko-KR" altLang="en-US" sz="1200" dirty="0"/>
              <a:t>우리가 측정하고자 하는 내용을 </a:t>
            </a:r>
            <a:endParaRPr lang="en-US" altLang="ko-KR" sz="12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ko-KR" altLang="en-US" sz="1200" dirty="0"/>
              <a:t>얼마나 정확하게 측정하는가 하는 정도입니다</a:t>
            </a:r>
            <a:r>
              <a:rPr lang="en-US" altLang="ko-KR" sz="1200" dirty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ko-KR" altLang="en-US" sz="1200" dirty="0"/>
              <a:t>집중타당성은 같은 개념을 측정하는 측정도구 간에 일관성이 있음을 의미하고 </a:t>
            </a:r>
            <a:endParaRPr lang="en-US" altLang="ko-KR" sz="12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ko-KR" altLang="en-US" sz="1200" dirty="0"/>
              <a:t>판별타당성은 다른 개념들 간에는 구분이 잘 되어야 함을 의미합니다</a:t>
            </a:r>
            <a:endParaRPr lang="en-US" altLang="ko-KR" sz="12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ko-KR" altLang="en-US" sz="1200" dirty="0"/>
              <a:t>이외에도 내용타당도</a:t>
            </a:r>
            <a:r>
              <a:rPr lang="en-US" altLang="ko-KR" sz="1200" dirty="0"/>
              <a:t>, </a:t>
            </a:r>
            <a:r>
              <a:rPr lang="ko-KR" altLang="en-US" sz="1200" dirty="0"/>
              <a:t>준거타당도 등이 고려되기도 합니다</a:t>
            </a:r>
            <a:r>
              <a:rPr lang="en-US" altLang="ko-KR" sz="1200" dirty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ko-KR" altLang="en-US" sz="1200" dirty="0"/>
              <a:t>우리가 </a:t>
            </a:r>
            <a:r>
              <a:rPr lang="en-US" altLang="ko-KR" sz="1200" dirty="0"/>
              <a:t>CR</a:t>
            </a:r>
            <a:r>
              <a:rPr lang="ko-KR" altLang="en-US" sz="1200" dirty="0"/>
              <a:t>이 </a:t>
            </a:r>
            <a:r>
              <a:rPr lang="en-US" altLang="ko-KR" sz="1200" dirty="0"/>
              <a:t>0.7</a:t>
            </a:r>
            <a:r>
              <a:rPr lang="ko-KR" altLang="en-US" sz="1200" dirty="0"/>
              <a:t>이상이면 같은 요인내에 있는 변수들 간에 </a:t>
            </a:r>
            <a:endParaRPr lang="en-US" altLang="ko-KR" sz="12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ko-KR" altLang="en-US" sz="1200" dirty="0" err="1"/>
              <a:t>내적일관성과</a:t>
            </a:r>
            <a:r>
              <a:rPr lang="ko-KR" altLang="en-US" sz="1200" dirty="0"/>
              <a:t> 집중타당성이 존재한다고 판단합니다</a:t>
            </a:r>
            <a:r>
              <a:rPr lang="en-US" altLang="ko-KR" sz="1200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F3AF83-D9EC-4315-AE17-792C6F9ABAC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5744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ko-KR" altLang="en-US" sz="1200" dirty="0"/>
              <a:t>집중타당성과 판별타당성은 구조타당성이라</a:t>
            </a:r>
            <a:r>
              <a:rPr lang="en-US" altLang="ko-KR" sz="1200" dirty="0"/>
              <a:t> </a:t>
            </a:r>
            <a:r>
              <a:rPr lang="ko-KR" altLang="en-US" sz="1200" dirty="0"/>
              <a:t>불리는데</a:t>
            </a:r>
            <a:endParaRPr lang="en-US" altLang="ko-KR" sz="12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ko-KR" altLang="en-US" sz="1200" dirty="0"/>
              <a:t>수리적인 측정값으로 확인할 수 있습니다</a:t>
            </a:r>
            <a:r>
              <a:rPr lang="en-US" altLang="ko-KR" sz="1200" dirty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ko-KR" sz="1200" dirty="0"/>
              <a:t>CR</a:t>
            </a:r>
            <a:r>
              <a:rPr lang="ko-KR" altLang="en-US" sz="1200" dirty="0"/>
              <a:t>과 </a:t>
            </a:r>
            <a:r>
              <a:rPr lang="en-US" altLang="ko-KR" sz="1200" dirty="0"/>
              <a:t>AVE</a:t>
            </a:r>
            <a:r>
              <a:rPr lang="ko-KR" altLang="en-US" sz="1200" dirty="0"/>
              <a:t>를 구해서 이 구조타당성을 체크합니다</a:t>
            </a:r>
            <a:r>
              <a:rPr lang="en-US" altLang="ko-KR" sz="1200" dirty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ko-KR" altLang="en-US" sz="1200" dirty="0"/>
              <a:t>그 외에 준거타당성은 기준변수와 상관계수를 구하여 판정하고</a:t>
            </a:r>
            <a:endParaRPr lang="en-US" altLang="ko-KR" sz="12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ko-KR" altLang="en-US" sz="1200" dirty="0"/>
              <a:t>내용타당도 같은 것은 전문적인 지식에 의해</a:t>
            </a:r>
            <a:r>
              <a:rPr lang="en-US" altLang="ko-KR" sz="1200" dirty="0"/>
              <a:t> </a:t>
            </a:r>
            <a:r>
              <a:rPr lang="ko-KR" altLang="en-US" sz="1200" dirty="0"/>
              <a:t>정성적으로 판단합니다</a:t>
            </a:r>
            <a:r>
              <a:rPr lang="en-US" altLang="ko-KR" sz="1200" dirty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ko-KR" altLang="en-US" sz="1200" dirty="0"/>
              <a:t>그래서 타당도를 표시하기 위해 표에 </a:t>
            </a:r>
            <a:r>
              <a:rPr lang="en-US" altLang="ko-KR" sz="1200" dirty="0"/>
              <a:t>CR</a:t>
            </a:r>
            <a:r>
              <a:rPr lang="ko-KR" altLang="en-US" sz="1200" dirty="0"/>
              <a:t>과 </a:t>
            </a:r>
            <a:r>
              <a:rPr lang="en-US" altLang="ko-KR" sz="1200" dirty="0"/>
              <a:t>AVE</a:t>
            </a:r>
            <a:r>
              <a:rPr lang="ko-KR" altLang="en-US" sz="1200" dirty="0"/>
              <a:t>를 계산해줍니다</a:t>
            </a:r>
            <a:r>
              <a:rPr lang="en-US" altLang="ko-KR" sz="1200" dirty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ko-KR" altLang="en-US" sz="1200" dirty="0"/>
              <a:t>집중타당성과 판별타당성이 만족되기 위해서는 이 세 조건을 </a:t>
            </a:r>
            <a:r>
              <a:rPr lang="ko-KR" altLang="en-US" sz="1200" dirty="0" err="1"/>
              <a:t>만족해야하는데</a:t>
            </a:r>
            <a:endParaRPr lang="en-US" altLang="ko-KR" sz="12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ko-KR" sz="1200" dirty="0"/>
              <a:t>AVE</a:t>
            </a:r>
            <a:r>
              <a:rPr lang="ko-KR" altLang="en-US" sz="1200" dirty="0"/>
              <a:t>가 상관계수 제곱보다 크다는 조건의 확인을 위해 상관계수행렬표가 필요합니다</a:t>
            </a:r>
            <a:r>
              <a:rPr lang="en-US" altLang="ko-KR" sz="1200" dirty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F3AF83-D9EC-4315-AE17-792C6F9ABAC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529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우리가 연구모형을 작성할 때 흔히 이런 형태가 되고있죠</a:t>
            </a:r>
            <a:r>
              <a:rPr lang="en-US" altLang="ko-KR" dirty="0"/>
              <a:t>,</a:t>
            </a:r>
          </a:p>
          <a:p>
            <a:r>
              <a:rPr lang="ko-KR" altLang="en-US" dirty="0"/>
              <a:t>이때 타원들에 의해 표시된 속성들은  잠재변인 또는 요인이라고 할 수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이러한 요인들 간의 관계를 제시한 것이 연구모형이 될 것입니다</a:t>
            </a:r>
            <a:r>
              <a:rPr lang="en-US" altLang="ko-KR" dirty="0"/>
              <a:t>.</a:t>
            </a:r>
            <a:r>
              <a:rPr lang="ko-KR" altLang="en-US" dirty="0"/>
              <a:t> 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F3AF83-D9EC-4315-AE17-792C6F9ABAC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3508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슬라이드 노트 개체 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ko-KR" altLang="en-US" dirty="0"/>
                  <a:t>신뢰성과 타당성을 평가하는 척도를 다음표와 같이 제시하는 것이 좋습니다</a:t>
                </a:r>
                <a:r>
                  <a:rPr lang="en-US" altLang="ko-KR" dirty="0"/>
                  <a:t>.</a:t>
                </a:r>
              </a:p>
              <a:p>
                <a:r>
                  <a:rPr lang="ko-KR" altLang="en-US" dirty="0"/>
                  <a:t>신뢰성을 위해서 </a:t>
                </a:r>
                <a:r>
                  <a:rPr lang="ko-KR" altLang="en-US" dirty="0" err="1"/>
                  <a:t>알파값과</a:t>
                </a:r>
                <a:r>
                  <a:rPr lang="ko-KR" altLang="en-US" dirty="0"/>
                  <a:t> </a:t>
                </a:r>
                <a:r>
                  <a:rPr lang="en-US" altLang="ko-KR" dirty="0"/>
                  <a:t>CR</a:t>
                </a:r>
                <a:r>
                  <a:rPr lang="ko-KR" altLang="en-US" dirty="0"/>
                  <a:t>이 </a:t>
                </a:r>
                <a:r>
                  <a:rPr lang="en-US" altLang="ko-KR" dirty="0"/>
                  <a:t>0.7 </a:t>
                </a:r>
                <a:r>
                  <a:rPr lang="ko-KR" altLang="en-US" dirty="0"/>
                  <a:t>이상</a:t>
                </a:r>
                <a:endParaRPr lang="en-US" altLang="ko-KR" dirty="0"/>
              </a:p>
              <a:p>
                <a:r>
                  <a:rPr lang="ko-KR" altLang="en-US" dirty="0"/>
                  <a:t>집중타당성을 위해서 </a:t>
                </a:r>
                <a:r>
                  <a:rPr lang="en-US" altLang="ko-KR" dirty="0"/>
                  <a:t>CR</a:t>
                </a:r>
                <a:r>
                  <a:rPr lang="ko-KR" altLang="en-US" dirty="0"/>
                  <a:t>이</a:t>
                </a:r>
                <a:r>
                  <a:rPr lang="en-US" altLang="ko-KR" dirty="0"/>
                  <a:t> 0.7 </a:t>
                </a:r>
                <a:r>
                  <a:rPr lang="ko-KR" altLang="en-US" dirty="0"/>
                  <a:t>이상</a:t>
                </a:r>
                <a:r>
                  <a:rPr lang="en-US" altLang="ko-KR" dirty="0"/>
                  <a:t>, AVE</a:t>
                </a:r>
                <a:r>
                  <a:rPr lang="ko-KR" altLang="en-US" dirty="0"/>
                  <a:t>가 </a:t>
                </a:r>
                <a:r>
                  <a:rPr lang="en-US" altLang="ko-KR" dirty="0"/>
                  <a:t>0.5 </a:t>
                </a:r>
                <a:r>
                  <a:rPr lang="ko-KR" altLang="en-US" dirty="0"/>
                  <a:t>이상</a:t>
                </a:r>
                <a:endParaRPr lang="en-US" altLang="ko-KR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ko-KR" altLang="en-US" dirty="0"/>
                  <a:t>판별타당성을 위하여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ko-KR" sz="120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 altLang="ko-KR" sz="120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AVE</m:t>
                        </m:r>
                      </m:e>
                    </m:rad>
                  </m:oMath>
                </a14:m>
                <a:r>
                  <a:rPr lang="ko-KR" altLang="en-US" sz="1200" dirty="0">
                    <a:solidFill>
                      <a:schemeClr val="accent5">
                        <a:lumMod val="75000"/>
                      </a:schemeClr>
                    </a:solidFill>
                  </a:rPr>
                  <a:t> 가</a:t>
                </a:r>
                <a:r>
                  <a:rPr lang="en-US" altLang="ko-KR" sz="1200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:r>
                  <a:rPr lang="ko-KR" altLang="en-US" sz="1200" dirty="0">
                    <a:solidFill>
                      <a:schemeClr val="accent5">
                        <a:lumMod val="75000"/>
                      </a:schemeClr>
                    </a:solidFill>
                  </a:rPr>
                  <a:t>상관계수보다 </a:t>
                </a:r>
                <a:r>
                  <a:rPr lang="ko-KR" altLang="en-US" sz="1200" dirty="0" err="1">
                    <a:solidFill>
                      <a:schemeClr val="accent5">
                        <a:lumMod val="75000"/>
                      </a:schemeClr>
                    </a:solidFill>
                  </a:rPr>
                  <a:t>커야합니다</a:t>
                </a:r>
                <a:r>
                  <a:rPr lang="en-US" altLang="ko-KR" sz="1200" dirty="0">
                    <a:solidFill>
                      <a:schemeClr val="accent5">
                        <a:lumMod val="75000"/>
                      </a:schemeClr>
                    </a:solidFill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ko-KR" altLang="en-US" sz="1200" dirty="0">
                    <a:solidFill>
                      <a:schemeClr val="accent5">
                        <a:lumMod val="75000"/>
                      </a:schemeClr>
                    </a:solidFill>
                  </a:rPr>
                  <a:t>이를 확인하기 위해서 </a:t>
                </a:r>
                <a:r>
                  <a:rPr lang="en-US" altLang="ko-KR" sz="1200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:endParaRPr lang="ko-KR" altLang="en-US" sz="1200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r>
                  <a:rPr lang="ko-KR" altLang="en-US" dirty="0"/>
                  <a:t>요인간 상관계수 행렬에 대각원소의 </a:t>
                </a:r>
                <a:r>
                  <a:rPr lang="en-US" altLang="ko-KR" dirty="0"/>
                  <a:t>1</a:t>
                </a:r>
                <a:r>
                  <a:rPr lang="ko-KR" altLang="en-US" dirty="0"/>
                  <a:t>대신에 </a:t>
                </a:r>
                <a:r>
                  <a:rPr lang="en-US" altLang="ko-KR" dirty="0"/>
                  <a:t>AVE</a:t>
                </a:r>
                <a:r>
                  <a:rPr lang="ko-KR" altLang="en-US" dirty="0"/>
                  <a:t>제곱근을 표시합니다</a:t>
                </a:r>
                <a:r>
                  <a:rPr lang="en-US" altLang="ko-KR" dirty="0"/>
                  <a:t>.</a:t>
                </a:r>
              </a:p>
              <a:p>
                <a:r>
                  <a:rPr lang="ko-KR" altLang="en-US" dirty="0"/>
                  <a:t>이때 이 </a:t>
                </a:r>
                <a:r>
                  <a:rPr lang="en-US" altLang="ko-KR" dirty="0"/>
                  <a:t>AVE1 </a:t>
                </a:r>
                <a:r>
                  <a:rPr lang="ko-KR" altLang="en-US" dirty="0"/>
                  <a:t>제곱근은 이 값들보다 </a:t>
                </a:r>
                <a:r>
                  <a:rPr lang="ko-KR" altLang="en-US" dirty="0" err="1"/>
                  <a:t>커야되고</a:t>
                </a:r>
                <a:r>
                  <a:rPr lang="ko-KR" altLang="en-US" dirty="0"/>
                  <a:t> </a:t>
                </a:r>
                <a:endParaRPr lang="en-US" altLang="ko-KR" dirty="0"/>
              </a:p>
              <a:p>
                <a:r>
                  <a:rPr lang="en-US" altLang="ko-KR" dirty="0"/>
                  <a:t>AVE2</a:t>
                </a:r>
                <a:r>
                  <a:rPr lang="ko-KR" altLang="en-US" dirty="0"/>
                  <a:t>제곱근은 이들보다 </a:t>
                </a:r>
                <a:r>
                  <a:rPr lang="ko-KR" altLang="en-US" dirty="0" err="1"/>
                  <a:t>커야되고</a:t>
                </a:r>
                <a:r>
                  <a:rPr lang="en-US" altLang="ko-KR" dirty="0"/>
                  <a:t>, </a:t>
                </a:r>
                <a:r>
                  <a:rPr lang="ko-KR" altLang="en-US" dirty="0"/>
                  <a:t>이것은 이것보다</a:t>
                </a:r>
                <a:r>
                  <a:rPr lang="en-US" altLang="ko-KR" dirty="0"/>
                  <a:t>, </a:t>
                </a:r>
                <a:r>
                  <a:rPr lang="ko-KR" altLang="en-US" dirty="0"/>
                  <a:t>이건 이것들보다 </a:t>
                </a:r>
                <a:r>
                  <a:rPr lang="ko-KR" altLang="en-US" dirty="0" err="1"/>
                  <a:t>커야됩니다</a:t>
                </a:r>
                <a:r>
                  <a:rPr lang="en-US" altLang="ko-KR" dirty="0"/>
                  <a:t>.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3" name="슬라이드 노트 개체 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ko-KR" altLang="en-US" dirty="0"/>
                  <a:t>신뢰성과 타당성을 평가하는 척도를 다음표와 같이 제시하는 것이 좋습니다</a:t>
                </a:r>
                <a:r>
                  <a:rPr lang="en-US" altLang="ko-KR" dirty="0"/>
                  <a:t>.</a:t>
                </a:r>
              </a:p>
              <a:p>
                <a:r>
                  <a:rPr lang="ko-KR" altLang="en-US" dirty="0"/>
                  <a:t>신뢰성을 위해서 </a:t>
                </a:r>
                <a:r>
                  <a:rPr lang="ko-KR" altLang="en-US" dirty="0" err="1"/>
                  <a:t>알파값과</a:t>
                </a:r>
                <a:r>
                  <a:rPr lang="ko-KR" altLang="en-US" dirty="0"/>
                  <a:t> </a:t>
                </a:r>
                <a:r>
                  <a:rPr lang="en-US" altLang="ko-KR" dirty="0"/>
                  <a:t>CR</a:t>
                </a:r>
                <a:r>
                  <a:rPr lang="ko-KR" altLang="en-US" dirty="0"/>
                  <a:t>이 </a:t>
                </a:r>
                <a:r>
                  <a:rPr lang="en-US" altLang="ko-KR" dirty="0"/>
                  <a:t>0.7 </a:t>
                </a:r>
                <a:r>
                  <a:rPr lang="ko-KR" altLang="en-US" dirty="0"/>
                  <a:t>이상</a:t>
                </a:r>
                <a:endParaRPr lang="en-US" altLang="ko-KR" dirty="0"/>
              </a:p>
              <a:p>
                <a:r>
                  <a:rPr lang="ko-KR" altLang="en-US" dirty="0"/>
                  <a:t>집중타당성을 위해서 </a:t>
                </a:r>
                <a:r>
                  <a:rPr lang="en-US" altLang="ko-KR" dirty="0"/>
                  <a:t>CR</a:t>
                </a:r>
                <a:r>
                  <a:rPr lang="ko-KR" altLang="en-US" dirty="0"/>
                  <a:t>이</a:t>
                </a:r>
                <a:r>
                  <a:rPr lang="en-US" altLang="ko-KR" dirty="0"/>
                  <a:t> 0.7 </a:t>
                </a:r>
                <a:r>
                  <a:rPr lang="ko-KR" altLang="en-US" dirty="0"/>
                  <a:t>이상</a:t>
                </a:r>
                <a:r>
                  <a:rPr lang="en-US" altLang="ko-KR" dirty="0"/>
                  <a:t>, AVE</a:t>
                </a:r>
                <a:r>
                  <a:rPr lang="ko-KR" altLang="en-US" dirty="0"/>
                  <a:t>가 </a:t>
                </a:r>
                <a:r>
                  <a:rPr lang="en-US" altLang="ko-KR" dirty="0"/>
                  <a:t>0.5 </a:t>
                </a:r>
                <a:r>
                  <a:rPr lang="ko-KR" altLang="en-US" dirty="0"/>
                  <a:t>이상</a:t>
                </a:r>
                <a:endParaRPr lang="en-US" altLang="ko-KR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ko-KR" altLang="en-US" dirty="0"/>
                  <a:t>판별타당성을 위하여 </a:t>
                </a:r>
                <a:r>
                  <a:rPr lang="en-US" altLang="ko-KR" sz="1200" i="0">
                    <a:solidFill>
                      <a:schemeClr val="accent5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  <a:t>√AVE</a:t>
                </a:r>
                <a:r>
                  <a:rPr lang="ko-KR" altLang="en-US" sz="1200" dirty="0">
                    <a:solidFill>
                      <a:schemeClr val="accent5">
                        <a:lumMod val="75000"/>
                      </a:schemeClr>
                    </a:solidFill>
                  </a:rPr>
                  <a:t> 가</a:t>
                </a:r>
                <a:r>
                  <a:rPr lang="en-US" altLang="ko-KR" sz="1200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:r>
                  <a:rPr lang="ko-KR" altLang="en-US" sz="1200" dirty="0">
                    <a:solidFill>
                      <a:schemeClr val="accent5">
                        <a:lumMod val="75000"/>
                      </a:schemeClr>
                    </a:solidFill>
                  </a:rPr>
                  <a:t>상관계수보다 </a:t>
                </a:r>
                <a:r>
                  <a:rPr lang="ko-KR" altLang="en-US" sz="1200" dirty="0" err="1">
                    <a:solidFill>
                      <a:schemeClr val="accent5">
                        <a:lumMod val="75000"/>
                      </a:schemeClr>
                    </a:solidFill>
                  </a:rPr>
                  <a:t>커야합니다</a:t>
                </a:r>
                <a:r>
                  <a:rPr lang="en-US" altLang="ko-KR" sz="1200" dirty="0">
                    <a:solidFill>
                      <a:schemeClr val="accent5">
                        <a:lumMod val="75000"/>
                      </a:schemeClr>
                    </a:solidFill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ko-KR" altLang="en-US" sz="1200" dirty="0">
                    <a:solidFill>
                      <a:schemeClr val="accent5">
                        <a:lumMod val="75000"/>
                      </a:schemeClr>
                    </a:solidFill>
                  </a:rPr>
                  <a:t>이를 확인하기 위해서 </a:t>
                </a:r>
                <a:r>
                  <a:rPr lang="en-US" altLang="ko-KR" sz="1200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:endParaRPr lang="ko-KR" altLang="en-US" sz="1200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r>
                  <a:rPr lang="ko-KR" altLang="en-US" dirty="0"/>
                  <a:t>요인간 상관계수 행렬에 대각원소의 </a:t>
                </a:r>
                <a:r>
                  <a:rPr lang="en-US" altLang="ko-KR" dirty="0"/>
                  <a:t>1</a:t>
                </a:r>
                <a:r>
                  <a:rPr lang="ko-KR" altLang="en-US" dirty="0"/>
                  <a:t>대신에 </a:t>
                </a:r>
                <a:r>
                  <a:rPr lang="en-US" altLang="ko-KR" dirty="0"/>
                  <a:t>AVE</a:t>
                </a:r>
                <a:r>
                  <a:rPr lang="ko-KR" altLang="en-US" dirty="0"/>
                  <a:t>제곱근을 표시합니다</a:t>
                </a:r>
                <a:r>
                  <a:rPr lang="en-US" altLang="ko-KR" dirty="0"/>
                  <a:t>.</a:t>
                </a:r>
              </a:p>
              <a:p>
                <a:r>
                  <a:rPr lang="ko-KR" altLang="en-US" dirty="0"/>
                  <a:t>이때 이 </a:t>
                </a:r>
                <a:r>
                  <a:rPr lang="en-US" altLang="ko-KR" dirty="0"/>
                  <a:t>AVE1 </a:t>
                </a:r>
                <a:r>
                  <a:rPr lang="ko-KR" altLang="en-US" dirty="0"/>
                  <a:t>제곱근은 이 값들보다 </a:t>
                </a:r>
                <a:r>
                  <a:rPr lang="ko-KR" altLang="en-US" dirty="0" err="1"/>
                  <a:t>커야되고</a:t>
                </a:r>
                <a:r>
                  <a:rPr lang="ko-KR" altLang="en-US" dirty="0"/>
                  <a:t> </a:t>
                </a:r>
                <a:endParaRPr lang="en-US" altLang="ko-KR" dirty="0"/>
              </a:p>
              <a:p>
                <a:r>
                  <a:rPr lang="en-US" altLang="ko-KR" dirty="0"/>
                  <a:t>AVE2</a:t>
                </a:r>
                <a:r>
                  <a:rPr lang="ko-KR" altLang="en-US" dirty="0"/>
                  <a:t>제곱근은 이들보다 </a:t>
                </a:r>
                <a:r>
                  <a:rPr lang="ko-KR" altLang="en-US" dirty="0" err="1"/>
                  <a:t>커야되고</a:t>
                </a:r>
                <a:r>
                  <a:rPr lang="en-US" altLang="ko-KR" dirty="0"/>
                  <a:t>, </a:t>
                </a:r>
                <a:r>
                  <a:rPr lang="ko-KR" altLang="en-US" dirty="0"/>
                  <a:t>이것은 이것보다</a:t>
                </a:r>
                <a:r>
                  <a:rPr lang="en-US" altLang="ko-KR" dirty="0"/>
                  <a:t>, </a:t>
                </a:r>
                <a:r>
                  <a:rPr lang="ko-KR" altLang="en-US" dirty="0"/>
                  <a:t>이건 이것들보다 </a:t>
                </a:r>
                <a:r>
                  <a:rPr lang="ko-KR" altLang="en-US" dirty="0" err="1"/>
                  <a:t>커야됩니다</a:t>
                </a:r>
                <a:r>
                  <a:rPr lang="en-US" altLang="ko-KR" dirty="0"/>
                  <a:t>.</a:t>
                </a:r>
                <a:endParaRPr lang="ko-KR" altLang="en-US" dirty="0"/>
              </a:p>
            </p:txBody>
          </p:sp>
        </mc:Fallback>
      </mc:AlternateContent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F3AF83-D9EC-4315-AE17-792C6F9ABAC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1416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여기에서 </a:t>
            </a:r>
            <a:r>
              <a:rPr lang="en-US" altLang="ko-KR" dirty="0"/>
              <a:t>CR</a:t>
            </a:r>
            <a:r>
              <a:rPr lang="ko-KR" altLang="en-US" dirty="0"/>
              <a:t>과 </a:t>
            </a:r>
            <a:r>
              <a:rPr lang="en-US" altLang="ko-KR" dirty="0"/>
              <a:t>AVE</a:t>
            </a:r>
            <a:r>
              <a:rPr lang="ko-KR" altLang="en-US" dirty="0"/>
              <a:t>에 관하여 짧게 설명하겠습니다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Construct reliability, CR</a:t>
            </a:r>
            <a:r>
              <a:rPr lang="ko-KR" altLang="en-US" dirty="0"/>
              <a:t>은 전체분산 중에서 요인에 의해 설명되는 양을 계산한 것입니다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AVE</a:t>
            </a:r>
            <a:r>
              <a:rPr lang="ko-KR" altLang="en-US" dirty="0"/>
              <a:t>는 변수의 정보가 요인에 의해 설명되는 비율을 계산한 것입니다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F3AF83-D9EC-4315-AE17-792C6F9ABAC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265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측정문항에 대한 요약표를 작성할 때 각 변수의 평균과 표준편차</a:t>
            </a:r>
            <a:r>
              <a:rPr lang="en-US" altLang="ko-KR" dirty="0"/>
              <a:t>, </a:t>
            </a:r>
            <a:r>
              <a:rPr lang="ko-KR" altLang="en-US" dirty="0" err="1"/>
              <a:t>크론바흐</a:t>
            </a:r>
            <a:r>
              <a:rPr lang="ko-KR" altLang="en-US" dirty="0"/>
              <a:t> 알파는</a:t>
            </a:r>
            <a:endParaRPr lang="en-US" altLang="ko-KR" dirty="0"/>
          </a:p>
          <a:p>
            <a:r>
              <a:rPr lang="en-US" altLang="ko-KR" dirty="0"/>
              <a:t>SPSS</a:t>
            </a:r>
            <a:r>
              <a:rPr lang="ko-KR" altLang="en-US" dirty="0"/>
              <a:t>에서 구할 수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그러나 </a:t>
            </a:r>
            <a:r>
              <a:rPr lang="en-US" altLang="ko-KR" dirty="0"/>
              <a:t>CR</a:t>
            </a:r>
            <a:r>
              <a:rPr lang="ko-KR" altLang="en-US" dirty="0"/>
              <a:t>과 </a:t>
            </a:r>
            <a:r>
              <a:rPr lang="en-US" altLang="ko-KR" dirty="0"/>
              <a:t>AVE</a:t>
            </a:r>
            <a:r>
              <a:rPr lang="ko-KR" altLang="en-US" dirty="0"/>
              <a:t>는 </a:t>
            </a:r>
            <a:r>
              <a:rPr lang="en-US" altLang="ko-KR" dirty="0"/>
              <a:t>AMOS</a:t>
            </a:r>
            <a:r>
              <a:rPr lang="ko-KR" altLang="en-US" dirty="0"/>
              <a:t>에서 바로 출력해주지 않습니다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우리가 이를 구하려면 표준화 계수와 다중상관계수를 구한 다음에 </a:t>
            </a:r>
            <a:endParaRPr lang="en-US" altLang="ko-KR" dirty="0"/>
          </a:p>
          <a:p>
            <a:r>
              <a:rPr lang="ko-KR" altLang="en-US" dirty="0"/>
              <a:t>이를 다시 계산하여 얻을 수 있었습니다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예 있었다고 제가 표현한 건 이제는 그렇게 안구해도 된다는 것이죠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 계산을 플러그인으로 만들어 제공한 고마운 분이 있기 때문이죠</a:t>
            </a:r>
            <a:r>
              <a:rPr lang="en-US" altLang="ko-KR" dirty="0"/>
              <a:t>. </a:t>
            </a:r>
            <a:r>
              <a:rPr lang="ko-KR" altLang="en-US" dirty="0"/>
              <a:t>그건 실습할 때 다시 설명하기로 하겠습니다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F3AF83-D9EC-4315-AE17-792C6F9ABAC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6978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그래도 수작업으로 </a:t>
            </a:r>
            <a:r>
              <a:rPr lang="en-US" altLang="ko-KR" dirty="0"/>
              <a:t>CR</a:t>
            </a:r>
            <a:r>
              <a:rPr lang="ko-KR" altLang="en-US" dirty="0"/>
              <a:t>을 계산해보겠습니다</a:t>
            </a:r>
            <a:r>
              <a:rPr lang="en-US" altLang="ko-KR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CR</a:t>
            </a:r>
            <a:r>
              <a:rPr lang="ko-KR" altLang="en-US" dirty="0"/>
              <a:t>은 전체분산 중에서 그 요인에 의해 설명되는 분산양의 비율을 구한 것입니다</a:t>
            </a:r>
            <a:r>
              <a:rPr lang="en-US" altLang="ko-KR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표를 보시죠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앞에서 탐색적 요인분석 강의영상을 보셨다면 이 표준화 계수는 </a:t>
            </a:r>
            <a:r>
              <a:rPr lang="ko-KR" altLang="en-US" dirty="0" err="1"/>
              <a:t>고유값이고</a:t>
            </a:r>
            <a:r>
              <a:rPr lang="ko-KR" altLang="en-US" dirty="0"/>
              <a:t> </a:t>
            </a:r>
            <a:endParaRPr lang="en-US" altLang="ko-KR" dirty="0"/>
          </a:p>
          <a:p>
            <a:r>
              <a:rPr lang="ko-KR" altLang="en-US" dirty="0" err="1"/>
              <a:t>이값의</a:t>
            </a:r>
            <a:r>
              <a:rPr lang="ko-KR" altLang="en-US" dirty="0"/>
              <a:t> 제곱이 </a:t>
            </a:r>
            <a:r>
              <a:rPr lang="en-US" altLang="ko-KR" dirty="0"/>
              <a:t>F1</a:t>
            </a:r>
            <a:r>
              <a:rPr lang="ko-KR" altLang="en-US" dirty="0"/>
              <a:t>요인의 </a:t>
            </a:r>
            <a:r>
              <a:rPr lang="ko-KR" altLang="en-US" dirty="0" err="1"/>
              <a:t>분산값이고</a:t>
            </a:r>
            <a:r>
              <a:rPr lang="ko-KR" altLang="en-US" dirty="0"/>
              <a:t> 요인에</a:t>
            </a:r>
            <a:r>
              <a:rPr lang="en-US" altLang="ko-KR" dirty="0"/>
              <a:t> </a:t>
            </a:r>
            <a:r>
              <a:rPr lang="ko-KR" altLang="en-US" dirty="0"/>
              <a:t>의해 설명되지 않는 이 부분은 특별요인의 분산이라 할 수 있죠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그래서 </a:t>
            </a:r>
            <a:r>
              <a:rPr lang="en-US" altLang="ko-KR" dirty="0"/>
              <a:t>F1</a:t>
            </a:r>
            <a:r>
              <a:rPr lang="ko-KR" altLang="en-US" dirty="0"/>
              <a:t>의</a:t>
            </a:r>
            <a:r>
              <a:rPr lang="en-US" altLang="ko-KR" dirty="0"/>
              <a:t> </a:t>
            </a:r>
            <a:r>
              <a:rPr lang="ko-KR" altLang="en-US" dirty="0"/>
              <a:t>분산과 특별요인의 분산이 전체분산이 되고</a:t>
            </a:r>
            <a:endParaRPr lang="en-US" altLang="ko-KR" dirty="0"/>
          </a:p>
          <a:p>
            <a:r>
              <a:rPr lang="ko-KR" altLang="en-US" dirty="0"/>
              <a:t>이들 중 이 </a:t>
            </a:r>
            <a:r>
              <a:rPr lang="ko-KR" altLang="en-US" dirty="0" err="1"/>
              <a:t>제곱값이</a:t>
            </a:r>
            <a:r>
              <a:rPr lang="ko-KR" altLang="en-US" dirty="0"/>
              <a:t> </a:t>
            </a:r>
            <a:r>
              <a:rPr lang="en-US" altLang="ko-KR" dirty="0"/>
              <a:t>F1 </a:t>
            </a:r>
            <a:r>
              <a:rPr lang="ko-KR" altLang="en-US" dirty="0"/>
              <a:t>요인에 의해 설명되는 양이죠</a:t>
            </a:r>
            <a:r>
              <a:rPr lang="en-US" altLang="ko-KR" dirty="0"/>
              <a:t>.</a:t>
            </a:r>
          </a:p>
          <a:p>
            <a:r>
              <a:rPr lang="ko-KR" altLang="en-US" dirty="0" err="1"/>
              <a:t>러프하게</a:t>
            </a:r>
            <a:r>
              <a:rPr lang="ko-KR" altLang="en-US" dirty="0"/>
              <a:t> 계산해서 각 요인의 </a:t>
            </a:r>
            <a:r>
              <a:rPr lang="ko-KR" altLang="en-US" dirty="0" err="1"/>
              <a:t>적재값들이</a:t>
            </a:r>
            <a:r>
              <a:rPr lang="ko-KR" altLang="en-US" dirty="0"/>
              <a:t> </a:t>
            </a:r>
            <a:r>
              <a:rPr lang="en-US" altLang="ko-KR" dirty="0"/>
              <a:t>0.67 </a:t>
            </a:r>
            <a:r>
              <a:rPr lang="ko-KR" altLang="en-US" dirty="0"/>
              <a:t>이상이면 </a:t>
            </a:r>
            <a:r>
              <a:rPr lang="en-US" altLang="ko-KR" dirty="0"/>
              <a:t>CR</a:t>
            </a:r>
            <a:r>
              <a:rPr lang="ko-KR" altLang="en-US" dirty="0"/>
              <a:t>이</a:t>
            </a:r>
            <a:r>
              <a:rPr lang="en-US" altLang="ko-KR" dirty="0"/>
              <a:t> 0.7</a:t>
            </a:r>
            <a:r>
              <a:rPr lang="ko-KR" altLang="en-US" dirty="0"/>
              <a:t>이상 나옵니다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F3AF83-D9EC-4315-AE17-792C6F9ABAC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3224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이번에는</a:t>
            </a:r>
            <a:r>
              <a:rPr lang="en-US" altLang="ko-KR" dirty="0"/>
              <a:t> </a:t>
            </a:r>
            <a:r>
              <a:rPr lang="ko-KR" altLang="en-US" dirty="0"/>
              <a:t>수작업으로 </a:t>
            </a:r>
            <a:r>
              <a:rPr lang="en-US" altLang="ko-KR" dirty="0"/>
              <a:t>AVE</a:t>
            </a:r>
            <a:r>
              <a:rPr lang="ko-KR" altLang="en-US" dirty="0"/>
              <a:t>를 계산해보겠습니다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AVE</a:t>
            </a:r>
            <a:r>
              <a:rPr lang="ko-KR" altLang="en-US" dirty="0"/>
              <a:t>는 변수의 정보 중에서 요인에 의해서 설명되는 비율을 구한 것입니다</a:t>
            </a:r>
            <a:endParaRPr lang="en-US" altLang="ko-KR" dirty="0"/>
          </a:p>
          <a:p>
            <a:r>
              <a:rPr lang="en-US" altLang="ko-KR" dirty="0"/>
              <a:t>B01</a:t>
            </a:r>
            <a:r>
              <a:rPr lang="ko-KR" altLang="en-US" dirty="0"/>
              <a:t>변수는 </a:t>
            </a:r>
            <a:r>
              <a:rPr lang="en-US" altLang="ko-KR" dirty="0"/>
              <a:t>0.799F1</a:t>
            </a:r>
            <a:r>
              <a:rPr lang="ko-KR" altLang="en-US" dirty="0"/>
              <a:t>으로 표시되고 </a:t>
            </a:r>
            <a:r>
              <a:rPr lang="en-US" altLang="ko-KR" dirty="0"/>
              <a:t>F1</a:t>
            </a:r>
            <a:r>
              <a:rPr lang="ko-KR" altLang="en-US" dirty="0"/>
              <a:t>에</a:t>
            </a:r>
            <a:r>
              <a:rPr lang="en-US" altLang="ko-KR" dirty="0"/>
              <a:t> </a:t>
            </a:r>
            <a:r>
              <a:rPr lang="ko-KR" altLang="en-US" dirty="0"/>
              <a:t>의해 설명되는 </a:t>
            </a:r>
            <a:r>
              <a:rPr lang="en-US" altLang="ko-KR" dirty="0"/>
              <a:t>B01</a:t>
            </a:r>
            <a:r>
              <a:rPr lang="ko-KR" altLang="en-US" dirty="0"/>
              <a:t>의</a:t>
            </a:r>
            <a:r>
              <a:rPr lang="en-US" altLang="ko-KR" dirty="0"/>
              <a:t> </a:t>
            </a:r>
            <a:r>
              <a:rPr lang="ko-KR" altLang="en-US" dirty="0"/>
              <a:t>정보양은 </a:t>
            </a:r>
            <a:r>
              <a:rPr lang="en-US" altLang="ko-KR" dirty="0"/>
              <a:t>0.799</a:t>
            </a:r>
            <a:r>
              <a:rPr lang="ko-KR" altLang="en-US" dirty="0"/>
              <a:t>의 제곱이 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표준화된</a:t>
            </a:r>
            <a:r>
              <a:rPr lang="en-US" altLang="ko-KR" dirty="0"/>
              <a:t> 4</a:t>
            </a:r>
            <a:r>
              <a:rPr lang="ko-KR" altLang="en-US" dirty="0"/>
              <a:t>개 변수의 정보양은 모두 </a:t>
            </a:r>
            <a:r>
              <a:rPr lang="en-US" altLang="ko-KR" dirty="0"/>
              <a:t>4</a:t>
            </a:r>
            <a:r>
              <a:rPr lang="ko-KR" altLang="en-US" dirty="0"/>
              <a:t>인데 </a:t>
            </a:r>
            <a:r>
              <a:rPr lang="en-US" altLang="ko-KR" dirty="0"/>
              <a:t>F1</a:t>
            </a:r>
            <a:r>
              <a:rPr lang="ko-KR" altLang="en-US" dirty="0"/>
              <a:t>요인에 의해 설명되는 정보의 양은 </a:t>
            </a:r>
            <a:endParaRPr lang="en-US" altLang="ko-KR" dirty="0"/>
          </a:p>
          <a:p>
            <a:r>
              <a:rPr lang="ko-KR" altLang="en-US" dirty="0"/>
              <a:t>이 값들의 </a:t>
            </a:r>
            <a:r>
              <a:rPr lang="ko-KR" altLang="en-US" dirty="0" err="1"/>
              <a:t>제곱값의</a:t>
            </a:r>
            <a:r>
              <a:rPr lang="ko-KR" altLang="en-US" dirty="0"/>
              <a:t> 합이죠</a:t>
            </a:r>
            <a:r>
              <a:rPr lang="en-US" altLang="ko-KR" dirty="0"/>
              <a:t>. </a:t>
            </a:r>
            <a:r>
              <a:rPr lang="ko-KR" altLang="en-US" dirty="0"/>
              <a:t>그래서 </a:t>
            </a:r>
            <a:r>
              <a:rPr lang="en-US" altLang="ko-KR" dirty="0"/>
              <a:t>4</a:t>
            </a:r>
            <a:r>
              <a:rPr lang="ko-KR" altLang="en-US" dirty="0"/>
              <a:t>개 변수가 </a:t>
            </a:r>
            <a:r>
              <a:rPr lang="en-US" altLang="ko-KR" dirty="0"/>
              <a:t>F1</a:t>
            </a:r>
            <a:r>
              <a:rPr lang="ko-KR" altLang="en-US" dirty="0"/>
              <a:t>에 의해 설명되는 정보양은 이 것들의 합이고</a:t>
            </a:r>
            <a:endParaRPr lang="en-US" altLang="ko-KR" dirty="0"/>
          </a:p>
          <a:p>
            <a:r>
              <a:rPr lang="ko-KR" altLang="en-US" dirty="0"/>
              <a:t>전체 분산 중에 비율이 </a:t>
            </a:r>
            <a:r>
              <a:rPr lang="en-US" altLang="ko-KR" dirty="0"/>
              <a:t>0.645</a:t>
            </a:r>
            <a:r>
              <a:rPr lang="ko-KR" altLang="en-US" dirty="0"/>
              <a:t>가 </a:t>
            </a:r>
            <a:r>
              <a:rPr lang="ko-KR" altLang="en-US" dirty="0" err="1"/>
              <a:t>되는거죠</a:t>
            </a:r>
            <a:r>
              <a:rPr lang="en-US" altLang="ko-KR" dirty="0"/>
              <a:t>.</a:t>
            </a:r>
          </a:p>
          <a:p>
            <a:r>
              <a:rPr lang="ko-KR" altLang="en-US" u="none" dirty="0"/>
              <a:t>여기서 구한 </a:t>
            </a:r>
            <a:r>
              <a:rPr lang="en-US" altLang="ko-KR" u="none" dirty="0"/>
              <a:t>AVE </a:t>
            </a:r>
            <a:r>
              <a:rPr lang="ko-KR" altLang="en-US" u="none" dirty="0"/>
              <a:t>값을 상관계수 행렬에 추가해줍니다</a:t>
            </a:r>
            <a:r>
              <a:rPr lang="en-US" altLang="ko-KR" u="none" dirty="0"/>
              <a:t>. </a:t>
            </a:r>
            <a:r>
              <a:rPr lang="ko-KR" altLang="en-US" u="none" dirty="0"/>
              <a:t>여기서 각</a:t>
            </a:r>
            <a:r>
              <a:rPr lang="en-US" altLang="ko-KR" u="none" dirty="0"/>
              <a:t> </a:t>
            </a:r>
            <a:r>
              <a:rPr lang="ko-KR" altLang="en-US" u="none" dirty="0"/>
              <a:t>변수의 </a:t>
            </a:r>
            <a:r>
              <a:rPr lang="ko-KR" altLang="en-US" u="none" dirty="0" err="1"/>
              <a:t>상관계수제곱</a:t>
            </a:r>
            <a:r>
              <a:rPr lang="ko-KR" altLang="en-US" u="none" dirty="0"/>
              <a:t> 평균이 </a:t>
            </a:r>
            <a:r>
              <a:rPr lang="en-US" altLang="ko-KR" u="none" dirty="0"/>
              <a:t>0.645</a:t>
            </a:r>
            <a:r>
              <a:rPr lang="ko-KR" altLang="en-US" u="none" dirty="0"/>
              <a:t>이므로</a:t>
            </a:r>
            <a:endParaRPr lang="en-US" altLang="ko-KR" u="none" dirty="0"/>
          </a:p>
          <a:p>
            <a:r>
              <a:rPr lang="ko-KR" altLang="en-US" u="none" dirty="0"/>
              <a:t>내부적인 상관계수는 루트 </a:t>
            </a:r>
            <a:r>
              <a:rPr lang="en-US" altLang="ko-KR" u="none" dirty="0"/>
              <a:t>0.645</a:t>
            </a:r>
            <a:r>
              <a:rPr lang="ko-KR" altLang="en-US" u="none" dirty="0" err="1"/>
              <a:t>인겁니다</a:t>
            </a:r>
            <a:r>
              <a:rPr lang="en-US" altLang="ko-KR" u="none" dirty="0"/>
              <a:t>.</a:t>
            </a:r>
            <a:r>
              <a:rPr lang="ko-KR" altLang="en-US" u="none" dirty="0"/>
              <a:t> </a:t>
            </a:r>
            <a:endParaRPr lang="en-US" altLang="ko-KR" u="none" dirty="0"/>
          </a:p>
          <a:p>
            <a:r>
              <a:rPr lang="ko-KR" altLang="en-US" u="none" dirty="0"/>
              <a:t>이러한 내부 상관관계가 다른 요인과의 상관관계보다 </a:t>
            </a:r>
            <a:r>
              <a:rPr lang="ko-KR" altLang="en-US" u="none" dirty="0" err="1"/>
              <a:t>높아야지</a:t>
            </a:r>
            <a:r>
              <a:rPr lang="ko-KR" altLang="en-US" u="none" dirty="0"/>
              <a:t> 요인들 간에 구분되는</a:t>
            </a:r>
            <a:endParaRPr lang="en-US" altLang="ko-KR" u="none" dirty="0"/>
          </a:p>
          <a:p>
            <a:r>
              <a:rPr lang="ko-KR" altLang="en-US" u="none" dirty="0"/>
              <a:t>판별타당성이 있다고 보는 것입니다</a:t>
            </a:r>
            <a:r>
              <a:rPr lang="en-US" altLang="ko-KR" u="none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F3AF83-D9EC-4315-AE17-792C6F9ABAC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2540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1</a:t>
            </a:r>
            <a:r>
              <a:rPr lang="ko-KR" altLang="en-US" dirty="0"/>
              <a:t>단계 </a:t>
            </a:r>
            <a:r>
              <a:rPr lang="en-US" altLang="ko-KR" dirty="0"/>
              <a:t>measurement model</a:t>
            </a:r>
            <a:r>
              <a:rPr lang="ko-KR" altLang="en-US" dirty="0"/>
              <a:t>의 검증을 요약해보겠습니다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먼저 확인적 요인분석을 통해 모형의 적합도지수를 제시합니다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그리고 이런 값들이 모형이 적합하다고 할 수 있는 기준을 만족하는지를 체크합니다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다음에는 측정문항의 신뢰성과 타당성을 검증하는데</a:t>
            </a:r>
            <a:endParaRPr lang="en-US" altLang="ko-KR" dirty="0"/>
          </a:p>
          <a:p>
            <a:r>
              <a:rPr lang="ko-KR" altLang="en-US" dirty="0"/>
              <a:t>이를 위해 </a:t>
            </a:r>
            <a:r>
              <a:rPr lang="ko-KR" altLang="en-US" dirty="0" err="1"/>
              <a:t>크론바흐알파</a:t>
            </a:r>
            <a:r>
              <a:rPr lang="en-US" altLang="ko-KR" dirty="0"/>
              <a:t>, </a:t>
            </a:r>
            <a:r>
              <a:rPr lang="ko-KR" altLang="en-US" dirty="0"/>
              <a:t>개념신뢰도</a:t>
            </a:r>
            <a:r>
              <a:rPr lang="en-US" altLang="ko-KR" dirty="0"/>
              <a:t>, </a:t>
            </a:r>
            <a:r>
              <a:rPr lang="ko-KR" altLang="en-US" dirty="0"/>
              <a:t>평균분산추출을 제시하고 조건을 만족하는지 체크합니다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다시한번 말씀드리지만 </a:t>
            </a:r>
            <a:r>
              <a:rPr lang="en-US" altLang="ko-KR" dirty="0"/>
              <a:t>CR</a:t>
            </a:r>
            <a:r>
              <a:rPr lang="ko-KR" altLang="en-US" dirty="0"/>
              <a:t>과</a:t>
            </a:r>
            <a:r>
              <a:rPr lang="en-US" altLang="ko-KR" dirty="0"/>
              <a:t> AVE</a:t>
            </a:r>
            <a:r>
              <a:rPr lang="ko-KR" altLang="en-US" dirty="0"/>
              <a:t>는 </a:t>
            </a:r>
            <a:r>
              <a:rPr lang="en-US" altLang="ko-KR" dirty="0"/>
              <a:t>AMOS</a:t>
            </a:r>
            <a:r>
              <a:rPr lang="ko-KR" altLang="en-US" dirty="0"/>
              <a:t>에서 플러그인을 설치해서 쉽게 구할 수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이런 </a:t>
            </a:r>
            <a:r>
              <a:rPr lang="en-US" altLang="ko-KR" dirty="0"/>
              <a:t>step1 </a:t>
            </a:r>
            <a:r>
              <a:rPr lang="ko-KR" altLang="en-US" dirty="0"/>
              <a:t>과정을 통해 잠재변인 즉 요인을 구성하는 변수가 적절하게 설정되었는지 확인합니다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F3AF83-D9EC-4315-AE17-792C6F9ABAC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4262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측정모형이 적합하다고 결론이 나면 다음 단계 </a:t>
            </a:r>
            <a:r>
              <a:rPr lang="en-US" altLang="ko-KR" dirty="0"/>
              <a:t>step2</a:t>
            </a:r>
            <a:r>
              <a:rPr lang="ko-KR" altLang="en-US" dirty="0"/>
              <a:t>에서는 요인들 간의 인과관계</a:t>
            </a:r>
            <a:r>
              <a:rPr lang="en-US" altLang="ko-KR" dirty="0"/>
              <a:t>, </a:t>
            </a:r>
            <a:r>
              <a:rPr lang="ko-KR" altLang="en-US" dirty="0"/>
              <a:t>즉 구조모형에 대한 검정을 실행합니다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이것은 다음 영상에서 설명하겠습니다</a:t>
            </a:r>
            <a:r>
              <a:rPr lang="en-US" altLang="ko-KR" dirty="0"/>
              <a:t>.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F3AF83-D9EC-4315-AE17-792C6F9ABAC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368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예제를</a:t>
            </a:r>
            <a:r>
              <a:rPr lang="en-US" dirty="0"/>
              <a:t> AMOS</a:t>
            </a:r>
            <a:r>
              <a:rPr lang="ko-KR" altLang="en-US" dirty="0"/>
              <a:t>를 이용해서 실습을 해보도록 하겠습니다</a:t>
            </a:r>
            <a:r>
              <a:rPr lang="en-US" altLang="ko-KR" dirty="0"/>
              <a:t>.</a:t>
            </a:r>
          </a:p>
          <a:p>
            <a:r>
              <a:rPr lang="ko-KR" altLang="en-US" dirty="0" err="1"/>
              <a:t>스마트폰앱</a:t>
            </a:r>
            <a:r>
              <a:rPr lang="ko-KR" altLang="en-US" dirty="0"/>
              <a:t> 사용에 대한 실험인데</a:t>
            </a:r>
            <a:endParaRPr lang="en-US" altLang="ko-KR" dirty="0"/>
          </a:p>
          <a:p>
            <a:r>
              <a:rPr lang="ko-KR" altLang="en-US" dirty="0"/>
              <a:t>스마트폰 앱에 대한 사용편의성과 유용성</a:t>
            </a:r>
            <a:r>
              <a:rPr lang="en-US" altLang="ko-KR" dirty="0"/>
              <a:t>,</a:t>
            </a:r>
            <a:r>
              <a:rPr lang="ko-KR" altLang="en-US" dirty="0"/>
              <a:t> 관계성 등이 앱에 대한 </a:t>
            </a:r>
            <a:endParaRPr lang="en-US" altLang="ko-KR" dirty="0"/>
          </a:p>
          <a:p>
            <a:r>
              <a:rPr lang="ko-KR" altLang="en-US" dirty="0"/>
              <a:t>태도에 영향을 주고 이는 앱에 대한 구매의도에 영향을 </a:t>
            </a:r>
            <a:r>
              <a:rPr lang="ko-KR" altLang="en-US" dirty="0" err="1"/>
              <a:t>준다라는</a:t>
            </a:r>
            <a:r>
              <a:rPr lang="ko-KR" altLang="en-US" dirty="0"/>
              <a:t> 모형을 검증하고자 합니다</a:t>
            </a:r>
            <a:r>
              <a:rPr lang="en-US" altLang="ko-KR" dirty="0"/>
              <a:t>.</a:t>
            </a:r>
          </a:p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F3AF83-D9EC-4315-AE17-792C6F9ABAC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7729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지각된 편의성은 </a:t>
            </a:r>
            <a:r>
              <a:rPr lang="en-US" altLang="ko-KR" dirty="0"/>
              <a:t>4</a:t>
            </a:r>
            <a:r>
              <a:rPr lang="ko-KR" altLang="en-US" dirty="0"/>
              <a:t>개의 변수로 측정이 되었고</a:t>
            </a:r>
            <a:endParaRPr lang="en-US" altLang="ko-KR" dirty="0"/>
          </a:p>
          <a:p>
            <a:r>
              <a:rPr lang="ko-KR" altLang="en-US" dirty="0"/>
              <a:t>지각된 유용성은 </a:t>
            </a:r>
            <a:r>
              <a:rPr lang="en-US" altLang="ko-KR" dirty="0"/>
              <a:t>3</a:t>
            </a:r>
            <a:r>
              <a:rPr lang="ko-KR" altLang="en-US" dirty="0"/>
              <a:t>개 변수</a:t>
            </a:r>
            <a:r>
              <a:rPr lang="en-US" altLang="ko-KR" dirty="0"/>
              <a:t>, </a:t>
            </a:r>
            <a:r>
              <a:rPr lang="ko-KR" altLang="en-US" dirty="0"/>
              <a:t>관계성은 </a:t>
            </a:r>
            <a:r>
              <a:rPr lang="en-US" altLang="ko-KR" dirty="0"/>
              <a:t>4</a:t>
            </a:r>
            <a:r>
              <a:rPr lang="ko-KR" altLang="en-US" dirty="0"/>
              <a:t>개 변수로 측정이 되었습니다</a:t>
            </a:r>
            <a:r>
              <a:rPr lang="en-US" altLang="ko-KR" dirty="0"/>
              <a:t>.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F3AF83-D9EC-4315-AE17-792C6F9ABAC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6339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스텝 </a:t>
            </a:r>
            <a:r>
              <a:rPr lang="en-US" altLang="ko-KR" dirty="0"/>
              <a:t>1, measurement model</a:t>
            </a:r>
            <a:r>
              <a:rPr lang="ko-KR" altLang="en-US" dirty="0"/>
              <a:t>의 검증부터 시작하겠습니다</a:t>
            </a:r>
            <a:r>
              <a:rPr lang="en-US" altLang="ko-KR" dirty="0"/>
              <a:t>.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F3AF83-D9EC-4315-AE17-792C6F9ABAC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213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연구에서 제시하는 가설은 이러한 요인들의 개별적인 관계입니다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예를 들어 가설</a:t>
            </a:r>
            <a:r>
              <a:rPr lang="en-US" altLang="ko-KR" dirty="0"/>
              <a:t>1</a:t>
            </a:r>
            <a:r>
              <a:rPr lang="ko-KR" altLang="en-US" dirty="0"/>
              <a:t>은 </a:t>
            </a:r>
            <a:r>
              <a:rPr lang="en-US" altLang="ko-KR" dirty="0"/>
              <a:t>A</a:t>
            </a:r>
            <a:r>
              <a:rPr lang="ko-KR" altLang="en-US" dirty="0"/>
              <a:t>가 </a:t>
            </a:r>
            <a:r>
              <a:rPr lang="en-US" altLang="ko-KR" dirty="0"/>
              <a:t>C</a:t>
            </a:r>
            <a:r>
              <a:rPr lang="ko-KR" altLang="en-US" dirty="0"/>
              <a:t>에 영향을 준다</a:t>
            </a:r>
            <a:endParaRPr lang="en-US" altLang="ko-KR" dirty="0"/>
          </a:p>
          <a:p>
            <a:r>
              <a:rPr lang="ko-KR" altLang="en-US" dirty="0"/>
              <a:t>가설 </a:t>
            </a:r>
            <a:r>
              <a:rPr lang="en-US" altLang="ko-KR" dirty="0"/>
              <a:t>2</a:t>
            </a:r>
            <a:r>
              <a:rPr lang="ko-KR" altLang="en-US" dirty="0"/>
              <a:t>는 </a:t>
            </a:r>
            <a:r>
              <a:rPr lang="en-US" altLang="ko-KR" dirty="0"/>
              <a:t>B</a:t>
            </a:r>
            <a:r>
              <a:rPr lang="ko-KR" altLang="en-US" dirty="0"/>
              <a:t>가 </a:t>
            </a:r>
            <a:r>
              <a:rPr lang="en-US" altLang="ko-KR" dirty="0"/>
              <a:t>C</a:t>
            </a:r>
            <a:r>
              <a:rPr lang="ko-KR" altLang="en-US" dirty="0"/>
              <a:t>에 영향을 준다</a:t>
            </a:r>
            <a:endParaRPr lang="en-US" altLang="ko-KR" dirty="0"/>
          </a:p>
          <a:p>
            <a:r>
              <a:rPr lang="ko-KR" altLang="en-US" dirty="0"/>
              <a:t>가설 </a:t>
            </a:r>
            <a:r>
              <a:rPr lang="en-US" altLang="ko-KR" dirty="0"/>
              <a:t>3</a:t>
            </a:r>
            <a:r>
              <a:rPr lang="ko-KR" altLang="en-US" dirty="0"/>
              <a:t>은 </a:t>
            </a:r>
            <a:r>
              <a:rPr lang="en-US" altLang="ko-KR" dirty="0"/>
              <a:t>C</a:t>
            </a:r>
            <a:r>
              <a:rPr lang="ko-KR" altLang="en-US" dirty="0"/>
              <a:t>가 </a:t>
            </a:r>
            <a:r>
              <a:rPr lang="en-US" altLang="ko-KR" dirty="0"/>
              <a:t>D</a:t>
            </a:r>
            <a:r>
              <a:rPr lang="ko-KR" altLang="en-US" dirty="0"/>
              <a:t>에 영향을 준다는 것입니다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이러한 가설이 맞는지를 데이터를 통해서 실증하고자 할 것입니다</a:t>
            </a:r>
            <a:r>
              <a:rPr lang="en-US" altLang="ko-KR" dirty="0"/>
              <a:t>.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F3AF83-D9EC-4315-AE17-792C6F9ABAC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696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그런데 이 타원으로 표시된 잠재변인</a:t>
            </a:r>
            <a:r>
              <a:rPr lang="en-US" altLang="ko-KR" dirty="0"/>
              <a:t>, </a:t>
            </a:r>
            <a:r>
              <a:rPr lang="ko-KR" altLang="en-US" dirty="0"/>
              <a:t>또는 요인은 측정이 불가능한 개념적 정의일 경우가 대부분입니다</a:t>
            </a:r>
            <a:r>
              <a:rPr lang="en-US" altLang="ko-KR" dirty="0"/>
              <a:t>.</a:t>
            </a:r>
            <a:r>
              <a:rPr lang="ko-KR" altLang="en-US" dirty="0"/>
              <a:t> </a:t>
            </a:r>
            <a:endParaRPr lang="en-US" altLang="ko-KR" dirty="0"/>
          </a:p>
          <a:p>
            <a:r>
              <a:rPr lang="ko-KR" altLang="en-US" dirty="0"/>
              <a:t>그래서 이러한 개념적 정의를 우리가 조작적 정의를 하여 측정가능한 변수로 구성합니다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간략히 말씀드리면 확인적 요인분석은 각 요인들이 이러한 변수들로 잘 </a:t>
            </a:r>
            <a:r>
              <a:rPr lang="ko-KR" altLang="en-US" dirty="0" err="1"/>
              <a:t>구성되어있는가를</a:t>
            </a:r>
            <a:r>
              <a:rPr lang="ko-KR" altLang="en-US" dirty="0"/>
              <a:t> 확인하는 것입니다</a:t>
            </a:r>
            <a:r>
              <a:rPr lang="en-US" altLang="ko-KR" dirty="0"/>
              <a:t>.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F3AF83-D9EC-4315-AE17-792C6F9ABAC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938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여기서 몇가지 용어에 대하여 언급하고 넘어가도록 하겠습니다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다른 변인에게 영향을 주는 </a:t>
            </a:r>
            <a:r>
              <a:rPr lang="ko-KR" altLang="en-US" dirty="0" err="1"/>
              <a:t>변인을</a:t>
            </a:r>
            <a:r>
              <a:rPr lang="ko-KR" altLang="en-US" dirty="0"/>
              <a:t> </a:t>
            </a:r>
            <a:r>
              <a:rPr lang="ko-KR" altLang="en-US" dirty="0" err="1"/>
              <a:t>외생변인이라하고</a:t>
            </a:r>
            <a:endParaRPr lang="en-US" altLang="ko-KR" dirty="0"/>
          </a:p>
          <a:p>
            <a:r>
              <a:rPr lang="ko-KR" altLang="en-US" dirty="0"/>
              <a:t>영향을 받는 요인을 </a:t>
            </a:r>
            <a:r>
              <a:rPr lang="ko-KR" altLang="en-US" dirty="0" err="1"/>
              <a:t>내생변인이라</a:t>
            </a:r>
            <a:r>
              <a:rPr lang="ko-KR" altLang="en-US" dirty="0"/>
              <a:t> 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여러분이 쉽게 생각해서 화살표가 </a:t>
            </a:r>
            <a:r>
              <a:rPr lang="ko-KR" altLang="en-US" dirty="0" err="1"/>
              <a:t>나가는것은</a:t>
            </a:r>
            <a:r>
              <a:rPr lang="ko-KR" altLang="en-US" dirty="0"/>
              <a:t> 외생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들어오는게 있으면 내생</a:t>
            </a:r>
            <a:r>
              <a:rPr lang="en-US" altLang="ko-KR" dirty="0"/>
              <a:t>.</a:t>
            </a:r>
            <a:r>
              <a:rPr lang="ko-KR" altLang="en-US" dirty="0"/>
              <a:t> 이렇게 </a:t>
            </a:r>
            <a:r>
              <a:rPr lang="ko-KR" altLang="en-US" dirty="0" err="1"/>
              <a:t>기억하시는게</a:t>
            </a:r>
            <a:r>
              <a:rPr lang="ko-KR" altLang="en-US" dirty="0"/>
              <a:t> 편할 겁니다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실험에 영향을 주지만 모형에는 포함되지 않은 </a:t>
            </a:r>
            <a:r>
              <a:rPr lang="en-US" altLang="ko-KR" dirty="0"/>
              <a:t>extraneous variable</a:t>
            </a:r>
            <a:r>
              <a:rPr lang="ko-KR" altLang="en-US" dirty="0"/>
              <a:t>도 가끔 </a:t>
            </a:r>
            <a:r>
              <a:rPr lang="ko-KR" altLang="en-US" dirty="0" err="1"/>
              <a:t>외생변인으로</a:t>
            </a:r>
            <a:r>
              <a:rPr lang="ko-KR" altLang="en-US" dirty="0"/>
              <a:t> 번역되어 혼동을 주지만 </a:t>
            </a:r>
            <a:endParaRPr lang="en-US" altLang="ko-KR" dirty="0"/>
          </a:p>
          <a:p>
            <a:r>
              <a:rPr lang="ko-KR" altLang="en-US" dirty="0"/>
              <a:t>여기서 </a:t>
            </a:r>
            <a:r>
              <a:rPr lang="ko-KR" altLang="en-US" dirty="0" err="1"/>
              <a:t>외생변인은</a:t>
            </a:r>
            <a:r>
              <a:rPr lang="ko-KR" altLang="en-US" dirty="0"/>
              <a:t> 다른 변인에게 영향을 주는 </a:t>
            </a:r>
            <a:r>
              <a:rPr lang="ko-KR" altLang="en-US" dirty="0" err="1"/>
              <a:t>독립변인과</a:t>
            </a:r>
            <a:r>
              <a:rPr lang="ko-KR" altLang="en-US" dirty="0"/>
              <a:t> 같은 의미인 것을 기억하십시오</a:t>
            </a:r>
            <a:r>
              <a:rPr lang="en-US" altLang="ko-KR" dirty="0"/>
              <a:t>.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F3AF83-D9EC-4315-AE17-792C6F9ABAC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8835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연구모형을</a:t>
            </a:r>
            <a:r>
              <a:rPr lang="en-US" dirty="0"/>
              <a:t> </a:t>
            </a:r>
            <a:r>
              <a:rPr lang="ko-KR" altLang="en-US" dirty="0"/>
              <a:t>검정하는 단계는 </a:t>
            </a:r>
            <a:r>
              <a:rPr lang="en-US" altLang="ko-KR" dirty="0"/>
              <a:t>2</a:t>
            </a:r>
            <a:r>
              <a:rPr lang="ko-KR" altLang="en-US" dirty="0"/>
              <a:t>단계로 나누어 실행합니다</a:t>
            </a:r>
            <a:r>
              <a:rPr lang="en-US" altLang="ko-KR" dirty="0"/>
              <a:t>.</a:t>
            </a:r>
          </a:p>
          <a:p>
            <a:r>
              <a:rPr lang="en-US" dirty="0"/>
              <a:t>1</a:t>
            </a:r>
            <a:r>
              <a:rPr lang="ko-KR" altLang="en-US" dirty="0"/>
              <a:t>단계가 요인들을 구성하는 변수들이 적절한가를 검증하는 것입니다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이것을 </a:t>
            </a:r>
            <a:r>
              <a:rPr lang="en-US" altLang="ko-KR" dirty="0"/>
              <a:t>measurement model</a:t>
            </a:r>
            <a:r>
              <a:rPr lang="ko-KR" altLang="en-US" dirty="0"/>
              <a:t>을 검증한다고 표현하는데 이것이 확인적 </a:t>
            </a:r>
            <a:r>
              <a:rPr lang="ko-KR" altLang="en-US" dirty="0" err="1"/>
              <a:t>요인분석입니다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측도모형을 검증할 때 외생변수의 측도모형과 내생변수의 측도모형을 나누어 진행하는 것이 원칙입니다 </a:t>
            </a:r>
            <a:endParaRPr lang="en-US" altLang="ko-KR" dirty="0"/>
          </a:p>
          <a:p>
            <a:r>
              <a:rPr lang="ko-KR" altLang="en-US" dirty="0"/>
              <a:t>그러나 연구목적 상 외생변수에 집중하여 외생변수의 </a:t>
            </a:r>
            <a:r>
              <a:rPr lang="en-US" altLang="ko-KR" dirty="0"/>
              <a:t>measurement</a:t>
            </a:r>
            <a:r>
              <a:rPr lang="ko-KR" altLang="en-US" dirty="0"/>
              <a:t> </a:t>
            </a:r>
            <a:r>
              <a:rPr lang="en-US" altLang="ko-KR" dirty="0"/>
              <a:t>model </a:t>
            </a:r>
            <a:r>
              <a:rPr lang="ko-KR" altLang="en-US" dirty="0"/>
              <a:t>검정만 할 수 있고요 </a:t>
            </a:r>
            <a:endParaRPr lang="en-US" altLang="ko-KR" dirty="0"/>
          </a:p>
          <a:p>
            <a:r>
              <a:rPr lang="ko-KR" altLang="en-US" dirty="0"/>
              <a:t>일반적으로 가장 많이 하는 방법이 전체를 한꺼번에 분석하는 것입니다</a:t>
            </a:r>
            <a:r>
              <a:rPr lang="en-US" altLang="ko-KR" dirty="0"/>
              <a:t>.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F3AF83-D9EC-4315-AE17-792C6F9ABAC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7712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측정모형이 적합하다고 결론이 나면 다음 단계로는 요인들 간의 인과관계</a:t>
            </a:r>
            <a:r>
              <a:rPr lang="en-US" altLang="ko-KR" dirty="0"/>
              <a:t>, </a:t>
            </a:r>
            <a:r>
              <a:rPr lang="ko-KR" altLang="en-US" dirty="0"/>
              <a:t>즉 구조모형에 대한 검정을 실행합니다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이때는 경로계수의 유의성과 전체모형의 적합도를 계산하게 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 </a:t>
            </a:r>
            <a:r>
              <a:rPr lang="en-US" altLang="ko-KR" dirty="0"/>
              <a:t>2</a:t>
            </a:r>
            <a:r>
              <a:rPr lang="ko-KR" altLang="en-US" dirty="0"/>
              <a:t>단계의 검정</a:t>
            </a:r>
            <a:r>
              <a:rPr lang="en-US" altLang="ko-KR" dirty="0"/>
              <a:t>, </a:t>
            </a:r>
            <a:r>
              <a:rPr lang="ko-KR" altLang="en-US" dirty="0"/>
              <a:t>구조모형의 검정은 다음 영상에서 소개하도록 하겠습니다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F3AF83-D9EC-4315-AE17-792C6F9ABAC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3086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여기부터는 확인적 요인분석인 </a:t>
            </a:r>
            <a:r>
              <a:rPr lang="en-US" altLang="ko-KR" dirty="0"/>
              <a:t>1</a:t>
            </a:r>
            <a:r>
              <a:rPr lang="ko-KR" altLang="en-US" dirty="0"/>
              <a:t>단계 </a:t>
            </a:r>
            <a:r>
              <a:rPr lang="en-US" altLang="ko-KR" dirty="0"/>
              <a:t>measurement</a:t>
            </a:r>
            <a:r>
              <a:rPr lang="ko-KR" altLang="en-US" dirty="0"/>
              <a:t> </a:t>
            </a:r>
            <a:r>
              <a:rPr lang="en-US" altLang="ko-KR" dirty="0"/>
              <a:t>model </a:t>
            </a:r>
            <a:r>
              <a:rPr lang="ko-KR" altLang="en-US" dirty="0"/>
              <a:t>검정 단계를 자세히 설명하겠습니다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우선 모든 요인과 변수가 포함된 모형을 작성하고 모든 요인들 간에 상관관계가 있다고 가정합니다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앞서 말한 바와 같이 외생요인 파트와 내생요인 파트를 분리해서 실행할 수 있습니다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F3AF83-D9EC-4315-AE17-792C6F9ABAC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9745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이것은 전체 </a:t>
            </a:r>
            <a:r>
              <a:rPr lang="en-US" altLang="ko-KR" dirty="0"/>
              <a:t>measurement model</a:t>
            </a:r>
            <a:r>
              <a:rPr lang="ko-KR" altLang="en-US" dirty="0"/>
              <a:t>을 검증하는 예제 그림입니다</a:t>
            </a:r>
            <a:r>
              <a:rPr lang="en-US" altLang="ko-KR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각 변수들이 요인들에 의해서 설명되고</a:t>
            </a:r>
            <a:endParaRPr lang="en-US" altLang="ko-K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설명되지 않는 부분은 오차항으로 표시합니다</a:t>
            </a:r>
            <a:r>
              <a:rPr lang="en-US" altLang="ko-KR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그리고 각 요인들 간에 연관관계</a:t>
            </a:r>
            <a:r>
              <a:rPr lang="en-US" altLang="ko-KR" dirty="0"/>
              <a:t>, </a:t>
            </a:r>
            <a:r>
              <a:rPr lang="ko-KR" altLang="en-US" dirty="0"/>
              <a:t>즉 </a:t>
            </a:r>
            <a:r>
              <a:rPr lang="en-US" altLang="ko-KR" dirty="0"/>
              <a:t>covariate</a:t>
            </a:r>
            <a:r>
              <a:rPr lang="ko-KR" altLang="en-US" dirty="0"/>
              <a:t>를 설정하고요</a:t>
            </a:r>
            <a:r>
              <a:rPr lang="en-US" altLang="ko-KR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이러한 측정모형에 대한 적합성을 확인하기 위해</a:t>
            </a:r>
            <a:endParaRPr lang="en-US" altLang="ko-K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AMOS</a:t>
            </a:r>
            <a:r>
              <a:rPr lang="ko-KR" altLang="en-US" dirty="0"/>
              <a:t>를 실행합니다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F3AF83-D9EC-4315-AE17-792C6F9ABAC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491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FB4B-B4D1-4390-B0C3-16B35F233FFA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07A27-70DE-432A-AAEE-D40B6C965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128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FB4B-B4D1-4390-B0C3-16B35F233FFA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07A27-70DE-432A-AAEE-D40B6C965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434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FB4B-B4D1-4390-B0C3-16B35F233FFA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07A27-70DE-432A-AAEE-D40B6C965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303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FB4B-B4D1-4390-B0C3-16B35F233FFA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07A27-70DE-432A-AAEE-D40B6C965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183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FB4B-B4D1-4390-B0C3-16B35F233FFA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07A27-70DE-432A-AAEE-D40B6C965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806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FB4B-B4D1-4390-B0C3-16B35F233FFA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07A27-70DE-432A-AAEE-D40B6C965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167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FB4B-B4D1-4390-B0C3-16B35F233FFA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07A27-70DE-432A-AAEE-D40B6C965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18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FB4B-B4D1-4390-B0C3-16B35F233FFA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07A27-70DE-432A-AAEE-D40B6C965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398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FB4B-B4D1-4390-B0C3-16B35F233FFA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07A27-70DE-432A-AAEE-D40B6C965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261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FB4B-B4D1-4390-B0C3-16B35F233FFA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07A27-70DE-432A-AAEE-D40B6C965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026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FB4B-B4D1-4390-B0C3-16B35F233FFA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07A27-70DE-432A-AAEE-D40B6C965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176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CFB4B-B4D1-4390-B0C3-16B35F233FFA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07A27-70DE-432A-AAEE-D40B6C965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998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0.png"/><Relationship Id="rId4" Type="http://schemas.openxmlformats.org/officeDocument/2006/relationships/image" Target="../media/image1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0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0.png"/><Relationship Id="rId4" Type="http://schemas.openxmlformats.org/officeDocument/2006/relationships/image" Target="../media/image23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08322FA5-58F6-45B0-84D1-7FF572C5F6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99"/>
          <a:stretch/>
        </p:blipFill>
        <p:spPr>
          <a:xfrm>
            <a:off x="0" y="0"/>
            <a:ext cx="12192001" cy="6859192"/>
          </a:xfrm>
          <a:prstGeom prst="rect">
            <a:avLst/>
          </a:prstGeom>
          <a:ln>
            <a:noFill/>
          </a:ln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006356" y="1200001"/>
            <a:ext cx="2816474" cy="1663970"/>
          </a:xfrm>
          <a:solidFill>
            <a:schemeClr val="accent4">
              <a:lumMod val="50000"/>
              <a:alpha val="60000"/>
            </a:schemeClr>
          </a:solidFill>
        </p:spPr>
        <p:txBody>
          <a:bodyPr>
            <a:normAutofit fontScale="90000"/>
          </a:bodyPr>
          <a:lstStyle/>
          <a:p>
            <a:r>
              <a:rPr lang="ko-KR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D윤고딕 140" panose="02020603020101020101" pitchFamily="18" charset="-127"/>
                <a:ea typeface="YD윤고딕 140" panose="02020603020101020101" pitchFamily="18" charset="-127"/>
              </a:rPr>
              <a:t>확인적</a:t>
            </a:r>
            <a:br>
              <a:rPr lang="en-US" altLang="ko-K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D윤고딕 140" panose="02020603020101020101" pitchFamily="18" charset="-127"/>
                <a:ea typeface="YD윤고딕 140" panose="02020603020101020101" pitchFamily="18" charset="-127"/>
              </a:rPr>
            </a:br>
            <a:r>
              <a:rPr lang="ko-KR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D윤고딕 140" panose="02020603020101020101" pitchFamily="18" charset="-127"/>
                <a:ea typeface="YD윤고딕 140" panose="02020603020101020101" pitchFamily="18" charset="-127"/>
              </a:rPr>
              <a:t>요인분석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DFB79E30-9264-421C-9907-4FEB0AD363A2}"/>
              </a:ext>
            </a:extLst>
          </p:cNvPr>
          <p:cNvSpPr/>
          <p:nvPr/>
        </p:nvSpPr>
        <p:spPr>
          <a:xfrm>
            <a:off x="8721307" y="1354697"/>
            <a:ext cx="3470694" cy="1754326"/>
          </a:xfrm>
          <a:prstGeom prst="rect">
            <a:avLst/>
          </a:prstGeom>
          <a:solidFill>
            <a:schemeClr val="accent4">
              <a:lumMod val="50000"/>
              <a:alpha val="6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ko-KR" alt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구조방정식</a:t>
            </a:r>
            <a:endParaRPr lang="en-US" altLang="ko-KR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r"/>
            <a:r>
              <a:rPr lang="ko-KR" alt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모형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B98728-ECF4-4277-9111-6BBE2573D241}"/>
              </a:ext>
            </a:extLst>
          </p:cNvPr>
          <p:cNvSpPr txBox="1"/>
          <p:nvPr/>
        </p:nvSpPr>
        <p:spPr>
          <a:xfrm rot="21126483">
            <a:off x="2239516" y="4399913"/>
            <a:ext cx="1884655" cy="707886"/>
          </a:xfrm>
          <a:prstGeom prst="rect">
            <a:avLst/>
          </a:prstGeom>
          <a:solidFill>
            <a:srgbClr val="2C2D31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66E3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anose="03010101010101010101" pitchFamily="66" charset="0"/>
              </a:rPr>
              <a:t>CFA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0449F60E-C02F-42BA-BAA7-2F6009ECDF6B}"/>
              </a:ext>
            </a:extLst>
          </p:cNvPr>
          <p:cNvSpPr/>
          <p:nvPr/>
        </p:nvSpPr>
        <p:spPr>
          <a:xfrm>
            <a:off x="3666226" y="4273878"/>
            <a:ext cx="2097635" cy="1462689"/>
          </a:xfrm>
          <a:prstGeom prst="rect">
            <a:avLst/>
          </a:prstGeom>
          <a:solidFill>
            <a:srgbClr val="2C2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ekton Pro" panose="020F0603020208020904" pitchFamily="34" charset="0"/>
            </a:endParaRPr>
          </a:p>
          <a:p>
            <a:pPr algn="ctr"/>
            <a:endParaRPr lang="en-US" dirty="0">
              <a:latin typeface="Tekton Pro" panose="020F0603020208020904" pitchFamily="34" charset="0"/>
            </a:endParaRPr>
          </a:p>
          <a:p>
            <a:pPr algn="ctr"/>
            <a:endParaRPr lang="en-US" sz="1600" b="1" dirty="0">
              <a:solidFill>
                <a:srgbClr val="F4F691"/>
              </a:solidFill>
              <a:latin typeface="Tekton Pro" panose="020F0603020208020904" pitchFamily="34" charset="0"/>
            </a:endParaRPr>
          </a:p>
          <a:p>
            <a:pPr algn="ctr"/>
            <a:endParaRPr lang="en-US" sz="1600" b="1" dirty="0">
              <a:solidFill>
                <a:srgbClr val="F4F691"/>
              </a:solidFill>
              <a:latin typeface="Tekton Pro" panose="020F0603020208020904" pitchFamily="34" charset="0"/>
            </a:endParaRPr>
          </a:p>
          <a:p>
            <a:pPr algn="ctr"/>
            <a:r>
              <a:rPr lang="en-US" b="1" dirty="0">
                <a:solidFill>
                  <a:srgbClr val="F4F691"/>
                </a:solidFill>
                <a:latin typeface="Tekton Pro" panose="020F0603020208020904" pitchFamily="34" charset="0"/>
              </a:rPr>
              <a:t>Measurement model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E73126A1-74B7-4667-9B23-D0147CA12CD4}"/>
              </a:ext>
            </a:extLst>
          </p:cNvPr>
          <p:cNvSpPr/>
          <p:nvPr/>
        </p:nvSpPr>
        <p:spPr>
          <a:xfrm rot="20377125">
            <a:off x="3412075" y="4420935"/>
            <a:ext cx="19201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Tekton Pro" panose="020F0603020208020904" pitchFamily="34" charset="0"/>
              </a:rPr>
              <a:t>Confirmatory 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A1E5B4A9-03E8-42CE-881E-A1B552E71340}"/>
              </a:ext>
            </a:extLst>
          </p:cNvPr>
          <p:cNvSpPr/>
          <p:nvPr/>
        </p:nvSpPr>
        <p:spPr>
          <a:xfrm>
            <a:off x="2346385" y="629728"/>
            <a:ext cx="1889185" cy="491705"/>
          </a:xfrm>
          <a:prstGeom prst="rect">
            <a:avLst/>
          </a:prstGeom>
          <a:solidFill>
            <a:srgbClr val="1417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ED0605"/>
                </a:solidFill>
                <a:latin typeface="Arial Black" panose="020B0A04020102020204" pitchFamily="34" charset="0"/>
              </a:rPr>
              <a:t>AMOS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9A7BAFEF-B800-4D86-B74E-F62E553231D3}"/>
              </a:ext>
            </a:extLst>
          </p:cNvPr>
          <p:cNvSpPr/>
          <p:nvPr/>
        </p:nvSpPr>
        <p:spPr>
          <a:xfrm>
            <a:off x="4037162" y="629728"/>
            <a:ext cx="1726699" cy="491705"/>
          </a:xfrm>
          <a:prstGeom prst="rect">
            <a:avLst/>
          </a:prstGeom>
          <a:solidFill>
            <a:srgbClr val="1417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400" dirty="0" err="1">
                <a:solidFill>
                  <a:schemeClr val="bg1"/>
                </a:solidFill>
                <a:latin typeface="YD윤고딕 140" panose="02020603020101020101" pitchFamily="18" charset="-127"/>
                <a:ea typeface="YD윤고딕 140" panose="02020603020101020101" pitchFamily="18" charset="-127"/>
              </a:rPr>
              <a:t>를</a:t>
            </a:r>
            <a:r>
              <a:rPr lang="ko-KR" altLang="en-US" sz="2400" dirty="0">
                <a:solidFill>
                  <a:schemeClr val="bg1"/>
                </a:solidFill>
                <a:latin typeface="YD윤고딕 140" panose="02020603020101020101" pitchFamily="18" charset="-127"/>
                <a:ea typeface="YD윤고딕 140" panose="02020603020101020101" pitchFamily="18" charset="-127"/>
              </a:rPr>
              <a:t> 이용한</a:t>
            </a:r>
            <a:endParaRPr lang="en-US" sz="2400" dirty="0">
              <a:solidFill>
                <a:schemeClr val="bg1"/>
              </a:solidFill>
              <a:latin typeface="YD윤고딕 140" panose="02020603020101020101" pitchFamily="18" charset="-127"/>
              <a:ea typeface="YD윤고딕 140" panose="02020603020101020101" pitchFamily="18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59C001-CBF2-4F1E-BF51-E616D90E1DF1}"/>
              </a:ext>
            </a:extLst>
          </p:cNvPr>
          <p:cNvSpPr txBox="1"/>
          <p:nvPr/>
        </p:nvSpPr>
        <p:spPr>
          <a:xfrm rot="21126483">
            <a:off x="8762831" y="4359977"/>
            <a:ext cx="1493707" cy="707886"/>
          </a:xfrm>
          <a:prstGeom prst="rect">
            <a:avLst/>
          </a:prstGeom>
          <a:solidFill>
            <a:srgbClr val="2C2D31"/>
          </a:solidFill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solidFill>
                  <a:srgbClr val="66E3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anose="03010101010101010101" pitchFamily="66" charset="0"/>
              </a:rPr>
              <a:t>SEM</a:t>
            </a:r>
            <a:endParaRPr lang="en-US" sz="4000" b="1" dirty="0">
              <a:solidFill>
                <a:srgbClr val="66E3F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Handwriting" panose="03010101010101010101" pitchFamily="66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4D79E93E-E2B9-4E24-9D1F-826E70A408CD}"/>
              </a:ext>
            </a:extLst>
          </p:cNvPr>
          <p:cNvSpPr/>
          <p:nvPr/>
        </p:nvSpPr>
        <p:spPr>
          <a:xfrm>
            <a:off x="10156098" y="4288255"/>
            <a:ext cx="1964003" cy="756643"/>
          </a:xfrm>
          <a:prstGeom prst="rect">
            <a:avLst/>
          </a:prstGeom>
          <a:solidFill>
            <a:srgbClr val="2C2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ekton Pro" panose="020F0603020208020904" pitchFamily="34" charset="0"/>
              </a:rPr>
              <a:t>Structural</a:t>
            </a:r>
          </a:p>
          <a:p>
            <a:pPr algn="ctr"/>
            <a:r>
              <a:rPr lang="en-US" sz="2000" dirty="0">
                <a:latin typeface="Tekton Pro" panose="020F0603020208020904" pitchFamily="34" charset="0"/>
              </a:rPr>
              <a:t>Equation Model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78D95B45-1404-4BEA-A43A-3791DEB3BC26}"/>
              </a:ext>
            </a:extLst>
          </p:cNvPr>
          <p:cNvSpPr/>
          <p:nvPr/>
        </p:nvSpPr>
        <p:spPr>
          <a:xfrm rot="20377125">
            <a:off x="3834680" y="4699913"/>
            <a:ext cx="1821909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Tekton Pro" panose="020F0603020208020904" pitchFamily="34" charset="0"/>
              </a:rPr>
              <a:t>Factor Analysis</a:t>
            </a: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955B2C1D-538F-463D-8B14-DD8C277DDBD4}"/>
              </a:ext>
            </a:extLst>
          </p:cNvPr>
          <p:cNvSpPr/>
          <p:nvPr/>
        </p:nvSpPr>
        <p:spPr>
          <a:xfrm>
            <a:off x="8824755" y="5044898"/>
            <a:ext cx="3367245" cy="756643"/>
          </a:xfrm>
          <a:prstGeom prst="rect">
            <a:avLst/>
          </a:prstGeom>
          <a:solidFill>
            <a:srgbClr val="2C2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b="1" dirty="0">
                <a:solidFill>
                  <a:srgbClr val="F4F691"/>
                </a:solidFill>
                <a:latin typeface="Tekton Pro" panose="020F0603020208020904" pitchFamily="34" charset="0"/>
              </a:rPr>
              <a:t>Model</a:t>
            </a:r>
            <a:r>
              <a:rPr lang="ko-KR" altLang="en-US" sz="1600" b="1" dirty="0">
                <a:solidFill>
                  <a:srgbClr val="F4F691"/>
                </a:solidFill>
                <a:latin typeface="Tekton Pro" panose="020F0603020208020904" pitchFamily="34" charset="0"/>
              </a:rPr>
              <a:t> </a:t>
            </a:r>
            <a:r>
              <a:rPr lang="en-US" altLang="ko-KR" sz="1600" b="1" dirty="0">
                <a:solidFill>
                  <a:srgbClr val="F4F691"/>
                </a:solidFill>
                <a:latin typeface="Tekton Pro" panose="020F0603020208020904" pitchFamily="34" charset="0"/>
              </a:rPr>
              <a:t>Fit Index</a:t>
            </a:r>
          </a:p>
          <a:p>
            <a:r>
              <a:rPr lang="en-US" sz="1600" b="1" dirty="0">
                <a:solidFill>
                  <a:srgbClr val="F4F691"/>
                </a:solidFill>
                <a:latin typeface="Tekton Pro" panose="020F0603020208020904" pitchFamily="34" charset="0"/>
              </a:rPr>
              <a:t>Regression Weight</a:t>
            </a: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2B6C13F0-FAF9-463F-90E3-B4E6C1C1BC21}"/>
              </a:ext>
            </a:extLst>
          </p:cNvPr>
          <p:cNvSpPr/>
          <p:nvPr/>
        </p:nvSpPr>
        <p:spPr>
          <a:xfrm>
            <a:off x="797759" y="2976113"/>
            <a:ext cx="856443" cy="2760454"/>
          </a:xfrm>
          <a:prstGeom prst="rect">
            <a:avLst/>
          </a:prstGeom>
          <a:solidFill>
            <a:srgbClr val="3539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B4D683-7663-4C69-9DE5-40854C92D1D9}"/>
              </a:ext>
            </a:extLst>
          </p:cNvPr>
          <p:cNvSpPr txBox="1"/>
          <p:nvPr/>
        </p:nvSpPr>
        <p:spPr>
          <a:xfrm rot="21156842">
            <a:off x="802853" y="3087643"/>
            <a:ext cx="6229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ekton Pro" panose="020F0603020208020904" pitchFamily="34" charset="0"/>
              </a:rPr>
              <a:t>AVE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21E6548-53BF-4B76-BF96-0F9CE6C31C3C}"/>
              </a:ext>
            </a:extLst>
          </p:cNvPr>
          <p:cNvSpPr txBox="1"/>
          <p:nvPr/>
        </p:nvSpPr>
        <p:spPr>
          <a:xfrm>
            <a:off x="905466" y="3476010"/>
            <a:ext cx="4844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ekton Pro" panose="020F0603020208020904" pitchFamily="34" charset="0"/>
              </a:rPr>
              <a:t>CR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3D3EB99-20D4-47F1-BFA2-CDB62BE2A194}"/>
              </a:ext>
            </a:extLst>
          </p:cNvPr>
          <p:cNvSpPr txBox="1"/>
          <p:nvPr/>
        </p:nvSpPr>
        <p:spPr>
          <a:xfrm rot="20930410">
            <a:off x="845848" y="3887395"/>
            <a:ext cx="7571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ekton Pro" panose="020F0603020208020904" pitchFamily="34" charset="0"/>
              </a:rPr>
              <a:t>Cron-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A364102-1969-4874-93FA-029CF4FAF0CE}"/>
              </a:ext>
            </a:extLst>
          </p:cNvPr>
          <p:cNvSpPr txBox="1"/>
          <p:nvPr/>
        </p:nvSpPr>
        <p:spPr>
          <a:xfrm rot="20825068">
            <a:off x="825593" y="4549090"/>
            <a:ext cx="7393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ekton Pro" panose="020F0603020208020904" pitchFamily="34" charset="0"/>
              </a:rPr>
              <a:t>alpha</a:t>
            </a: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C82261D2-F7C6-4ACB-8975-28AAB9D27215}"/>
              </a:ext>
            </a:extLst>
          </p:cNvPr>
          <p:cNvSpPr/>
          <p:nvPr/>
        </p:nvSpPr>
        <p:spPr>
          <a:xfrm>
            <a:off x="3324937" y="4924675"/>
            <a:ext cx="526768" cy="339506"/>
          </a:xfrm>
          <a:prstGeom prst="rect">
            <a:avLst/>
          </a:prstGeom>
          <a:solidFill>
            <a:srgbClr val="2C2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ekton Pro" panose="020F0603020208020904" pitchFamily="34" charset="0"/>
            </a:endParaRPr>
          </a:p>
          <a:p>
            <a:pPr algn="ctr"/>
            <a:endParaRPr lang="en-US" dirty="0">
              <a:latin typeface="Tekton Pro" panose="020F0603020208020904" pitchFamily="34" charset="0"/>
            </a:endParaRPr>
          </a:p>
          <a:p>
            <a:pPr algn="ctr"/>
            <a:endParaRPr lang="en-US" sz="1600" b="1" dirty="0">
              <a:solidFill>
                <a:srgbClr val="F4F691"/>
              </a:solidFill>
              <a:latin typeface="Tekton Pro" panose="020F0603020208020904" pitchFamily="34" charset="0"/>
            </a:endParaRPr>
          </a:p>
          <a:p>
            <a:pPr algn="ctr"/>
            <a:endParaRPr lang="en-US" sz="1600" b="1" dirty="0">
              <a:solidFill>
                <a:srgbClr val="F4F691"/>
              </a:solidFill>
              <a:latin typeface="Tekton Pro" panose="020F0603020208020904" pitchFamily="34" charset="0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100491CA-9FBB-40B7-8EE2-BDC77AF8E997}"/>
              </a:ext>
            </a:extLst>
          </p:cNvPr>
          <p:cNvSpPr/>
          <p:nvPr/>
        </p:nvSpPr>
        <p:spPr>
          <a:xfrm>
            <a:off x="2261965" y="5044898"/>
            <a:ext cx="226346" cy="339506"/>
          </a:xfrm>
          <a:prstGeom prst="rect">
            <a:avLst/>
          </a:prstGeom>
          <a:solidFill>
            <a:srgbClr val="2C2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ekton Pro" panose="020F0603020208020904" pitchFamily="34" charset="0"/>
            </a:endParaRPr>
          </a:p>
          <a:p>
            <a:pPr algn="ctr"/>
            <a:endParaRPr lang="en-US" dirty="0">
              <a:latin typeface="Tekton Pro" panose="020F0603020208020904" pitchFamily="34" charset="0"/>
            </a:endParaRPr>
          </a:p>
          <a:p>
            <a:pPr algn="ctr"/>
            <a:endParaRPr lang="en-US" sz="1600" b="1" dirty="0">
              <a:solidFill>
                <a:srgbClr val="F4F691"/>
              </a:solidFill>
              <a:latin typeface="Tekton Pro" panose="020F0603020208020904" pitchFamily="34" charset="0"/>
            </a:endParaRPr>
          </a:p>
          <a:p>
            <a:pPr algn="ctr"/>
            <a:endParaRPr lang="en-US" sz="1600" b="1" dirty="0">
              <a:solidFill>
                <a:srgbClr val="F4F691"/>
              </a:solidFill>
              <a:latin typeface="Tekton Pro" panose="020F06030202080209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7964526-26DC-49F5-81BA-F8E017C77FB0}"/>
              </a:ext>
            </a:extLst>
          </p:cNvPr>
          <p:cNvSpPr txBox="1"/>
          <p:nvPr/>
        </p:nvSpPr>
        <p:spPr>
          <a:xfrm rot="20930410">
            <a:off x="827230" y="4203253"/>
            <a:ext cx="8334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ekton Pro" panose="020F0603020208020904" pitchFamily="34" charset="0"/>
              </a:rPr>
              <a:t>bach’s</a:t>
            </a:r>
            <a:endParaRPr lang="en-US" sz="2000" b="1" dirty="0">
              <a:solidFill>
                <a:schemeClr val="accent4">
                  <a:lumMod val="20000"/>
                  <a:lumOff val="80000"/>
                </a:schemeClr>
              </a:solidFill>
              <a:latin typeface="Tekton Pro" panose="020F0603020208020904" pitchFamily="34" charset="0"/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45A269FF-8073-4BB6-BD2C-8734FAE53AFE}"/>
              </a:ext>
            </a:extLst>
          </p:cNvPr>
          <p:cNvSpPr/>
          <p:nvPr/>
        </p:nvSpPr>
        <p:spPr>
          <a:xfrm>
            <a:off x="6504317" y="2363638"/>
            <a:ext cx="1604513" cy="745385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Arial Black" panose="020B0A04020102020204" pitchFamily="34" charset="0"/>
              </a:rPr>
              <a:t>OPEN</a:t>
            </a: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12C5A63D-5811-4CF2-A74E-F7780F9FE783}"/>
              </a:ext>
            </a:extLst>
          </p:cNvPr>
          <p:cNvSpPr/>
          <p:nvPr/>
        </p:nvSpPr>
        <p:spPr>
          <a:xfrm>
            <a:off x="8772998" y="500332"/>
            <a:ext cx="3419001" cy="556127"/>
          </a:xfrm>
          <a:prstGeom prst="rect">
            <a:avLst/>
          </a:prstGeom>
          <a:solidFill>
            <a:srgbClr val="181A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756529E-F348-4F6F-859E-1B25210A8CB1}"/>
              </a:ext>
            </a:extLst>
          </p:cNvPr>
          <p:cNvSpPr txBox="1"/>
          <p:nvPr/>
        </p:nvSpPr>
        <p:spPr>
          <a:xfrm>
            <a:off x="8735641" y="602278"/>
            <a:ext cx="3315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DS가변 교양있는글씨 B" panose="02020603020101020101" pitchFamily="18" charset="-127"/>
                <a:ea typeface="DS가변 교양있는글씨 B" panose="02020603020101020101" pitchFamily="18" charset="-127"/>
              </a:rPr>
              <a:t>매개효과</a:t>
            </a:r>
            <a:r>
              <a:rPr lang="en-US" dirty="0">
                <a:solidFill>
                  <a:schemeClr val="bg1"/>
                </a:solidFill>
                <a:latin typeface="DS가변 교양있는글씨 B" panose="02020603020101020101" pitchFamily="18" charset="-127"/>
                <a:ea typeface="DS가변 교양있는글씨 B" panose="02020603020101020101" pitchFamily="18" charset="-127"/>
              </a:rPr>
              <a:t> </a:t>
            </a:r>
            <a:r>
              <a:rPr lang="ko-KR" altLang="en-US" dirty="0">
                <a:solidFill>
                  <a:schemeClr val="bg1"/>
                </a:solidFill>
                <a:latin typeface="DS가변 교양있는글씨 B" panose="02020603020101020101" pitchFamily="18" charset="-127"/>
                <a:ea typeface="DS가변 교양있는글씨 B" panose="02020603020101020101" pitchFamily="18" charset="-127"/>
              </a:rPr>
              <a:t>조절효과 </a:t>
            </a:r>
            <a:r>
              <a:rPr lang="en-US" altLang="ko-KR" dirty="0">
                <a:solidFill>
                  <a:schemeClr val="bg1"/>
                </a:solidFill>
                <a:latin typeface="DS가변 교양있는글씨 B" panose="02020603020101020101" pitchFamily="18" charset="-127"/>
                <a:ea typeface="DS가변 교양있는글씨 B" panose="02020603020101020101" pitchFamily="18" charset="-127"/>
              </a:rPr>
              <a:t>bootstrapping</a:t>
            </a:r>
            <a:endParaRPr lang="en-US" dirty="0">
              <a:solidFill>
                <a:schemeClr val="bg1"/>
              </a:solidFill>
              <a:latin typeface="DS가변 교양있는글씨 B" panose="02020603020101020101" pitchFamily="18" charset="-127"/>
              <a:ea typeface="DS가변 교양있는글씨 B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83795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0512" y="549786"/>
            <a:ext cx="6900102" cy="5911960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2A5692A-64D2-4228-89AF-60E1416ACCA3}"/>
              </a:ext>
            </a:extLst>
          </p:cNvPr>
          <p:cNvSpPr txBox="1"/>
          <p:nvPr/>
        </p:nvSpPr>
        <p:spPr>
          <a:xfrm>
            <a:off x="489098" y="280064"/>
            <a:ext cx="3746538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2400" b="1" dirty="0"/>
              <a:t>&lt;</a:t>
            </a:r>
            <a:r>
              <a:rPr lang="ko-KR" altLang="en-US" sz="2400" b="1" dirty="0"/>
              <a:t>그림</a:t>
            </a:r>
            <a:r>
              <a:rPr lang="en-US" altLang="ko-KR" sz="2400" b="1" dirty="0"/>
              <a:t> </a:t>
            </a:r>
            <a:r>
              <a:rPr lang="ko-KR" altLang="en-US" sz="2400" b="1" dirty="0"/>
              <a:t>그리는 법 </a:t>
            </a:r>
            <a:r>
              <a:rPr lang="en-US" altLang="ko-KR" sz="2400" b="1" dirty="0"/>
              <a:t>+ </a:t>
            </a:r>
            <a:r>
              <a:rPr lang="ko-KR" altLang="en-US" sz="2400" b="1" dirty="0"/>
              <a:t>실행</a:t>
            </a:r>
            <a:r>
              <a:rPr lang="en-US" altLang="ko-KR" sz="2400" b="1" dirty="0"/>
              <a:t>&gt;</a:t>
            </a:r>
            <a:endParaRPr lang="en-US" sz="2400" b="1" dirty="0"/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0015136C-952D-471B-8ACE-9A68028FCAE5}"/>
              </a:ext>
            </a:extLst>
          </p:cNvPr>
          <p:cNvSpPr/>
          <p:nvPr/>
        </p:nvSpPr>
        <p:spPr>
          <a:xfrm>
            <a:off x="5309191" y="971102"/>
            <a:ext cx="411126" cy="439479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A0F2643A-BD3D-4B5B-AB17-A3D7C73EFA52}"/>
              </a:ext>
            </a:extLst>
          </p:cNvPr>
          <p:cNvCxnSpPr>
            <a:cxnSpLocks/>
            <a:stCxn id="12" idx="3"/>
            <a:endCxn id="7" idx="2"/>
          </p:cNvCxnSpPr>
          <p:nvPr/>
        </p:nvCxnSpPr>
        <p:spPr>
          <a:xfrm flipV="1">
            <a:off x="2844601" y="1190842"/>
            <a:ext cx="2464590" cy="1507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2AB96F5-EFB3-487A-97AB-C72BEBD51821}"/>
              </a:ext>
            </a:extLst>
          </p:cNvPr>
          <p:cNvSpPr txBox="1"/>
          <p:nvPr/>
        </p:nvSpPr>
        <p:spPr>
          <a:xfrm>
            <a:off x="418937" y="882748"/>
            <a:ext cx="2425664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dirty="0"/>
              <a:t>요인과</a:t>
            </a:r>
            <a:r>
              <a:rPr lang="en-US" dirty="0"/>
              <a:t> </a:t>
            </a:r>
            <a:r>
              <a:rPr lang="ko-KR" altLang="en-US" dirty="0"/>
              <a:t>변수를 동시에</a:t>
            </a:r>
            <a:endParaRPr lang="en-US" altLang="ko-KR" dirty="0"/>
          </a:p>
          <a:p>
            <a:r>
              <a:rPr lang="ko-KR" altLang="en-US" dirty="0"/>
              <a:t>만들어 줌</a:t>
            </a:r>
            <a:endParaRPr lang="en-US" dirty="0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0E2159A2-4DD6-4646-9181-5C9D63233EFA}"/>
              </a:ext>
            </a:extLst>
          </p:cNvPr>
          <p:cNvSpPr/>
          <p:nvPr/>
        </p:nvSpPr>
        <p:spPr>
          <a:xfrm>
            <a:off x="4593264" y="3111292"/>
            <a:ext cx="411126" cy="439479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C7DE62DF-A8BE-4A71-8DF3-81A98EF207E5}"/>
              </a:ext>
            </a:extLst>
          </p:cNvPr>
          <p:cNvCxnSpPr>
            <a:cxnSpLocks/>
            <a:stCxn id="16" idx="3"/>
            <a:endCxn id="14" idx="1"/>
          </p:cNvCxnSpPr>
          <p:nvPr/>
        </p:nvCxnSpPr>
        <p:spPr>
          <a:xfrm>
            <a:off x="3537098" y="2021839"/>
            <a:ext cx="1116374" cy="115381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363DD82-1051-4204-A63B-F16328C537C0}"/>
              </a:ext>
            </a:extLst>
          </p:cNvPr>
          <p:cNvSpPr txBox="1"/>
          <p:nvPr/>
        </p:nvSpPr>
        <p:spPr>
          <a:xfrm>
            <a:off x="418937" y="1837173"/>
            <a:ext cx="3118161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dirty="0" err="1"/>
              <a:t>분석하고자하는</a:t>
            </a:r>
            <a:r>
              <a:rPr lang="ko-KR" altLang="en-US" dirty="0"/>
              <a:t> 데이터 지정</a:t>
            </a:r>
            <a:endParaRPr lang="en-US" dirty="0"/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1C1C5C36-E31A-42EC-B0DD-8125041312F8}"/>
              </a:ext>
            </a:extLst>
          </p:cNvPr>
          <p:cNvSpPr/>
          <p:nvPr/>
        </p:nvSpPr>
        <p:spPr>
          <a:xfrm>
            <a:off x="5349728" y="1612157"/>
            <a:ext cx="411126" cy="439479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직선 화살표 연결선 18">
            <a:extLst>
              <a:ext uri="{FF2B5EF4-FFF2-40B4-BE49-F238E27FC236}">
                <a16:creationId xmlns:a16="http://schemas.microsoft.com/office/drawing/2014/main" id="{36AC334B-0462-4346-87C5-A4C17E4CFF95}"/>
              </a:ext>
            </a:extLst>
          </p:cNvPr>
          <p:cNvCxnSpPr>
            <a:cxnSpLocks/>
            <a:stCxn id="20" idx="3"/>
            <a:endCxn id="18" idx="2"/>
          </p:cNvCxnSpPr>
          <p:nvPr/>
        </p:nvCxnSpPr>
        <p:spPr>
          <a:xfrm flipV="1">
            <a:off x="3537098" y="1831897"/>
            <a:ext cx="1812630" cy="103027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63125CFA-B0F0-47BE-864F-CB0FA9233A7D}"/>
              </a:ext>
            </a:extLst>
          </p:cNvPr>
          <p:cNvSpPr txBox="1"/>
          <p:nvPr/>
        </p:nvSpPr>
        <p:spPr>
          <a:xfrm>
            <a:off x="418937" y="2539009"/>
            <a:ext cx="3118161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dirty="0"/>
              <a:t>데이터에서 변수를</a:t>
            </a:r>
            <a:endParaRPr lang="en-US" altLang="ko-KR" dirty="0"/>
          </a:p>
          <a:p>
            <a:r>
              <a:rPr lang="ko-KR" altLang="en-US" dirty="0"/>
              <a:t>드래그해서 그림에 포함시킴</a:t>
            </a:r>
            <a:endParaRPr lang="en-US" dirty="0"/>
          </a:p>
        </p:txBody>
      </p:sp>
      <p:sp>
        <p:nvSpPr>
          <p:cNvPr id="23" name="타원 22">
            <a:extLst>
              <a:ext uri="{FF2B5EF4-FFF2-40B4-BE49-F238E27FC236}">
                <a16:creationId xmlns:a16="http://schemas.microsoft.com/office/drawing/2014/main" id="{E4F3733D-EEAD-4698-8264-9E805C00D7F2}"/>
              </a:ext>
            </a:extLst>
          </p:cNvPr>
          <p:cNvSpPr/>
          <p:nvPr/>
        </p:nvSpPr>
        <p:spPr>
          <a:xfrm>
            <a:off x="9134918" y="4609796"/>
            <a:ext cx="411126" cy="439479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직선 화살표 연결선 23">
            <a:extLst>
              <a:ext uri="{FF2B5EF4-FFF2-40B4-BE49-F238E27FC236}">
                <a16:creationId xmlns:a16="http://schemas.microsoft.com/office/drawing/2014/main" id="{D9FA7896-AD39-4521-809A-86CEFEF13198}"/>
              </a:ext>
            </a:extLst>
          </p:cNvPr>
          <p:cNvCxnSpPr>
            <a:cxnSpLocks/>
            <a:stCxn id="25" idx="3"/>
            <a:endCxn id="23" idx="2"/>
          </p:cNvCxnSpPr>
          <p:nvPr/>
        </p:nvCxnSpPr>
        <p:spPr>
          <a:xfrm>
            <a:off x="2852349" y="3809576"/>
            <a:ext cx="6282569" cy="10199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71748183-8986-4C8E-B197-69D594264AFA}"/>
              </a:ext>
            </a:extLst>
          </p:cNvPr>
          <p:cNvSpPr txBox="1"/>
          <p:nvPr/>
        </p:nvSpPr>
        <p:spPr>
          <a:xfrm>
            <a:off x="426685" y="3486410"/>
            <a:ext cx="2425664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dirty="0"/>
              <a:t>각 요인마다 한</a:t>
            </a:r>
            <a:r>
              <a:rPr lang="en-US" dirty="0"/>
              <a:t> </a:t>
            </a:r>
            <a:r>
              <a:rPr lang="ko-KR" altLang="en-US" dirty="0"/>
              <a:t>변수의 계수가 </a:t>
            </a:r>
            <a:r>
              <a:rPr lang="en-US" altLang="ko-KR" dirty="0"/>
              <a:t>1</a:t>
            </a:r>
            <a:r>
              <a:rPr lang="ko-KR" altLang="en-US" dirty="0"/>
              <a:t>인지 확인</a:t>
            </a:r>
            <a:endParaRPr lang="en-US" dirty="0"/>
          </a:p>
        </p:txBody>
      </p:sp>
      <p:sp>
        <p:nvSpPr>
          <p:cNvPr id="27" name="타원 26">
            <a:extLst>
              <a:ext uri="{FF2B5EF4-FFF2-40B4-BE49-F238E27FC236}">
                <a16:creationId xmlns:a16="http://schemas.microsoft.com/office/drawing/2014/main" id="{3C3A8E2D-7367-428D-8CC3-73D02AF4572F}"/>
              </a:ext>
            </a:extLst>
          </p:cNvPr>
          <p:cNvSpPr/>
          <p:nvPr/>
        </p:nvSpPr>
        <p:spPr>
          <a:xfrm>
            <a:off x="5004390" y="3081915"/>
            <a:ext cx="400385" cy="439479"/>
          </a:xfrm>
          <a:prstGeom prst="ellipse">
            <a:avLst/>
          </a:prstGeom>
          <a:noFill/>
          <a:ln w="28575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직선 화살표 연결선 27">
            <a:extLst>
              <a:ext uri="{FF2B5EF4-FFF2-40B4-BE49-F238E27FC236}">
                <a16:creationId xmlns:a16="http://schemas.microsoft.com/office/drawing/2014/main" id="{B77B236E-C643-42AB-89AB-DABC5629156C}"/>
              </a:ext>
            </a:extLst>
          </p:cNvPr>
          <p:cNvCxnSpPr>
            <a:cxnSpLocks/>
            <a:stCxn id="29" idx="3"/>
            <a:endCxn id="27" idx="3"/>
          </p:cNvCxnSpPr>
          <p:nvPr/>
        </p:nvCxnSpPr>
        <p:spPr>
          <a:xfrm flipV="1">
            <a:off x="3302705" y="3457034"/>
            <a:ext cx="1760320" cy="1258379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1E0895F9-A63E-4E0F-9545-1E491FA627A9}"/>
              </a:ext>
            </a:extLst>
          </p:cNvPr>
          <p:cNvSpPr txBox="1"/>
          <p:nvPr/>
        </p:nvSpPr>
        <p:spPr>
          <a:xfrm>
            <a:off x="442656" y="4392247"/>
            <a:ext cx="2860049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Output</a:t>
            </a:r>
            <a:r>
              <a:rPr lang="ko-KR" altLang="en-US" dirty="0"/>
              <a:t>에 들어가서 </a:t>
            </a:r>
            <a:r>
              <a:rPr lang="ko-KR" altLang="en-US" dirty="0" err="1"/>
              <a:t>출력내용를</a:t>
            </a:r>
            <a:r>
              <a:rPr lang="ko-KR" altLang="en-US" dirty="0"/>
              <a:t> 지정 </a:t>
            </a:r>
            <a:r>
              <a:rPr lang="en-US" altLang="ko-KR" dirty="0"/>
              <a:t>(</a:t>
            </a:r>
            <a:r>
              <a:rPr lang="en-US" dirty="0"/>
              <a:t>MI</a:t>
            </a:r>
            <a:r>
              <a:rPr lang="ko-KR" altLang="en-US" dirty="0"/>
              <a:t>추가</a:t>
            </a:r>
            <a:r>
              <a:rPr lang="en-US" altLang="ko-KR" dirty="0"/>
              <a:t>)</a:t>
            </a:r>
            <a:endParaRPr lang="en-US" dirty="0"/>
          </a:p>
        </p:txBody>
      </p:sp>
      <p:sp>
        <p:nvSpPr>
          <p:cNvPr id="38" name="타원 37">
            <a:extLst>
              <a:ext uri="{FF2B5EF4-FFF2-40B4-BE49-F238E27FC236}">
                <a16:creationId xmlns:a16="http://schemas.microsoft.com/office/drawing/2014/main" id="{12CB29A3-F26F-4F17-BA38-BEBB7D8E1597}"/>
              </a:ext>
            </a:extLst>
          </p:cNvPr>
          <p:cNvSpPr/>
          <p:nvPr/>
        </p:nvSpPr>
        <p:spPr>
          <a:xfrm>
            <a:off x="5411815" y="3111291"/>
            <a:ext cx="411126" cy="439479"/>
          </a:xfrm>
          <a:prstGeom prst="ellipse">
            <a:avLst/>
          </a:prstGeom>
          <a:noFill/>
          <a:ln w="28575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직선 화살표 연결선 38">
            <a:extLst>
              <a:ext uri="{FF2B5EF4-FFF2-40B4-BE49-F238E27FC236}">
                <a16:creationId xmlns:a16="http://schemas.microsoft.com/office/drawing/2014/main" id="{6C836C0A-59F1-40F9-A3FA-71C65DAD687F}"/>
              </a:ext>
            </a:extLst>
          </p:cNvPr>
          <p:cNvCxnSpPr>
            <a:cxnSpLocks/>
            <a:stCxn id="40" idx="3"/>
            <a:endCxn id="38" idx="3"/>
          </p:cNvCxnSpPr>
          <p:nvPr/>
        </p:nvCxnSpPr>
        <p:spPr>
          <a:xfrm flipV="1">
            <a:off x="2868320" y="3486410"/>
            <a:ext cx="2603703" cy="1974565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84F80FC8-8AE6-4747-B219-B8B8F62EF76D}"/>
              </a:ext>
            </a:extLst>
          </p:cNvPr>
          <p:cNvSpPr txBox="1"/>
          <p:nvPr/>
        </p:nvSpPr>
        <p:spPr>
          <a:xfrm>
            <a:off x="442656" y="5276309"/>
            <a:ext cx="242566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dirty="0"/>
              <a:t>모형분석을 실행</a:t>
            </a:r>
            <a:endParaRPr lang="en-US" dirty="0"/>
          </a:p>
        </p:txBody>
      </p:sp>
      <p:sp>
        <p:nvSpPr>
          <p:cNvPr id="43" name="타원 42">
            <a:extLst>
              <a:ext uri="{FF2B5EF4-FFF2-40B4-BE49-F238E27FC236}">
                <a16:creationId xmlns:a16="http://schemas.microsoft.com/office/drawing/2014/main" id="{F15DCEF1-1214-4C64-8A93-71BE9AF1DD71}"/>
              </a:ext>
            </a:extLst>
          </p:cNvPr>
          <p:cNvSpPr/>
          <p:nvPr/>
        </p:nvSpPr>
        <p:spPr>
          <a:xfrm>
            <a:off x="4993649" y="3521394"/>
            <a:ext cx="411126" cy="439479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직선 화살표 연결선 43">
            <a:extLst>
              <a:ext uri="{FF2B5EF4-FFF2-40B4-BE49-F238E27FC236}">
                <a16:creationId xmlns:a16="http://schemas.microsoft.com/office/drawing/2014/main" id="{B5972C84-3DE0-457B-9D70-702ECCACBC3B}"/>
              </a:ext>
            </a:extLst>
          </p:cNvPr>
          <p:cNvCxnSpPr>
            <a:cxnSpLocks/>
            <a:stCxn id="45" idx="3"/>
            <a:endCxn id="43" idx="4"/>
          </p:cNvCxnSpPr>
          <p:nvPr/>
        </p:nvCxnSpPr>
        <p:spPr>
          <a:xfrm flipV="1">
            <a:off x="2868320" y="3960873"/>
            <a:ext cx="2330892" cy="213154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60510863-7989-4F5F-AAD4-9960ED6766BD}"/>
              </a:ext>
            </a:extLst>
          </p:cNvPr>
          <p:cNvSpPr txBox="1"/>
          <p:nvPr/>
        </p:nvSpPr>
        <p:spPr>
          <a:xfrm>
            <a:off x="442656" y="5907748"/>
            <a:ext cx="242566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dirty="0"/>
              <a:t>출력결과를 오픈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699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8944" y="853595"/>
            <a:ext cx="6900102" cy="5911960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2A5692A-64D2-4228-89AF-60E1416ACCA3}"/>
              </a:ext>
            </a:extLst>
          </p:cNvPr>
          <p:cNvSpPr txBox="1"/>
          <p:nvPr/>
        </p:nvSpPr>
        <p:spPr>
          <a:xfrm>
            <a:off x="489098" y="280064"/>
            <a:ext cx="2949846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2400" b="1" dirty="0"/>
              <a:t>&lt;</a:t>
            </a:r>
            <a:r>
              <a:rPr lang="ko-KR" altLang="en-US" sz="2400" b="1" dirty="0"/>
              <a:t>그림</a:t>
            </a:r>
            <a:r>
              <a:rPr lang="en-US" altLang="ko-KR" sz="2400" b="1" dirty="0"/>
              <a:t> </a:t>
            </a:r>
            <a:r>
              <a:rPr lang="ko-KR" altLang="en-US" sz="2400" b="1" dirty="0"/>
              <a:t>그리는 </a:t>
            </a:r>
            <a:r>
              <a:rPr lang="en-US" altLang="ko-KR" sz="2400" b="1" dirty="0"/>
              <a:t>Tip</a:t>
            </a:r>
            <a:r>
              <a:rPr lang="ko-KR" altLang="en-US" sz="2400" b="1" dirty="0"/>
              <a:t> </a:t>
            </a:r>
            <a:r>
              <a:rPr lang="en-US" altLang="ko-KR" sz="2400" b="1" dirty="0"/>
              <a:t>&gt;</a:t>
            </a:r>
            <a:endParaRPr lang="en-US" sz="2400" b="1" dirty="0"/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0015136C-952D-471B-8ACE-9A68028FCAE5}"/>
              </a:ext>
            </a:extLst>
          </p:cNvPr>
          <p:cNvSpPr/>
          <p:nvPr/>
        </p:nvSpPr>
        <p:spPr>
          <a:xfrm>
            <a:off x="5692098" y="1011095"/>
            <a:ext cx="411126" cy="439479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A0F2643A-BD3D-4B5B-AB17-A3D7C73EFA52}"/>
              </a:ext>
            </a:extLst>
          </p:cNvPr>
          <p:cNvCxnSpPr>
            <a:cxnSpLocks/>
            <a:stCxn id="12" idx="1"/>
            <a:endCxn id="7" idx="6"/>
          </p:cNvCxnSpPr>
          <p:nvPr/>
        </p:nvCxnSpPr>
        <p:spPr>
          <a:xfrm flipH="1" flipV="1">
            <a:off x="6103224" y="1230835"/>
            <a:ext cx="3685068" cy="104455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2AB96F5-EFB3-487A-97AB-C72BEBD51821}"/>
              </a:ext>
            </a:extLst>
          </p:cNvPr>
          <p:cNvSpPr txBox="1"/>
          <p:nvPr/>
        </p:nvSpPr>
        <p:spPr>
          <a:xfrm>
            <a:off x="9788292" y="1813729"/>
            <a:ext cx="2028234" cy="923330"/>
          </a:xfrm>
          <a:prstGeom prst="rect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dirty="0"/>
              <a:t>요인선택 후 </a:t>
            </a:r>
            <a:r>
              <a:rPr lang="en-US" altLang="ko-KR" dirty="0"/>
              <a:t>Plugin</a:t>
            </a:r>
            <a:r>
              <a:rPr lang="ko-KR" altLang="en-US" dirty="0"/>
              <a:t>에서</a:t>
            </a:r>
            <a:endParaRPr lang="en-US" altLang="ko-KR" dirty="0"/>
          </a:p>
          <a:p>
            <a:r>
              <a:rPr lang="en-US" dirty="0"/>
              <a:t>Draw Covariances</a:t>
            </a:r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0E2159A2-4DD6-4646-9181-5C9D63233EFA}"/>
              </a:ext>
            </a:extLst>
          </p:cNvPr>
          <p:cNvSpPr/>
          <p:nvPr/>
        </p:nvSpPr>
        <p:spPr>
          <a:xfrm>
            <a:off x="6430833" y="2055531"/>
            <a:ext cx="411126" cy="439479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C7DE62DF-A8BE-4A71-8DF3-81A98EF207E5}"/>
              </a:ext>
            </a:extLst>
          </p:cNvPr>
          <p:cNvCxnSpPr>
            <a:cxnSpLocks/>
            <a:stCxn id="16" idx="1"/>
            <a:endCxn id="14" idx="5"/>
          </p:cNvCxnSpPr>
          <p:nvPr/>
        </p:nvCxnSpPr>
        <p:spPr>
          <a:xfrm flipH="1" flipV="1">
            <a:off x="6781751" y="2430650"/>
            <a:ext cx="3045921" cy="13326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363DD82-1051-4204-A63B-F16328C537C0}"/>
              </a:ext>
            </a:extLst>
          </p:cNvPr>
          <p:cNvSpPr txBox="1"/>
          <p:nvPr/>
        </p:nvSpPr>
        <p:spPr>
          <a:xfrm>
            <a:off x="9827672" y="3301654"/>
            <a:ext cx="2163995" cy="923330"/>
          </a:xfrm>
          <a:prstGeom prst="rect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/>
              <a:t>Plugin</a:t>
            </a:r>
            <a:r>
              <a:rPr lang="ko-KR" altLang="en-US" dirty="0"/>
              <a:t>에서 </a:t>
            </a:r>
            <a:endParaRPr lang="en-US" altLang="ko-KR" dirty="0"/>
          </a:p>
          <a:p>
            <a:r>
              <a:rPr lang="en-US" dirty="0"/>
              <a:t>Name Unobserved Variables</a:t>
            </a:r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1C1C5C36-E31A-42EC-B0DD-8125041312F8}"/>
              </a:ext>
            </a:extLst>
          </p:cNvPr>
          <p:cNvSpPr/>
          <p:nvPr/>
        </p:nvSpPr>
        <p:spPr>
          <a:xfrm>
            <a:off x="3438944" y="2190596"/>
            <a:ext cx="1012554" cy="439479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직선 화살표 연결선 18">
            <a:extLst>
              <a:ext uri="{FF2B5EF4-FFF2-40B4-BE49-F238E27FC236}">
                <a16:creationId xmlns:a16="http://schemas.microsoft.com/office/drawing/2014/main" id="{36AC334B-0462-4346-87C5-A4C17E4CFF95}"/>
              </a:ext>
            </a:extLst>
          </p:cNvPr>
          <p:cNvCxnSpPr>
            <a:cxnSpLocks/>
            <a:stCxn id="20" idx="3"/>
            <a:endCxn id="18" idx="1"/>
          </p:cNvCxnSpPr>
          <p:nvPr/>
        </p:nvCxnSpPr>
        <p:spPr>
          <a:xfrm>
            <a:off x="2523460" y="1656026"/>
            <a:ext cx="1063769" cy="5989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63125CFA-B0F0-47BE-864F-CB0FA9233A7D}"/>
              </a:ext>
            </a:extLst>
          </p:cNvPr>
          <p:cNvSpPr txBox="1"/>
          <p:nvPr/>
        </p:nvSpPr>
        <p:spPr>
          <a:xfrm>
            <a:off x="375474" y="1332860"/>
            <a:ext cx="2147986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dirty="0"/>
              <a:t>선택</a:t>
            </a:r>
            <a:r>
              <a:rPr lang="en-US" altLang="ko-KR" dirty="0"/>
              <a:t> </a:t>
            </a:r>
            <a:r>
              <a:rPr lang="ko-KR" altLang="en-US" dirty="0"/>
              <a:t>툴</a:t>
            </a:r>
            <a:endParaRPr lang="en-US" altLang="ko-KR" dirty="0"/>
          </a:p>
          <a:p>
            <a:r>
              <a:rPr lang="ko-KR" altLang="en-US" dirty="0"/>
              <a:t>하나씩</a:t>
            </a:r>
            <a:r>
              <a:rPr lang="en-US" altLang="ko-KR" dirty="0"/>
              <a:t>, </a:t>
            </a:r>
            <a:r>
              <a:rPr lang="ko-KR" altLang="en-US" dirty="0"/>
              <a:t>전체</a:t>
            </a:r>
            <a:r>
              <a:rPr lang="en-US" altLang="ko-KR" dirty="0"/>
              <a:t>, </a:t>
            </a:r>
            <a:r>
              <a:rPr lang="ko-KR" altLang="en-US" dirty="0"/>
              <a:t>취소</a:t>
            </a:r>
            <a:endParaRPr lang="en-US" dirty="0"/>
          </a:p>
        </p:txBody>
      </p:sp>
      <p:sp>
        <p:nvSpPr>
          <p:cNvPr id="23" name="타원 22">
            <a:extLst>
              <a:ext uri="{FF2B5EF4-FFF2-40B4-BE49-F238E27FC236}">
                <a16:creationId xmlns:a16="http://schemas.microsoft.com/office/drawing/2014/main" id="{E4F3733D-EEAD-4698-8264-9E805C00D7F2}"/>
              </a:ext>
            </a:extLst>
          </p:cNvPr>
          <p:cNvSpPr/>
          <p:nvPr/>
        </p:nvSpPr>
        <p:spPr>
          <a:xfrm>
            <a:off x="3771739" y="2541174"/>
            <a:ext cx="411126" cy="439479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직선 화살표 연결선 23">
            <a:extLst>
              <a:ext uri="{FF2B5EF4-FFF2-40B4-BE49-F238E27FC236}">
                <a16:creationId xmlns:a16="http://schemas.microsoft.com/office/drawing/2014/main" id="{D9FA7896-AD39-4521-809A-86CEFEF13198}"/>
              </a:ext>
            </a:extLst>
          </p:cNvPr>
          <p:cNvCxnSpPr>
            <a:cxnSpLocks/>
            <a:stCxn id="25" idx="3"/>
            <a:endCxn id="23" idx="2"/>
          </p:cNvCxnSpPr>
          <p:nvPr/>
        </p:nvCxnSpPr>
        <p:spPr>
          <a:xfrm>
            <a:off x="2516714" y="2445312"/>
            <a:ext cx="1255025" cy="31560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71748183-8986-4C8E-B197-69D594264AFA}"/>
              </a:ext>
            </a:extLst>
          </p:cNvPr>
          <p:cNvSpPr txBox="1"/>
          <p:nvPr/>
        </p:nvSpPr>
        <p:spPr>
          <a:xfrm>
            <a:off x="384427" y="2260646"/>
            <a:ext cx="213228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/>
              <a:t>그림의 이동</a:t>
            </a:r>
            <a:endParaRPr lang="en-US" dirty="0"/>
          </a:p>
        </p:txBody>
      </p:sp>
      <p:sp>
        <p:nvSpPr>
          <p:cNvPr id="27" name="타원 26">
            <a:extLst>
              <a:ext uri="{FF2B5EF4-FFF2-40B4-BE49-F238E27FC236}">
                <a16:creationId xmlns:a16="http://schemas.microsoft.com/office/drawing/2014/main" id="{3C3A8E2D-7367-428D-8CC3-73D02AF4572F}"/>
              </a:ext>
            </a:extLst>
          </p:cNvPr>
          <p:cNvSpPr/>
          <p:nvPr/>
        </p:nvSpPr>
        <p:spPr>
          <a:xfrm>
            <a:off x="4102599" y="3118883"/>
            <a:ext cx="400385" cy="439479"/>
          </a:xfrm>
          <a:prstGeom prst="ellipse">
            <a:avLst/>
          </a:prstGeom>
          <a:noFill/>
          <a:ln w="28575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직선 화살표 연결선 27">
            <a:extLst>
              <a:ext uri="{FF2B5EF4-FFF2-40B4-BE49-F238E27FC236}">
                <a16:creationId xmlns:a16="http://schemas.microsoft.com/office/drawing/2014/main" id="{B77B236E-C643-42AB-89AB-DABC5629156C}"/>
              </a:ext>
            </a:extLst>
          </p:cNvPr>
          <p:cNvCxnSpPr>
            <a:cxnSpLocks/>
            <a:stCxn id="29" idx="3"/>
            <a:endCxn id="27" idx="2"/>
          </p:cNvCxnSpPr>
          <p:nvPr/>
        </p:nvCxnSpPr>
        <p:spPr>
          <a:xfrm flipV="1">
            <a:off x="2662757" y="3338623"/>
            <a:ext cx="1439842" cy="632548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1E0895F9-A63E-4E0F-9545-1E491FA627A9}"/>
              </a:ext>
            </a:extLst>
          </p:cNvPr>
          <p:cNvSpPr txBox="1"/>
          <p:nvPr/>
        </p:nvSpPr>
        <p:spPr>
          <a:xfrm>
            <a:off x="369618" y="3786505"/>
            <a:ext cx="229313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dirty="0"/>
              <a:t>자동 위치 맞춤</a:t>
            </a:r>
            <a:r>
              <a:rPr lang="en-US" altLang="ko-KR" dirty="0"/>
              <a:t>(</a:t>
            </a:r>
            <a:r>
              <a:rPr lang="ko-KR" altLang="en-US" dirty="0"/>
              <a:t>개선</a:t>
            </a:r>
            <a:r>
              <a:rPr lang="en-US" altLang="ko-KR" dirty="0"/>
              <a:t>)</a:t>
            </a:r>
            <a:endParaRPr lang="en-US" dirty="0"/>
          </a:p>
        </p:txBody>
      </p:sp>
      <p:sp>
        <p:nvSpPr>
          <p:cNvPr id="38" name="타원 37">
            <a:extLst>
              <a:ext uri="{FF2B5EF4-FFF2-40B4-BE49-F238E27FC236}">
                <a16:creationId xmlns:a16="http://schemas.microsoft.com/office/drawing/2014/main" id="{12CB29A3-F26F-4F17-BA38-BEBB7D8E1597}"/>
              </a:ext>
            </a:extLst>
          </p:cNvPr>
          <p:cNvSpPr/>
          <p:nvPr/>
        </p:nvSpPr>
        <p:spPr>
          <a:xfrm>
            <a:off x="3729102" y="2829877"/>
            <a:ext cx="411126" cy="439479"/>
          </a:xfrm>
          <a:prstGeom prst="ellipse">
            <a:avLst/>
          </a:prstGeom>
          <a:noFill/>
          <a:ln w="28575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직선 화살표 연결선 38">
            <a:extLst>
              <a:ext uri="{FF2B5EF4-FFF2-40B4-BE49-F238E27FC236}">
                <a16:creationId xmlns:a16="http://schemas.microsoft.com/office/drawing/2014/main" id="{6C836C0A-59F1-40F9-A3FA-71C65DAD687F}"/>
              </a:ext>
            </a:extLst>
          </p:cNvPr>
          <p:cNvCxnSpPr>
            <a:cxnSpLocks/>
            <a:stCxn id="40" idx="3"/>
          </p:cNvCxnSpPr>
          <p:nvPr/>
        </p:nvCxnSpPr>
        <p:spPr>
          <a:xfrm flipV="1">
            <a:off x="2795282" y="3118883"/>
            <a:ext cx="922230" cy="88804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84F80FC8-8AE6-4747-B219-B8B8F62EF76D}"/>
              </a:ext>
            </a:extLst>
          </p:cNvPr>
          <p:cNvSpPr txBox="1"/>
          <p:nvPr/>
        </p:nvSpPr>
        <p:spPr>
          <a:xfrm>
            <a:off x="369618" y="2884521"/>
            <a:ext cx="2425664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/>
              <a:t>요인들의 변수 </a:t>
            </a:r>
            <a:r>
              <a:rPr lang="ko-KR" altLang="en-US" dirty="0"/>
              <a:t>위치 회전</a:t>
            </a:r>
            <a:endParaRPr lang="en-US" dirty="0"/>
          </a:p>
        </p:txBody>
      </p:sp>
      <p:sp>
        <p:nvSpPr>
          <p:cNvPr id="43" name="타원 42">
            <a:extLst>
              <a:ext uri="{FF2B5EF4-FFF2-40B4-BE49-F238E27FC236}">
                <a16:creationId xmlns:a16="http://schemas.microsoft.com/office/drawing/2014/main" id="{F15DCEF1-1214-4C64-8A93-71BE9AF1DD71}"/>
              </a:ext>
            </a:extLst>
          </p:cNvPr>
          <p:cNvSpPr/>
          <p:nvPr/>
        </p:nvSpPr>
        <p:spPr>
          <a:xfrm>
            <a:off x="4102599" y="4012464"/>
            <a:ext cx="411126" cy="439479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직선 화살표 연결선 43">
            <a:extLst>
              <a:ext uri="{FF2B5EF4-FFF2-40B4-BE49-F238E27FC236}">
                <a16:creationId xmlns:a16="http://schemas.microsoft.com/office/drawing/2014/main" id="{B5972C84-3DE0-457B-9D70-702ECCACBC3B}"/>
              </a:ext>
            </a:extLst>
          </p:cNvPr>
          <p:cNvCxnSpPr>
            <a:cxnSpLocks/>
            <a:stCxn id="45" idx="3"/>
            <a:endCxn id="43" idx="3"/>
          </p:cNvCxnSpPr>
          <p:nvPr/>
        </p:nvCxnSpPr>
        <p:spPr>
          <a:xfrm flipV="1">
            <a:off x="2795282" y="4387583"/>
            <a:ext cx="1367525" cy="4592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60510863-7989-4F5F-AAD4-9960ED6766BD}"/>
              </a:ext>
            </a:extLst>
          </p:cNvPr>
          <p:cNvSpPr txBox="1"/>
          <p:nvPr/>
        </p:nvSpPr>
        <p:spPr>
          <a:xfrm>
            <a:off x="369618" y="4523661"/>
            <a:ext cx="2425664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dirty="0"/>
              <a:t>이동과 함께 클릭하면</a:t>
            </a:r>
            <a:endParaRPr lang="en-US" altLang="ko-KR" dirty="0"/>
          </a:p>
          <a:p>
            <a:r>
              <a:rPr lang="ko-KR" altLang="en-US" dirty="0"/>
              <a:t>요인 전체가 이동</a:t>
            </a:r>
            <a:endParaRPr lang="en-US" dirty="0"/>
          </a:p>
        </p:txBody>
      </p: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6F8BC7AA-ED63-4008-B7CE-A6899F6F366D}"/>
              </a:ext>
            </a:extLst>
          </p:cNvPr>
          <p:cNvCxnSpPr>
            <a:cxnSpLocks/>
            <a:stCxn id="12" idx="2"/>
          </p:cNvCxnSpPr>
          <p:nvPr/>
        </p:nvCxnSpPr>
        <p:spPr>
          <a:xfrm flipH="1">
            <a:off x="9546045" y="2737059"/>
            <a:ext cx="1256364" cy="6015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7254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66D74F95-9609-4ACA-8B69-11DDD2B734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593"/>
          <a:stretch/>
        </p:blipFill>
        <p:spPr>
          <a:xfrm>
            <a:off x="587813" y="272976"/>
            <a:ext cx="4446933" cy="62103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B0EAF0FF-04E2-404E-9463-87A96268ED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6810"/>
          <a:stretch/>
        </p:blipFill>
        <p:spPr>
          <a:xfrm>
            <a:off x="5985543" y="576410"/>
            <a:ext cx="5199908" cy="596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5333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B7282B0-69CD-4FD4-902A-A754A608E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029200" cy="638175"/>
          </a:xfrm>
        </p:spPr>
        <p:txBody>
          <a:bodyPr>
            <a:normAutofit/>
          </a:bodyPr>
          <a:lstStyle/>
          <a:p>
            <a:r>
              <a:rPr lang="en-US" sz="3600" dirty="0"/>
              <a:t>Model </a:t>
            </a:r>
            <a:r>
              <a:rPr lang="en-US" sz="3600"/>
              <a:t>Fit </a:t>
            </a:r>
            <a:r>
              <a:rPr lang="ko-KR" altLang="en-US" sz="3600" dirty="0"/>
              <a:t>높이는</a:t>
            </a:r>
            <a:r>
              <a:rPr lang="en-US" sz="3600" dirty="0"/>
              <a:t> </a:t>
            </a:r>
            <a:r>
              <a:rPr lang="ko-KR" altLang="en-US" sz="3600" dirty="0"/>
              <a:t>방법</a:t>
            </a:r>
            <a:endParaRPr lang="en-US" sz="36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FFB8891-E2FD-472D-9F9F-092135533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862" y="2603501"/>
            <a:ext cx="1873250" cy="249555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en-US" altLang="ko-KR" dirty="0"/>
              <a:t>Analysis</a:t>
            </a:r>
            <a:r>
              <a:rPr lang="ko-KR" altLang="en-US" dirty="0"/>
              <a:t> </a:t>
            </a:r>
            <a:r>
              <a:rPr lang="en-US" altLang="ko-KR" dirty="0"/>
              <a:t>Properties</a:t>
            </a:r>
            <a:r>
              <a:rPr lang="ko-KR" altLang="en-US" dirty="0"/>
              <a:t>의 </a:t>
            </a:r>
            <a:r>
              <a:rPr lang="en-US" altLang="ko-KR" dirty="0"/>
              <a:t>Output</a:t>
            </a:r>
            <a:r>
              <a:rPr lang="ko-KR" altLang="en-US" dirty="0"/>
              <a:t>에서 </a:t>
            </a:r>
            <a:r>
              <a:rPr lang="en-US" altLang="ko-KR" dirty="0"/>
              <a:t>Modification Indices</a:t>
            </a:r>
            <a:r>
              <a:rPr lang="ko-KR" altLang="en-US" dirty="0"/>
              <a:t>를 체크</a:t>
            </a:r>
            <a:endParaRPr lang="en-US" altLang="ko-KR" dirty="0"/>
          </a:p>
          <a:p>
            <a:pPr>
              <a:lnSpc>
                <a:spcPct val="120000"/>
              </a:lnSpc>
            </a:pPr>
            <a:r>
              <a:rPr lang="ko-KR" altLang="en-US" dirty="0"/>
              <a:t>이에 따라 </a:t>
            </a:r>
            <a:r>
              <a:rPr lang="ko-KR" altLang="en-US" dirty="0" err="1"/>
              <a:t>오차항</a:t>
            </a:r>
            <a:r>
              <a:rPr lang="ko-KR" altLang="en-US" dirty="0"/>
              <a:t> 간 </a:t>
            </a:r>
            <a:r>
              <a:rPr lang="en-US" altLang="ko-KR" dirty="0"/>
              <a:t>covariance</a:t>
            </a:r>
            <a:r>
              <a:rPr lang="ko-KR" altLang="en-US" dirty="0"/>
              <a:t>를 지정해준다</a:t>
            </a:r>
            <a:endParaRPr 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0DC19EEC-C44F-4DC0-BAC3-5AC8C8985E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862" y="1244600"/>
            <a:ext cx="1743075" cy="1066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F2D6D1A5-0660-4085-A11D-9C36E5004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4253" y="1244600"/>
            <a:ext cx="3649772" cy="35591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763A70C4-246C-4FE1-98B3-CD3BD100BB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9700" y="1244600"/>
            <a:ext cx="2286000" cy="106680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6EA2CCBD-8F91-4EAB-9E6F-8E612C440E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9700" y="2603501"/>
            <a:ext cx="4200525" cy="3819525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F5E97C24-C262-41A1-843D-3DD64C895F0F}"/>
              </a:ext>
            </a:extLst>
          </p:cNvPr>
          <p:cNvSpPr/>
          <p:nvPr/>
        </p:nvSpPr>
        <p:spPr>
          <a:xfrm>
            <a:off x="7537341" y="1968500"/>
            <a:ext cx="1200259" cy="24765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원호 8">
            <a:extLst>
              <a:ext uri="{FF2B5EF4-FFF2-40B4-BE49-F238E27FC236}">
                <a16:creationId xmlns:a16="http://schemas.microsoft.com/office/drawing/2014/main" id="{43A98053-F1DA-46AD-9D85-96478B722A0A}"/>
              </a:ext>
            </a:extLst>
          </p:cNvPr>
          <p:cNvSpPr/>
          <p:nvPr/>
        </p:nvSpPr>
        <p:spPr>
          <a:xfrm rot="20822021" flipH="1">
            <a:off x="7141262" y="2064140"/>
            <a:ext cx="1523918" cy="3315826"/>
          </a:xfrm>
          <a:prstGeom prst="arc">
            <a:avLst>
              <a:gd name="adj1" fmla="val 16200000"/>
              <a:gd name="adj2" fmla="val 5146313"/>
            </a:avLst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8E9228-678C-46EA-BB11-86A08FE7CD03}"/>
              </a:ext>
            </a:extLst>
          </p:cNvPr>
          <p:cNvSpPr txBox="1"/>
          <p:nvPr/>
        </p:nvSpPr>
        <p:spPr>
          <a:xfrm>
            <a:off x="5789963" y="5408946"/>
            <a:ext cx="2295821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But, </a:t>
            </a:r>
            <a:r>
              <a:rPr lang="ko-KR" altLang="en-US" dirty="0">
                <a:solidFill>
                  <a:srgbClr val="FF0000"/>
                </a:solidFill>
              </a:rPr>
              <a:t>같은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ko-KR" altLang="en-US" dirty="0">
                <a:solidFill>
                  <a:srgbClr val="FF0000"/>
                </a:solidFill>
              </a:rPr>
              <a:t>요인 내의 </a:t>
            </a:r>
            <a:endParaRPr lang="en-US" altLang="ko-KR" dirty="0">
              <a:solidFill>
                <a:srgbClr val="FF0000"/>
              </a:solidFill>
            </a:endParaRPr>
          </a:p>
          <a:p>
            <a:r>
              <a:rPr lang="ko-KR" altLang="en-US" dirty="0">
                <a:solidFill>
                  <a:srgbClr val="FF0000"/>
                </a:solidFill>
              </a:rPr>
              <a:t>변수들의 오차항만</a:t>
            </a:r>
            <a:endParaRPr lang="en-US" altLang="ko-KR" dirty="0">
              <a:solidFill>
                <a:srgbClr val="FF0000"/>
              </a:solidFill>
            </a:endParaRPr>
          </a:p>
          <a:p>
            <a:r>
              <a:rPr lang="ko-KR" altLang="en-US" dirty="0">
                <a:solidFill>
                  <a:srgbClr val="FF0000"/>
                </a:solidFill>
              </a:rPr>
              <a:t>가능함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888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타원 3"/>
          <p:cNvSpPr/>
          <p:nvPr/>
        </p:nvSpPr>
        <p:spPr>
          <a:xfrm>
            <a:off x="3385471" y="1901269"/>
            <a:ext cx="1464620" cy="7779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FF0000"/>
                </a:solidFill>
              </a:rPr>
              <a:t>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타원 4"/>
          <p:cNvSpPr/>
          <p:nvPr/>
        </p:nvSpPr>
        <p:spPr>
          <a:xfrm>
            <a:off x="3385471" y="3730069"/>
            <a:ext cx="1464620" cy="7779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6" name="타원 5"/>
          <p:cNvSpPr/>
          <p:nvPr/>
        </p:nvSpPr>
        <p:spPr>
          <a:xfrm>
            <a:off x="5705584" y="3066074"/>
            <a:ext cx="1464620" cy="7779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7" name="타원 6"/>
          <p:cNvSpPr/>
          <p:nvPr/>
        </p:nvSpPr>
        <p:spPr>
          <a:xfrm>
            <a:off x="8404830" y="3079499"/>
            <a:ext cx="1464620" cy="7779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2025422" y="1551860"/>
            <a:ext cx="947696" cy="3465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00B050"/>
                </a:solidFill>
              </a:rPr>
              <a:t>V1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2025422" y="2115524"/>
            <a:ext cx="947696" cy="3465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V2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2025422" y="2679188"/>
            <a:ext cx="947696" cy="3465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V3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2025422" y="3806516"/>
            <a:ext cx="947696" cy="3465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V4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2025422" y="4370180"/>
            <a:ext cx="947696" cy="3465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V5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2025422" y="4933844"/>
            <a:ext cx="947696" cy="3465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V6</a:t>
            </a:r>
          </a:p>
        </p:txBody>
      </p:sp>
      <p:sp>
        <p:nvSpPr>
          <p:cNvPr id="20" name="직사각형 19"/>
          <p:cNvSpPr/>
          <p:nvPr/>
        </p:nvSpPr>
        <p:spPr>
          <a:xfrm>
            <a:off x="2025422" y="5497508"/>
            <a:ext cx="947696" cy="3465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V7</a:t>
            </a:r>
          </a:p>
        </p:txBody>
      </p:sp>
      <p:cxnSp>
        <p:nvCxnSpPr>
          <p:cNvPr id="21" name="직선 화살표 연결선 20"/>
          <p:cNvCxnSpPr>
            <a:stCxn id="4" idx="1"/>
            <a:endCxn id="14" idx="3"/>
          </p:cNvCxnSpPr>
          <p:nvPr/>
        </p:nvCxnSpPr>
        <p:spPr>
          <a:xfrm flipH="1" flipV="1">
            <a:off x="2973118" y="1725124"/>
            <a:ext cx="626842" cy="2900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화살표 연결선 21"/>
          <p:cNvCxnSpPr>
            <a:stCxn id="4" idx="2"/>
            <a:endCxn id="15" idx="3"/>
          </p:cNvCxnSpPr>
          <p:nvPr/>
        </p:nvCxnSpPr>
        <p:spPr>
          <a:xfrm flipH="1" flipV="1">
            <a:off x="2973118" y="2288788"/>
            <a:ext cx="412353" cy="14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화살표 연결선 22"/>
          <p:cNvCxnSpPr>
            <a:stCxn id="4" idx="3"/>
            <a:endCxn id="16" idx="3"/>
          </p:cNvCxnSpPr>
          <p:nvPr/>
        </p:nvCxnSpPr>
        <p:spPr>
          <a:xfrm flipH="1">
            <a:off x="2973118" y="2565264"/>
            <a:ext cx="626842" cy="2871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직사각형 27"/>
          <p:cNvSpPr/>
          <p:nvPr/>
        </p:nvSpPr>
        <p:spPr>
          <a:xfrm>
            <a:off x="5340615" y="4584797"/>
            <a:ext cx="621028" cy="3465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V8</a:t>
            </a:r>
          </a:p>
        </p:txBody>
      </p:sp>
      <p:sp>
        <p:nvSpPr>
          <p:cNvPr id="29" name="직사각형 28"/>
          <p:cNvSpPr/>
          <p:nvPr/>
        </p:nvSpPr>
        <p:spPr>
          <a:xfrm>
            <a:off x="6232848" y="4584797"/>
            <a:ext cx="621028" cy="3465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V9</a:t>
            </a:r>
          </a:p>
        </p:txBody>
      </p:sp>
      <p:sp>
        <p:nvSpPr>
          <p:cNvPr id="30" name="직사각형 29"/>
          <p:cNvSpPr/>
          <p:nvPr/>
        </p:nvSpPr>
        <p:spPr>
          <a:xfrm>
            <a:off x="7125081" y="4584797"/>
            <a:ext cx="621028" cy="3465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V10</a:t>
            </a:r>
          </a:p>
        </p:txBody>
      </p:sp>
      <p:cxnSp>
        <p:nvCxnSpPr>
          <p:cNvPr id="31" name="직선 화살표 연결선 30"/>
          <p:cNvCxnSpPr>
            <a:stCxn id="6" idx="3"/>
            <a:endCxn id="28" idx="0"/>
          </p:cNvCxnSpPr>
          <p:nvPr/>
        </p:nvCxnSpPr>
        <p:spPr>
          <a:xfrm flipH="1">
            <a:off x="5651129" y="3730069"/>
            <a:ext cx="268944" cy="8547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화살표 연결선 31"/>
          <p:cNvCxnSpPr>
            <a:stCxn id="6" idx="4"/>
            <a:endCxn id="29" idx="0"/>
          </p:cNvCxnSpPr>
          <p:nvPr/>
        </p:nvCxnSpPr>
        <p:spPr>
          <a:xfrm>
            <a:off x="6437894" y="3843993"/>
            <a:ext cx="105468" cy="7408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화살표 연결선 32"/>
          <p:cNvCxnSpPr>
            <a:stCxn id="6" idx="5"/>
            <a:endCxn id="30" idx="0"/>
          </p:cNvCxnSpPr>
          <p:nvPr/>
        </p:nvCxnSpPr>
        <p:spPr>
          <a:xfrm>
            <a:off x="6955715" y="3730069"/>
            <a:ext cx="479880" cy="8547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직사각형 33"/>
          <p:cNvSpPr/>
          <p:nvPr/>
        </p:nvSpPr>
        <p:spPr>
          <a:xfrm>
            <a:off x="8025697" y="4598222"/>
            <a:ext cx="621028" cy="3465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V11</a:t>
            </a:r>
          </a:p>
        </p:txBody>
      </p:sp>
      <p:sp>
        <p:nvSpPr>
          <p:cNvPr id="35" name="직사각형 34"/>
          <p:cNvSpPr/>
          <p:nvPr/>
        </p:nvSpPr>
        <p:spPr>
          <a:xfrm>
            <a:off x="8917930" y="4598222"/>
            <a:ext cx="621028" cy="3465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V12</a:t>
            </a:r>
          </a:p>
        </p:txBody>
      </p:sp>
      <p:sp>
        <p:nvSpPr>
          <p:cNvPr id="36" name="직사각형 35"/>
          <p:cNvSpPr/>
          <p:nvPr/>
        </p:nvSpPr>
        <p:spPr>
          <a:xfrm>
            <a:off x="9810163" y="4598222"/>
            <a:ext cx="621028" cy="3465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V13</a:t>
            </a:r>
          </a:p>
        </p:txBody>
      </p:sp>
      <p:cxnSp>
        <p:nvCxnSpPr>
          <p:cNvPr id="37" name="직선 화살표 연결선 36"/>
          <p:cNvCxnSpPr>
            <a:stCxn id="7" idx="3"/>
            <a:endCxn id="34" idx="0"/>
          </p:cNvCxnSpPr>
          <p:nvPr/>
        </p:nvCxnSpPr>
        <p:spPr>
          <a:xfrm flipH="1">
            <a:off x="8336211" y="3743494"/>
            <a:ext cx="283108" cy="8547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화살표 연결선 37"/>
          <p:cNvCxnSpPr>
            <a:stCxn id="7" idx="4"/>
            <a:endCxn id="35" idx="0"/>
          </p:cNvCxnSpPr>
          <p:nvPr/>
        </p:nvCxnSpPr>
        <p:spPr>
          <a:xfrm>
            <a:off x="9137140" y="3857418"/>
            <a:ext cx="91304" cy="7408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화살표 연결선 38"/>
          <p:cNvCxnSpPr>
            <a:stCxn id="7" idx="5"/>
            <a:endCxn id="36" idx="0"/>
          </p:cNvCxnSpPr>
          <p:nvPr/>
        </p:nvCxnSpPr>
        <p:spPr>
          <a:xfrm>
            <a:off x="9654961" y="3743494"/>
            <a:ext cx="465716" cy="8547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타원 53"/>
          <p:cNvSpPr/>
          <p:nvPr/>
        </p:nvSpPr>
        <p:spPr>
          <a:xfrm>
            <a:off x="1276513" y="1551860"/>
            <a:ext cx="533687" cy="3465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002060"/>
                </a:solidFill>
              </a:rPr>
              <a:t>e1</a:t>
            </a:r>
            <a:endParaRPr lang="ko-KR" altLang="en-US" sz="1200" dirty="0">
              <a:solidFill>
                <a:srgbClr val="002060"/>
              </a:solidFill>
            </a:endParaRPr>
          </a:p>
        </p:txBody>
      </p:sp>
      <p:cxnSp>
        <p:nvCxnSpPr>
          <p:cNvPr id="56" name="직선 화살표 연결선 55"/>
          <p:cNvCxnSpPr>
            <a:cxnSpLocks/>
            <a:stCxn id="54" idx="6"/>
            <a:endCxn id="14" idx="1"/>
          </p:cNvCxnSpPr>
          <p:nvPr/>
        </p:nvCxnSpPr>
        <p:spPr>
          <a:xfrm>
            <a:off x="1810200" y="1725124"/>
            <a:ext cx="21522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타원 76"/>
          <p:cNvSpPr/>
          <p:nvPr/>
        </p:nvSpPr>
        <p:spPr>
          <a:xfrm>
            <a:off x="1285558" y="2115524"/>
            <a:ext cx="533687" cy="3465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002060"/>
                </a:solidFill>
              </a:rPr>
              <a:t>e2</a:t>
            </a:r>
            <a:endParaRPr lang="ko-KR" altLang="en-US" sz="1200" dirty="0">
              <a:solidFill>
                <a:srgbClr val="002060"/>
              </a:solidFill>
            </a:endParaRPr>
          </a:p>
        </p:txBody>
      </p:sp>
      <p:cxnSp>
        <p:nvCxnSpPr>
          <p:cNvPr id="78" name="직선 화살표 연결선 77"/>
          <p:cNvCxnSpPr>
            <a:cxnSpLocks/>
            <a:stCxn id="77" idx="6"/>
          </p:cNvCxnSpPr>
          <p:nvPr/>
        </p:nvCxnSpPr>
        <p:spPr>
          <a:xfrm>
            <a:off x="1819245" y="2288788"/>
            <a:ext cx="21522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타원 78"/>
          <p:cNvSpPr/>
          <p:nvPr/>
        </p:nvSpPr>
        <p:spPr>
          <a:xfrm>
            <a:off x="1294603" y="2679188"/>
            <a:ext cx="533687" cy="3465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002060"/>
                </a:solidFill>
              </a:rPr>
              <a:t>e3</a:t>
            </a:r>
            <a:endParaRPr lang="ko-KR" altLang="en-US" sz="1200" dirty="0">
              <a:solidFill>
                <a:srgbClr val="002060"/>
              </a:solidFill>
            </a:endParaRPr>
          </a:p>
        </p:txBody>
      </p:sp>
      <p:cxnSp>
        <p:nvCxnSpPr>
          <p:cNvPr id="80" name="직선 화살표 연결선 79"/>
          <p:cNvCxnSpPr>
            <a:cxnSpLocks/>
            <a:stCxn id="79" idx="6"/>
          </p:cNvCxnSpPr>
          <p:nvPr/>
        </p:nvCxnSpPr>
        <p:spPr>
          <a:xfrm>
            <a:off x="1828290" y="2852452"/>
            <a:ext cx="21522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타원 80"/>
          <p:cNvSpPr/>
          <p:nvPr/>
        </p:nvSpPr>
        <p:spPr>
          <a:xfrm>
            <a:off x="5384285" y="5092997"/>
            <a:ext cx="533687" cy="3465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002060"/>
                </a:solidFill>
              </a:rPr>
              <a:t>e8</a:t>
            </a:r>
            <a:endParaRPr lang="ko-KR" altLang="en-US" sz="1200" dirty="0">
              <a:solidFill>
                <a:srgbClr val="002060"/>
              </a:solidFill>
            </a:endParaRPr>
          </a:p>
        </p:txBody>
      </p:sp>
      <p:sp>
        <p:nvSpPr>
          <p:cNvPr id="83" name="타원 82"/>
          <p:cNvSpPr/>
          <p:nvPr/>
        </p:nvSpPr>
        <p:spPr>
          <a:xfrm>
            <a:off x="1296067" y="3806516"/>
            <a:ext cx="533687" cy="3465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002060"/>
                </a:solidFill>
              </a:rPr>
              <a:t>e4</a:t>
            </a:r>
            <a:endParaRPr lang="ko-KR" altLang="en-US" sz="1200" dirty="0">
              <a:solidFill>
                <a:srgbClr val="002060"/>
              </a:solidFill>
            </a:endParaRPr>
          </a:p>
        </p:txBody>
      </p:sp>
      <p:cxnSp>
        <p:nvCxnSpPr>
          <p:cNvPr id="84" name="직선 화살표 연결선 83"/>
          <p:cNvCxnSpPr>
            <a:cxnSpLocks/>
            <a:stCxn id="83" idx="6"/>
          </p:cNvCxnSpPr>
          <p:nvPr/>
        </p:nvCxnSpPr>
        <p:spPr>
          <a:xfrm>
            <a:off x="1829754" y="3979780"/>
            <a:ext cx="21522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타원 84"/>
          <p:cNvSpPr/>
          <p:nvPr/>
        </p:nvSpPr>
        <p:spPr>
          <a:xfrm>
            <a:off x="1296799" y="4370180"/>
            <a:ext cx="533687" cy="3465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002060"/>
                </a:solidFill>
              </a:rPr>
              <a:t>e5</a:t>
            </a:r>
            <a:endParaRPr lang="ko-KR" altLang="en-US" sz="1200" dirty="0">
              <a:solidFill>
                <a:srgbClr val="002060"/>
              </a:solidFill>
            </a:endParaRPr>
          </a:p>
        </p:txBody>
      </p:sp>
      <p:cxnSp>
        <p:nvCxnSpPr>
          <p:cNvPr id="86" name="직선 화살표 연결선 85"/>
          <p:cNvCxnSpPr>
            <a:cxnSpLocks/>
            <a:stCxn id="85" idx="6"/>
          </p:cNvCxnSpPr>
          <p:nvPr/>
        </p:nvCxnSpPr>
        <p:spPr>
          <a:xfrm>
            <a:off x="1830486" y="4543444"/>
            <a:ext cx="21522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타원 86"/>
          <p:cNvSpPr/>
          <p:nvPr/>
        </p:nvSpPr>
        <p:spPr>
          <a:xfrm>
            <a:off x="1297531" y="4933844"/>
            <a:ext cx="533687" cy="3465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002060"/>
                </a:solidFill>
              </a:rPr>
              <a:t>e6</a:t>
            </a:r>
            <a:endParaRPr lang="ko-KR" altLang="en-US" sz="1200" dirty="0">
              <a:solidFill>
                <a:srgbClr val="002060"/>
              </a:solidFill>
            </a:endParaRPr>
          </a:p>
        </p:txBody>
      </p:sp>
      <p:cxnSp>
        <p:nvCxnSpPr>
          <p:cNvPr id="88" name="직선 화살표 연결선 87"/>
          <p:cNvCxnSpPr>
            <a:cxnSpLocks/>
            <a:stCxn id="87" idx="6"/>
          </p:cNvCxnSpPr>
          <p:nvPr/>
        </p:nvCxnSpPr>
        <p:spPr>
          <a:xfrm>
            <a:off x="1831218" y="5107108"/>
            <a:ext cx="21522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타원 88"/>
          <p:cNvSpPr/>
          <p:nvPr/>
        </p:nvSpPr>
        <p:spPr>
          <a:xfrm>
            <a:off x="1298263" y="5497508"/>
            <a:ext cx="533687" cy="3465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002060"/>
                </a:solidFill>
              </a:rPr>
              <a:t>e7</a:t>
            </a:r>
            <a:endParaRPr lang="ko-KR" altLang="en-US" sz="1200" dirty="0">
              <a:solidFill>
                <a:srgbClr val="002060"/>
              </a:solidFill>
            </a:endParaRPr>
          </a:p>
        </p:txBody>
      </p:sp>
      <p:cxnSp>
        <p:nvCxnSpPr>
          <p:cNvPr id="90" name="직선 화살표 연결선 89"/>
          <p:cNvCxnSpPr>
            <a:cxnSpLocks/>
            <a:stCxn id="89" idx="6"/>
          </p:cNvCxnSpPr>
          <p:nvPr/>
        </p:nvCxnSpPr>
        <p:spPr>
          <a:xfrm>
            <a:off x="1831950" y="5670772"/>
            <a:ext cx="21522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직선 화살표 연결선 91"/>
          <p:cNvCxnSpPr>
            <a:stCxn id="81" idx="0"/>
            <a:endCxn id="28" idx="2"/>
          </p:cNvCxnSpPr>
          <p:nvPr/>
        </p:nvCxnSpPr>
        <p:spPr>
          <a:xfrm flipV="1">
            <a:off x="5651129" y="4931325"/>
            <a:ext cx="0" cy="1616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타원 92"/>
          <p:cNvSpPr/>
          <p:nvPr/>
        </p:nvSpPr>
        <p:spPr>
          <a:xfrm>
            <a:off x="6276518" y="5088262"/>
            <a:ext cx="533687" cy="3465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002060"/>
                </a:solidFill>
              </a:rPr>
              <a:t>e9</a:t>
            </a:r>
            <a:endParaRPr lang="ko-KR" altLang="en-US" sz="1200" dirty="0">
              <a:solidFill>
                <a:srgbClr val="002060"/>
              </a:solidFill>
            </a:endParaRPr>
          </a:p>
        </p:txBody>
      </p:sp>
      <p:cxnSp>
        <p:nvCxnSpPr>
          <p:cNvPr id="94" name="직선 화살표 연결선 93"/>
          <p:cNvCxnSpPr>
            <a:stCxn id="93" idx="0"/>
          </p:cNvCxnSpPr>
          <p:nvPr/>
        </p:nvCxnSpPr>
        <p:spPr>
          <a:xfrm flipV="1">
            <a:off x="6543362" y="4926590"/>
            <a:ext cx="0" cy="1616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타원 94"/>
          <p:cNvSpPr/>
          <p:nvPr/>
        </p:nvSpPr>
        <p:spPr>
          <a:xfrm>
            <a:off x="7120719" y="5083527"/>
            <a:ext cx="633773" cy="3465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002060"/>
                </a:solidFill>
              </a:rPr>
              <a:t>e10</a:t>
            </a:r>
            <a:endParaRPr lang="ko-KR" altLang="en-US" sz="1200" dirty="0">
              <a:solidFill>
                <a:srgbClr val="002060"/>
              </a:solidFill>
            </a:endParaRPr>
          </a:p>
        </p:txBody>
      </p:sp>
      <p:cxnSp>
        <p:nvCxnSpPr>
          <p:cNvPr id="96" name="직선 화살표 연결선 95"/>
          <p:cNvCxnSpPr>
            <a:stCxn id="95" idx="0"/>
          </p:cNvCxnSpPr>
          <p:nvPr/>
        </p:nvCxnSpPr>
        <p:spPr>
          <a:xfrm flipH="1" flipV="1">
            <a:off x="7435596" y="4921855"/>
            <a:ext cx="2010" cy="1616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타원 96"/>
          <p:cNvSpPr/>
          <p:nvPr/>
        </p:nvSpPr>
        <p:spPr>
          <a:xfrm>
            <a:off x="8012952" y="5078792"/>
            <a:ext cx="633773" cy="3465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002060"/>
                </a:solidFill>
              </a:rPr>
              <a:t>e11</a:t>
            </a:r>
            <a:endParaRPr lang="ko-KR" altLang="en-US" sz="1200" dirty="0">
              <a:solidFill>
                <a:srgbClr val="002060"/>
              </a:solidFill>
            </a:endParaRPr>
          </a:p>
        </p:txBody>
      </p:sp>
      <p:cxnSp>
        <p:nvCxnSpPr>
          <p:cNvPr id="98" name="직선 화살표 연결선 97"/>
          <p:cNvCxnSpPr>
            <a:stCxn id="97" idx="0"/>
          </p:cNvCxnSpPr>
          <p:nvPr/>
        </p:nvCxnSpPr>
        <p:spPr>
          <a:xfrm flipH="1" flipV="1">
            <a:off x="8327829" y="4917120"/>
            <a:ext cx="2010" cy="1616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타원 98"/>
          <p:cNvSpPr/>
          <p:nvPr/>
        </p:nvSpPr>
        <p:spPr>
          <a:xfrm>
            <a:off x="8905185" y="5074057"/>
            <a:ext cx="633773" cy="3465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002060"/>
                </a:solidFill>
              </a:rPr>
              <a:t>e12</a:t>
            </a:r>
            <a:endParaRPr lang="ko-KR" altLang="en-US" sz="1200" dirty="0">
              <a:solidFill>
                <a:srgbClr val="002060"/>
              </a:solidFill>
            </a:endParaRPr>
          </a:p>
        </p:txBody>
      </p:sp>
      <p:cxnSp>
        <p:nvCxnSpPr>
          <p:cNvPr id="100" name="직선 화살표 연결선 99"/>
          <p:cNvCxnSpPr>
            <a:stCxn id="99" idx="0"/>
          </p:cNvCxnSpPr>
          <p:nvPr/>
        </p:nvCxnSpPr>
        <p:spPr>
          <a:xfrm flipH="1" flipV="1">
            <a:off x="9220062" y="4912385"/>
            <a:ext cx="2010" cy="1616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타원 100"/>
          <p:cNvSpPr/>
          <p:nvPr/>
        </p:nvSpPr>
        <p:spPr>
          <a:xfrm>
            <a:off x="9797418" y="5069322"/>
            <a:ext cx="633773" cy="3465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002060"/>
                </a:solidFill>
              </a:rPr>
              <a:t>e13</a:t>
            </a:r>
            <a:endParaRPr lang="ko-KR" altLang="en-US" sz="1200" dirty="0">
              <a:solidFill>
                <a:srgbClr val="002060"/>
              </a:solidFill>
            </a:endParaRPr>
          </a:p>
        </p:txBody>
      </p:sp>
      <p:cxnSp>
        <p:nvCxnSpPr>
          <p:cNvPr id="102" name="직선 화살표 연결선 101"/>
          <p:cNvCxnSpPr>
            <a:stCxn id="101" idx="0"/>
          </p:cNvCxnSpPr>
          <p:nvPr/>
        </p:nvCxnSpPr>
        <p:spPr>
          <a:xfrm flipH="1" flipV="1">
            <a:off x="10112295" y="4907650"/>
            <a:ext cx="2010" cy="1616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직선 화살표 연결선 112"/>
          <p:cNvCxnSpPr>
            <a:stCxn id="4" idx="6"/>
            <a:endCxn id="5" idx="6"/>
          </p:cNvCxnSpPr>
          <p:nvPr/>
        </p:nvCxnSpPr>
        <p:spPr>
          <a:xfrm>
            <a:off x="4850091" y="2290229"/>
            <a:ext cx="12700" cy="1828800"/>
          </a:xfrm>
          <a:prstGeom prst="curvedConnector3">
            <a:avLst>
              <a:gd name="adj1" fmla="val 1800000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직선 화살표 연결선 112"/>
          <p:cNvCxnSpPr>
            <a:cxnSpLocks/>
            <a:stCxn id="4" idx="6"/>
            <a:endCxn id="6" idx="0"/>
          </p:cNvCxnSpPr>
          <p:nvPr/>
        </p:nvCxnSpPr>
        <p:spPr>
          <a:xfrm>
            <a:off x="4850091" y="2290229"/>
            <a:ext cx="1587803" cy="775845"/>
          </a:xfrm>
          <a:prstGeom prst="curvedConnector2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직선 화살표 연결선 112"/>
          <p:cNvCxnSpPr>
            <a:stCxn id="4" idx="6"/>
            <a:endCxn id="7" idx="0"/>
          </p:cNvCxnSpPr>
          <p:nvPr/>
        </p:nvCxnSpPr>
        <p:spPr>
          <a:xfrm>
            <a:off x="4850091" y="2290229"/>
            <a:ext cx="4287049" cy="789270"/>
          </a:xfrm>
          <a:prstGeom prst="curvedConnector2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직선 화살표 연결선 112"/>
          <p:cNvCxnSpPr>
            <a:stCxn id="5" idx="7"/>
            <a:endCxn id="7" idx="1"/>
          </p:cNvCxnSpPr>
          <p:nvPr/>
        </p:nvCxnSpPr>
        <p:spPr>
          <a:xfrm rot="5400000" flipH="1" flipV="1">
            <a:off x="6302175" y="1526850"/>
            <a:ext cx="650570" cy="3983717"/>
          </a:xfrm>
          <a:prstGeom prst="curvedConnector3">
            <a:avLst>
              <a:gd name="adj1" fmla="val 152650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직선 화살표 연결선 112"/>
          <p:cNvCxnSpPr>
            <a:stCxn id="6" idx="7"/>
            <a:endCxn id="7" idx="0"/>
          </p:cNvCxnSpPr>
          <p:nvPr/>
        </p:nvCxnSpPr>
        <p:spPr>
          <a:xfrm rot="5400000" flipH="1" flipV="1">
            <a:off x="7996178" y="2039037"/>
            <a:ext cx="100499" cy="2181425"/>
          </a:xfrm>
          <a:prstGeom prst="curvedConnector3">
            <a:avLst>
              <a:gd name="adj1" fmla="val 340823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직선 화살표 연결선 112"/>
          <p:cNvCxnSpPr>
            <a:stCxn id="5" idx="0"/>
            <a:endCxn id="6" idx="1"/>
          </p:cNvCxnSpPr>
          <p:nvPr/>
        </p:nvCxnSpPr>
        <p:spPr>
          <a:xfrm rot="5400000" flipH="1" flipV="1">
            <a:off x="4743892" y="2553888"/>
            <a:ext cx="550071" cy="1802292"/>
          </a:xfrm>
          <a:prstGeom prst="curvedConnector3">
            <a:avLst>
              <a:gd name="adj1" fmla="val 162269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아래쪽 화살표 140"/>
          <p:cNvSpPr/>
          <p:nvPr/>
        </p:nvSpPr>
        <p:spPr>
          <a:xfrm>
            <a:off x="7120719" y="1791499"/>
            <a:ext cx="441980" cy="5311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2" name="TextBox 141"/>
          <p:cNvSpPr txBox="1"/>
          <p:nvPr/>
        </p:nvSpPr>
        <p:spPr>
          <a:xfrm>
            <a:off x="6340583" y="1305306"/>
            <a:ext cx="2190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모든 요인 간에 연결</a:t>
            </a:r>
          </a:p>
        </p:txBody>
      </p:sp>
      <p:sp>
        <p:nvSpPr>
          <p:cNvPr id="143" name="오른쪽 화살표 142"/>
          <p:cNvSpPr/>
          <p:nvPr/>
        </p:nvSpPr>
        <p:spPr>
          <a:xfrm>
            <a:off x="9538958" y="1898388"/>
            <a:ext cx="643820" cy="42428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4" name="TextBox 143"/>
          <p:cNvSpPr txBox="1"/>
          <p:nvPr/>
        </p:nvSpPr>
        <p:spPr>
          <a:xfrm>
            <a:off x="10262676" y="1898638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AMOS </a:t>
            </a:r>
            <a:r>
              <a:rPr lang="ko-KR" altLang="en-US" dirty="0"/>
              <a:t>실행</a:t>
            </a:r>
          </a:p>
        </p:txBody>
      </p:sp>
      <p:cxnSp>
        <p:nvCxnSpPr>
          <p:cNvPr id="72" name="직선 화살표 연결선 71">
            <a:extLst>
              <a:ext uri="{FF2B5EF4-FFF2-40B4-BE49-F238E27FC236}">
                <a16:creationId xmlns:a16="http://schemas.microsoft.com/office/drawing/2014/main" id="{E68049A6-DA1C-4096-BC4B-29154E75E579}"/>
              </a:ext>
            </a:extLst>
          </p:cNvPr>
          <p:cNvCxnSpPr>
            <a:cxnSpLocks/>
            <a:stCxn id="5" idx="2"/>
          </p:cNvCxnSpPr>
          <p:nvPr/>
        </p:nvCxnSpPr>
        <p:spPr>
          <a:xfrm flipH="1" flipV="1">
            <a:off x="2981619" y="4012217"/>
            <a:ext cx="403852" cy="1068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직선 화살표 연결선 72">
            <a:extLst>
              <a:ext uri="{FF2B5EF4-FFF2-40B4-BE49-F238E27FC236}">
                <a16:creationId xmlns:a16="http://schemas.microsoft.com/office/drawing/2014/main" id="{8D58DC0D-6E77-41F2-9C1B-3C18CDBF2D61}"/>
              </a:ext>
            </a:extLst>
          </p:cNvPr>
          <p:cNvCxnSpPr>
            <a:cxnSpLocks/>
          </p:cNvCxnSpPr>
          <p:nvPr/>
        </p:nvCxnSpPr>
        <p:spPr>
          <a:xfrm flipH="1">
            <a:off x="2981619" y="4229535"/>
            <a:ext cx="430118" cy="3463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직선 화살표 연결선 73">
            <a:extLst>
              <a:ext uri="{FF2B5EF4-FFF2-40B4-BE49-F238E27FC236}">
                <a16:creationId xmlns:a16="http://schemas.microsoft.com/office/drawing/2014/main" id="{3142B29A-BFBA-4893-AA06-FDF9EE2EC210}"/>
              </a:ext>
            </a:extLst>
          </p:cNvPr>
          <p:cNvCxnSpPr>
            <a:cxnSpLocks/>
            <a:stCxn id="5" idx="3"/>
          </p:cNvCxnSpPr>
          <p:nvPr/>
        </p:nvCxnSpPr>
        <p:spPr>
          <a:xfrm flipH="1">
            <a:off x="2981620" y="4394064"/>
            <a:ext cx="618340" cy="13091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직선 화살표 연결선 74">
            <a:extLst>
              <a:ext uri="{FF2B5EF4-FFF2-40B4-BE49-F238E27FC236}">
                <a16:creationId xmlns:a16="http://schemas.microsoft.com/office/drawing/2014/main" id="{982F4B9E-42A6-49FD-AF8E-013B843E525D}"/>
              </a:ext>
            </a:extLst>
          </p:cNvPr>
          <p:cNvCxnSpPr>
            <a:cxnSpLocks/>
          </p:cNvCxnSpPr>
          <p:nvPr/>
        </p:nvCxnSpPr>
        <p:spPr>
          <a:xfrm flipH="1">
            <a:off x="2981617" y="4314192"/>
            <a:ext cx="499285" cy="8253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84AD9C07-F3EE-48FE-AFCD-22D8B8812345}"/>
              </a:ext>
            </a:extLst>
          </p:cNvPr>
          <p:cNvSpPr/>
          <p:nvPr/>
        </p:nvSpPr>
        <p:spPr>
          <a:xfrm>
            <a:off x="-1" y="836762"/>
            <a:ext cx="3968151" cy="4128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모형의 적합도와 </a:t>
            </a:r>
            <a:r>
              <a:rPr lang="ko-KR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적재값</a:t>
            </a: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유의성 체크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" name="제목 4">
            <a:extLst>
              <a:ext uri="{FF2B5EF4-FFF2-40B4-BE49-F238E27FC236}">
                <a16:creationId xmlns:a16="http://schemas.microsoft.com/office/drawing/2014/main" id="{C6E371AE-EE46-49F0-A3DF-53D0BBC14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0" y="199998"/>
            <a:ext cx="8662659" cy="492730"/>
          </a:xfr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US" altLang="ko-K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Step1: Measurement</a:t>
            </a:r>
            <a:r>
              <a:rPr lang="ko-KR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 </a:t>
            </a:r>
            <a:r>
              <a:rPr lang="ko-KR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에 관한</a:t>
            </a:r>
            <a:r>
              <a:rPr lang="en-US" altLang="ko-K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검정</a:t>
            </a:r>
            <a:r>
              <a:rPr lang="en-US" altLang="ko-K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확인적 요인분석</a:t>
            </a:r>
            <a:r>
              <a:rPr lang="en-US" altLang="ko-K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7071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 animBg="1"/>
      <p:bldP spid="142" grpId="0"/>
      <p:bldP spid="143" grpId="0" animBg="1"/>
      <p:bldP spid="14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501369"/>
            <a:ext cx="10515600" cy="4351338"/>
          </a:xfr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ko-KR" altLang="en-US" sz="2600" dirty="0"/>
              <a:t>모든</a:t>
            </a:r>
            <a:r>
              <a:rPr lang="en-US" altLang="ko-KR" sz="2600" dirty="0"/>
              <a:t> </a:t>
            </a:r>
            <a:r>
              <a:rPr lang="ko-KR" altLang="en-US" sz="2600" dirty="0"/>
              <a:t>요인과 변수가 포함된 모형을 작성한다</a:t>
            </a:r>
            <a:endParaRPr lang="en-US" altLang="ko-KR" sz="2600" dirty="0"/>
          </a:p>
          <a:p>
            <a:pPr lvl="1">
              <a:lnSpc>
                <a:spcPct val="110000"/>
              </a:lnSpc>
            </a:pPr>
            <a:r>
              <a:rPr lang="ko-KR" altLang="en-US" sz="2200" dirty="0"/>
              <a:t>모든 요인들 간에 상관관계를 가정</a:t>
            </a:r>
            <a:endParaRPr lang="en-US" altLang="ko-KR" sz="2200" dirty="0"/>
          </a:p>
          <a:p>
            <a:pPr lvl="1">
              <a:lnSpc>
                <a:spcPct val="110000"/>
              </a:lnSpc>
            </a:pPr>
            <a:r>
              <a:rPr lang="ko-KR" altLang="en-US" sz="2200" dirty="0"/>
              <a:t>외생요인과 내생요인의 모형으로 나눌 수도 있다</a:t>
            </a:r>
            <a:endParaRPr lang="en-US" altLang="ko-KR" sz="2200" dirty="0"/>
          </a:p>
          <a:p>
            <a:pPr>
              <a:lnSpc>
                <a:spcPct val="110000"/>
              </a:lnSpc>
            </a:pPr>
            <a:r>
              <a:rPr lang="ko-KR" altLang="en-US" sz="2600" dirty="0">
                <a:solidFill>
                  <a:schemeClr val="accent5">
                    <a:lumMod val="75000"/>
                  </a:schemeClr>
                </a:solidFill>
              </a:rPr>
              <a:t>모형적합도</a:t>
            </a:r>
            <a:r>
              <a:rPr lang="en-US" altLang="ko-KR" sz="2600" dirty="0">
                <a:solidFill>
                  <a:schemeClr val="accent5">
                    <a:lumMod val="75000"/>
                  </a:schemeClr>
                </a:solidFill>
              </a:rPr>
              <a:t>(Model</a:t>
            </a:r>
            <a:r>
              <a:rPr lang="ko-KR" altLang="en-US" sz="2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ko-KR" sz="2600" dirty="0">
                <a:solidFill>
                  <a:schemeClr val="accent5">
                    <a:lumMod val="75000"/>
                  </a:schemeClr>
                </a:solidFill>
              </a:rPr>
              <a:t>Fit Index)</a:t>
            </a:r>
            <a:r>
              <a:rPr lang="ko-KR" altLang="en-US" sz="2600" dirty="0">
                <a:solidFill>
                  <a:schemeClr val="accent5">
                    <a:lumMod val="75000"/>
                  </a:schemeClr>
                </a:solidFill>
              </a:rPr>
              <a:t>를 구한다</a:t>
            </a:r>
            <a:endParaRPr lang="en-US" altLang="ko-KR" sz="2600" dirty="0">
              <a:solidFill>
                <a:schemeClr val="accent5">
                  <a:lumMod val="75000"/>
                </a:schemeClr>
              </a:solidFill>
            </a:endParaRPr>
          </a:p>
          <a:p>
            <a:pPr lvl="1">
              <a:lnSpc>
                <a:spcPct val="110000"/>
              </a:lnSpc>
            </a:pPr>
            <a:r>
              <a:rPr lang="en-US" altLang="ko-KR" sz="2200" dirty="0">
                <a:solidFill>
                  <a:schemeClr val="accent5">
                    <a:lumMod val="75000"/>
                  </a:schemeClr>
                </a:solidFill>
              </a:rPr>
              <a:t>CMIN, p </a:t>
            </a:r>
            <a:r>
              <a:rPr lang="ko-KR" altLang="en-US" sz="2200" dirty="0">
                <a:solidFill>
                  <a:schemeClr val="accent5">
                    <a:lumMod val="75000"/>
                  </a:schemeClr>
                </a:solidFill>
              </a:rPr>
              <a:t>제시</a:t>
            </a:r>
            <a:endParaRPr lang="en-US" altLang="ko-KR" sz="2200" dirty="0">
              <a:solidFill>
                <a:schemeClr val="accent5">
                  <a:lumMod val="75000"/>
                </a:schemeClr>
              </a:solidFill>
            </a:endParaRPr>
          </a:p>
          <a:p>
            <a:pPr lvl="1">
              <a:lnSpc>
                <a:spcPct val="110000"/>
              </a:lnSpc>
            </a:pPr>
            <a:r>
              <a:rPr lang="en-US" altLang="ko-KR" sz="2200" dirty="0">
                <a:solidFill>
                  <a:schemeClr val="accent5">
                    <a:lumMod val="75000"/>
                  </a:schemeClr>
                </a:solidFill>
              </a:rPr>
              <a:t>CMIN/DF &lt;2 (</a:t>
            </a:r>
            <a:r>
              <a:rPr lang="ko-KR" altLang="en-US" sz="2200" dirty="0">
                <a:solidFill>
                  <a:schemeClr val="accent5">
                    <a:lumMod val="75000"/>
                  </a:schemeClr>
                </a:solidFill>
              </a:rPr>
              <a:t>또는</a:t>
            </a:r>
            <a:r>
              <a:rPr lang="en-US" altLang="ko-KR" sz="2200" dirty="0">
                <a:solidFill>
                  <a:schemeClr val="accent5">
                    <a:lumMod val="75000"/>
                  </a:schemeClr>
                </a:solidFill>
              </a:rPr>
              <a:t> 3), SRMR&lt;0.08, RMSEA&lt;0.07, CFI&gt;0.9, NFI&gt;0.9</a:t>
            </a:r>
          </a:p>
          <a:p>
            <a:pPr lvl="1">
              <a:lnSpc>
                <a:spcPct val="110000"/>
              </a:lnSpc>
            </a:pPr>
            <a:endParaRPr lang="en-US" altLang="ko-KR" dirty="0">
              <a:solidFill>
                <a:schemeClr val="accent5">
                  <a:lumMod val="75000"/>
                </a:schemeClr>
              </a:solidFill>
            </a:endParaRPr>
          </a:p>
          <a:p>
            <a:pPr lvl="1">
              <a:lnSpc>
                <a:spcPct val="110000"/>
              </a:lnSpc>
            </a:pPr>
            <a:endParaRPr lang="en-US" altLang="ko-KR" dirty="0"/>
          </a:p>
          <a:p>
            <a:pPr lvl="1">
              <a:lnSpc>
                <a:spcPct val="110000"/>
              </a:lnSpc>
            </a:pPr>
            <a:endParaRPr lang="en-US" altLang="ko-KR" dirty="0"/>
          </a:p>
          <a:p>
            <a:pPr lvl="1">
              <a:lnSpc>
                <a:spcPct val="110000"/>
              </a:lnSpc>
            </a:pPr>
            <a:endParaRPr lang="en-US" altLang="ko-KR" dirty="0"/>
          </a:p>
        </p:txBody>
      </p:sp>
      <p:sp>
        <p:nvSpPr>
          <p:cNvPr id="5" name="제목 4">
            <a:extLst>
              <a:ext uri="{FF2B5EF4-FFF2-40B4-BE49-F238E27FC236}">
                <a16:creationId xmlns:a16="http://schemas.microsoft.com/office/drawing/2014/main" id="{FEA293F3-0CE5-4334-8499-7DA5DA16C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3148"/>
            <a:ext cx="10515600" cy="764935"/>
          </a:xfrm>
          <a:solidFill>
            <a:srgbClr val="00B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US" altLang="ko-K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Step1: Measurement</a:t>
            </a:r>
            <a:r>
              <a:rPr lang="ko-KR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 </a:t>
            </a:r>
            <a:r>
              <a:rPr lang="ko-KR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에 관한</a:t>
            </a:r>
            <a:r>
              <a:rPr lang="en-US" altLang="ko-K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검정</a:t>
            </a:r>
            <a:r>
              <a:rPr lang="en-US" altLang="ko-K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32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확인적 요인분석</a:t>
            </a:r>
            <a:r>
              <a:rPr lang="en-US" altLang="ko-K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89440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타원 3"/>
          <p:cNvSpPr/>
          <p:nvPr/>
        </p:nvSpPr>
        <p:spPr>
          <a:xfrm>
            <a:off x="3385471" y="1901269"/>
            <a:ext cx="1464620" cy="7779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FF0000"/>
                </a:solidFill>
              </a:rPr>
              <a:t>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타원 4"/>
          <p:cNvSpPr/>
          <p:nvPr/>
        </p:nvSpPr>
        <p:spPr>
          <a:xfrm>
            <a:off x="3385471" y="3730069"/>
            <a:ext cx="1464620" cy="7779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6" name="타원 5"/>
          <p:cNvSpPr/>
          <p:nvPr/>
        </p:nvSpPr>
        <p:spPr>
          <a:xfrm>
            <a:off x="5705584" y="3066074"/>
            <a:ext cx="1464620" cy="7779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7" name="타원 6"/>
          <p:cNvSpPr/>
          <p:nvPr/>
        </p:nvSpPr>
        <p:spPr>
          <a:xfrm>
            <a:off x="8404830" y="3079499"/>
            <a:ext cx="1464620" cy="7779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2025422" y="1551860"/>
            <a:ext cx="947696" cy="3465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00B050"/>
                </a:solidFill>
              </a:rPr>
              <a:t>V1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2025422" y="2115524"/>
            <a:ext cx="947696" cy="3465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V2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2025422" y="2679188"/>
            <a:ext cx="947696" cy="3465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V3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2025422" y="3806516"/>
            <a:ext cx="947696" cy="3465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V4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2025422" y="4370180"/>
            <a:ext cx="947696" cy="3465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V5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2025422" y="4933844"/>
            <a:ext cx="947696" cy="3465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V6</a:t>
            </a:r>
          </a:p>
        </p:txBody>
      </p:sp>
      <p:sp>
        <p:nvSpPr>
          <p:cNvPr id="20" name="직사각형 19"/>
          <p:cNvSpPr/>
          <p:nvPr/>
        </p:nvSpPr>
        <p:spPr>
          <a:xfrm>
            <a:off x="2025422" y="5497508"/>
            <a:ext cx="947696" cy="3465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V7</a:t>
            </a:r>
          </a:p>
        </p:txBody>
      </p:sp>
      <p:cxnSp>
        <p:nvCxnSpPr>
          <p:cNvPr id="21" name="직선 화살표 연결선 20"/>
          <p:cNvCxnSpPr>
            <a:stCxn id="4" idx="1"/>
            <a:endCxn id="14" idx="3"/>
          </p:cNvCxnSpPr>
          <p:nvPr/>
        </p:nvCxnSpPr>
        <p:spPr>
          <a:xfrm flipH="1" flipV="1">
            <a:off x="2973118" y="1725124"/>
            <a:ext cx="626842" cy="2900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화살표 연결선 21"/>
          <p:cNvCxnSpPr>
            <a:stCxn id="4" idx="2"/>
            <a:endCxn id="15" idx="3"/>
          </p:cNvCxnSpPr>
          <p:nvPr/>
        </p:nvCxnSpPr>
        <p:spPr>
          <a:xfrm flipH="1" flipV="1">
            <a:off x="2973118" y="2288788"/>
            <a:ext cx="412353" cy="14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화살표 연결선 22"/>
          <p:cNvCxnSpPr>
            <a:stCxn id="4" idx="3"/>
            <a:endCxn id="16" idx="3"/>
          </p:cNvCxnSpPr>
          <p:nvPr/>
        </p:nvCxnSpPr>
        <p:spPr>
          <a:xfrm flipH="1">
            <a:off x="2973118" y="2565264"/>
            <a:ext cx="626842" cy="2871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직사각형 27"/>
          <p:cNvSpPr/>
          <p:nvPr/>
        </p:nvSpPr>
        <p:spPr>
          <a:xfrm>
            <a:off x="5340615" y="4584797"/>
            <a:ext cx="621028" cy="3465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V8</a:t>
            </a:r>
          </a:p>
        </p:txBody>
      </p:sp>
      <p:sp>
        <p:nvSpPr>
          <p:cNvPr id="29" name="직사각형 28"/>
          <p:cNvSpPr/>
          <p:nvPr/>
        </p:nvSpPr>
        <p:spPr>
          <a:xfrm>
            <a:off x="6232848" y="4584797"/>
            <a:ext cx="621028" cy="3465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V9</a:t>
            </a:r>
          </a:p>
        </p:txBody>
      </p:sp>
      <p:sp>
        <p:nvSpPr>
          <p:cNvPr id="30" name="직사각형 29"/>
          <p:cNvSpPr/>
          <p:nvPr/>
        </p:nvSpPr>
        <p:spPr>
          <a:xfrm>
            <a:off x="7125081" y="4584797"/>
            <a:ext cx="621028" cy="3465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V10</a:t>
            </a:r>
          </a:p>
        </p:txBody>
      </p:sp>
      <p:cxnSp>
        <p:nvCxnSpPr>
          <p:cNvPr id="31" name="직선 화살표 연결선 30"/>
          <p:cNvCxnSpPr>
            <a:stCxn id="6" idx="3"/>
            <a:endCxn id="28" idx="0"/>
          </p:cNvCxnSpPr>
          <p:nvPr/>
        </p:nvCxnSpPr>
        <p:spPr>
          <a:xfrm flipH="1">
            <a:off x="5651129" y="3730069"/>
            <a:ext cx="268944" cy="8547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화살표 연결선 31"/>
          <p:cNvCxnSpPr>
            <a:stCxn id="6" idx="4"/>
            <a:endCxn id="29" idx="0"/>
          </p:cNvCxnSpPr>
          <p:nvPr/>
        </p:nvCxnSpPr>
        <p:spPr>
          <a:xfrm>
            <a:off x="6437894" y="3843993"/>
            <a:ext cx="105468" cy="7408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화살표 연결선 32"/>
          <p:cNvCxnSpPr>
            <a:stCxn id="6" idx="5"/>
            <a:endCxn id="30" idx="0"/>
          </p:cNvCxnSpPr>
          <p:nvPr/>
        </p:nvCxnSpPr>
        <p:spPr>
          <a:xfrm>
            <a:off x="6955715" y="3730069"/>
            <a:ext cx="479880" cy="8547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직사각형 33"/>
          <p:cNvSpPr/>
          <p:nvPr/>
        </p:nvSpPr>
        <p:spPr>
          <a:xfrm>
            <a:off x="8025697" y="4598222"/>
            <a:ext cx="621028" cy="3465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V11</a:t>
            </a:r>
          </a:p>
        </p:txBody>
      </p:sp>
      <p:sp>
        <p:nvSpPr>
          <p:cNvPr id="35" name="직사각형 34"/>
          <p:cNvSpPr/>
          <p:nvPr/>
        </p:nvSpPr>
        <p:spPr>
          <a:xfrm>
            <a:off x="8917930" y="4598222"/>
            <a:ext cx="621028" cy="3465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V12</a:t>
            </a:r>
          </a:p>
        </p:txBody>
      </p:sp>
      <p:sp>
        <p:nvSpPr>
          <p:cNvPr id="36" name="직사각형 35"/>
          <p:cNvSpPr/>
          <p:nvPr/>
        </p:nvSpPr>
        <p:spPr>
          <a:xfrm>
            <a:off x="9810163" y="4598222"/>
            <a:ext cx="621028" cy="3465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V13</a:t>
            </a:r>
          </a:p>
        </p:txBody>
      </p:sp>
      <p:cxnSp>
        <p:nvCxnSpPr>
          <p:cNvPr id="37" name="직선 화살표 연결선 36"/>
          <p:cNvCxnSpPr>
            <a:stCxn id="7" idx="3"/>
            <a:endCxn id="34" idx="0"/>
          </p:cNvCxnSpPr>
          <p:nvPr/>
        </p:nvCxnSpPr>
        <p:spPr>
          <a:xfrm flipH="1">
            <a:off x="8336211" y="3743494"/>
            <a:ext cx="283108" cy="8547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화살표 연결선 37"/>
          <p:cNvCxnSpPr>
            <a:stCxn id="7" idx="4"/>
            <a:endCxn id="35" idx="0"/>
          </p:cNvCxnSpPr>
          <p:nvPr/>
        </p:nvCxnSpPr>
        <p:spPr>
          <a:xfrm>
            <a:off x="9137140" y="3857418"/>
            <a:ext cx="91304" cy="7408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화살표 연결선 38"/>
          <p:cNvCxnSpPr>
            <a:stCxn id="7" idx="5"/>
            <a:endCxn id="36" idx="0"/>
          </p:cNvCxnSpPr>
          <p:nvPr/>
        </p:nvCxnSpPr>
        <p:spPr>
          <a:xfrm>
            <a:off x="9654961" y="3743494"/>
            <a:ext cx="465716" cy="8547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타원 53"/>
          <p:cNvSpPr/>
          <p:nvPr/>
        </p:nvSpPr>
        <p:spPr>
          <a:xfrm>
            <a:off x="1276513" y="1551860"/>
            <a:ext cx="533687" cy="3465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002060"/>
                </a:solidFill>
              </a:rPr>
              <a:t>e1</a:t>
            </a:r>
            <a:endParaRPr lang="ko-KR" altLang="en-US" sz="1200" dirty="0">
              <a:solidFill>
                <a:srgbClr val="002060"/>
              </a:solidFill>
            </a:endParaRPr>
          </a:p>
        </p:txBody>
      </p:sp>
      <p:cxnSp>
        <p:nvCxnSpPr>
          <p:cNvPr id="56" name="직선 화살표 연결선 55"/>
          <p:cNvCxnSpPr>
            <a:stCxn id="54" idx="6"/>
            <a:endCxn id="14" idx="1"/>
          </p:cNvCxnSpPr>
          <p:nvPr/>
        </p:nvCxnSpPr>
        <p:spPr>
          <a:xfrm>
            <a:off x="1810200" y="1725124"/>
            <a:ext cx="21522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타원 76"/>
          <p:cNvSpPr/>
          <p:nvPr/>
        </p:nvSpPr>
        <p:spPr>
          <a:xfrm>
            <a:off x="1285558" y="2115524"/>
            <a:ext cx="533687" cy="3465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002060"/>
                </a:solidFill>
              </a:rPr>
              <a:t>e2</a:t>
            </a:r>
            <a:endParaRPr lang="ko-KR" altLang="en-US" sz="1200" dirty="0">
              <a:solidFill>
                <a:srgbClr val="002060"/>
              </a:solidFill>
            </a:endParaRPr>
          </a:p>
        </p:txBody>
      </p:sp>
      <p:cxnSp>
        <p:nvCxnSpPr>
          <p:cNvPr id="78" name="직선 화살표 연결선 77"/>
          <p:cNvCxnSpPr>
            <a:stCxn id="77" idx="6"/>
          </p:cNvCxnSpPr>
          <p:nvPr/>
        </p:nvCxnSpPr>
        <p:spPr>
          <a:xfrm>
            <a:off x="1819245" y="2288788"/>
            <a:ext cx="21522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타원 78"/>
          <p:cNvSpPr/>
          <p:nvPr/>
        </p:nvSpPr>
        <p:spPr>
          <a:xfrm>
            <a:off x="1294603" y="2679188"/>
            <a:ext cx="533687" cy="3465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002060"/>
                </a:solidFill>
              </a:rPr>
              <a:t>e3</a:t>
            </a:r>
            <a:endParaRPr lang="ko-KR" altLang="en-US" sz="1200" dirty="0">
              <a:solidFill>
                <a:srgbClr val="002060"/>
              </a:solidFill>
            </a:endParaRPr>
          </a:p>
        </p:txBody>
      </p:sp>
      <p:cxnSp>
        <p:nvCxnSpPr>
          <p:cNvPr id="80" name="직선 화살표 연결선 79"/>
          <p:cNvCxnSpPr>
            <a:stCxn id="79" idx="6"/>
          </p:cNvCxnSpPr>
          <p:nvPr/>
        </p:nvCxnSpPr>
        <p:spPr>
          <a:xfrm>
            <a:off x="1828290" y="2852452"/>
            <a:ext cx="21522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타원 80"/>
          <p:cNvSpPr/>
          <p:nvPr/>
        </p:nvSpPr>
        <p:spPr>
          <a:xfrm>
            <a:off x="5384285" y="5092997"/>
            <a:ext cx="533687" cy="3465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002060"/>
                </a:solidFill>
              </a:rPr>
              <a:t>e8</a:t>
            </a:r>
            <a:endParaRPr lang="ko-KR" altLang="en-US" sz="1200" dirty="0">
              <a:solidFill>
                <a:srgbClr val="002060"/>
              </a:solidFill>
            </a:endParaRPr>
          </a:p>
        </p:txBody>
      </p:sp>
      <p:sp>
        <p:nvSpPr>
          <p:cNvPr id="83" name="타원 82"/>
          <p:cNvSpPr/>
          <p:nvPr/>
        </p:nvSpPr>
        <p:spPr>
          <a:xfrm>
            <a:off x="1296067" y="3806516"/>
            <a:ext cx="533687" cy="3465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002060"/>
                </a:solidFill>
              </a:rPr>
              <a:t>e4</a:t>
            </a:r>
            <a:endParaRPr lang="ko-KR" altLang="en-US" sz="1200" dirty="0">
              <a:solidFill>
                <a:srgbClr val="002060"/>
              </a:solidFill>
            </a:endParaRPr>
          </a:p>
        </p:txBody>
      </p:sp>
      <p:cxnSp>
        <p:nvCxnSpPr>
          <p:cNvPr id="84" name="직선 화살표 연결선 83"/>
          <p:cNvCxnSpPr>
            <a:stCxn id="83" idx="6"/>
          </p:cNvCxnSpPr>
          <p:nvPr/>
        </p:nvCxnSpPr>
        <p:spPr>
          <a:xfrm>
            <a:off x="1829754" y="3979780"/>
            <a:ext cx="21522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타원 84"/>
          <p:cNvSpPr/>
          <p:nvPr/>
        </p:nvSpPr>
        <p:spPr>
          <a:xfrm>
            <a:off x="1296799" y="4370180"/>
            <a:ext cx="533687" cy="3465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002060"/>
                </a:solidFill>
              </a:rPr>
              <a:t>e5</a:t>
            </a:r>
            <a:endParaRPr lang="ko-KR" altLang="en-US" sz="1200" dirty="0">
              <a:solidFill>
                <a:srgbClr val="002060"/>
              </a:solidFill>
            </a:endParaRPr>
          </a:p>
        </p:txBody>
      </p:sp>
      <p:cxnSp>
        <p:nvCxnSpPr>
          <p:cNvPr id="86" name="직선 화살표 연결선 85"/>
          <p:cNvCxnSpPr>
            <a:stCxn id="85" idx="6"/>
          </p:cNvCxnSpPr>
          <p:nvPr/>
        </p:nvCxnSpPr>
        <p:spPr>
          <a:xfrm>
            <a:off x="1830486" y="4543444"/>
            <a:ext cx="21522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타원 86"/>
          <p:cNvSpPr/>
          <p:nvPr/>
        </p:nvSpPr>
        <p:spPr>
          <a:xfrm>
            <a:off x="1297531" y="4933844"/>
            <a:ext cx="533687" cy="3465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002060"/>
                </a:solidFill>
              </a:rPr>
              <a:t>e6</a:t>
            </a:r>
            <a:endParaRPr lang="ko-KR" altLang="en-US" sz="1200" dirty="0">
              <a:solidFill>
                <a:srgbClr val="002060"/>
              </a:solidFill>
            </a:endParaRPr>
          </a:p>
        </p:txBody>
      </p:sp>
      <p:cxnSp>
        <p:nvCxnSpPr>
          <p:cNvPr id="88" name="직선 화살표 연결선 87"/>
          <p:cNvCxnSpPr>
            <a:stCxn id="87" idx="6"/>
          </p:cNvCxnSpPr>
          <p:nvPr/>
        </p:nvCxnSpPr>
        <p:spPr>
          <a:xfrm>
            <a:off x="1831218" y="5107108"/>
            <a:ext cx="21522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타원 88"/>
          <p:cNvSpPr/>
          <p:nvPr/>
        </p:nvSpPr>
        <p:spPr>
          <a:xfrm>
            <a:off x="1298263" y="5497508"/>
            <a:ext cx="533687" cy="3465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002060"/>
                </a:solidFill>
              </a:rPr>
              <a:t>e7</a:t>
            </a:r>
            <a:endParaRPr lang="ko-KR" altLang="en-US" sz="1200" dirty="0">
              <a:solidFill>
                <a:srgbClr val="002060"/>
              </a:solidFill>
            </a:endParaRPr>
          </a:p>
        </p:txBody>
      </p:sp>
      <p:cxnSp>
        <p:nvCxnSpPr>
          <p:cNvPr id="90" name="직선 화살표 연결선 89"/>
          <p:cNvCxnSpPr>
            <a:stCxn id="89" idx="6"/>
          </p:cNvCxnSpPr>
          <p:nvPr/>
        </p:nvCxnSpPr>
        <p:spPr>
          <a:xfrm>
            <a:off x="1831950" y="5670772"/>
            <a:ext cx="21522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직선 화살표 연결선 91"/>
          <p:cNvCxnSpPr>
            <a:stCxn id="81" idx="0"/>
            <a:endCxn id="28" idx="2"/>
          </p:cNvCxnSpPr>
          <p:nvPr/>
        </p:nvCxnSpPr>
        <p:spPr>
          <a:xfrm flipV="1">
            <a:off x="5651129" y="4931325"/>
            <a:ext cx="0" cy="1616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타원 92"/>
          <p:cNvSpPr/>
          <p:nvPr/>
        </p:nvSpPr>
        <p:spPr>
          <a:xfrm>
            <a:off x="6276518" y="5088262"/>
            <a:ext cx="533687" cy="3465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002060"/>
                </a:solidFill>
              </a:rPr>
              <a:t>e9</a:t>
            </a:r>
            <a:endParaRPr lang="ko-KR" altLang="en-US" sz="1200" dirty="0">
              <a:solidFill>
                <a:srgbClr val="002060"/>
              </a:solidFill>
            </a:endParaRPr>
          </a:p>
        </p:txBody>
      </p:sp>
      <p:cxnSp>
        <p:nvCxnSpPr>
          <p:cNvPr id="94" name="직선 화살표 연결선 93"/>
          <p:cNvCxnSpPr>
            <a:stCxn id="93" idx="0"/>
          </p:cNvCxnSpPr>
          <p:nvPr/>
        </p:nvCxnSpPr>
        <p:spPr>
          <a:xfrm flipV="1">
            <a:off x="6543362" y="4926590"/>
            <a:ext cx="0" cy="1616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타원 94"/>
          <p:cNvSpPr/>
          <p:nvPr/>
        </p:nvSpPr>
        <p:spPr>
          <a:xfrm>
            <a:off x="7120719" y="5083527"/>
            <a:ext cx="633773" cy="3465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002060"/>
                </a:solidFill>
              </a:rPr>
              <a:t>e10</a:t>
            </a:r>
            <a:endParaRPr lang="ko-KR" altLang="en-US" sz="1200" dirty="0">
              <a:solidFill>
                <a:srgbClr val="002060"/>
              </a:solidFill>
            </a:endParaRPr>
          </a:p>
        </p:txBody>
      </p:sp>
      <p:cxnSp>
        <p:nvCxnSpPr>
          <p:cNvPr id="96" name="직선 화살표 연결선 95"/>
          <p:cNvCxnSpPr>
            <a:stCxn id="95" idx="0"/>
          </p:cNvCxnSpPr>
          <p:nvPr/>
        </p:nvCxnSpPr>
        <p:spPr>
          <a:xfrm flipH="1" flipV="1">
            <a:off x="7435596" y="4921855"/>
            <a:ext cx="2010" cy="1616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타원 96"/>
          <p:cNvSpPr/>
          <p:nvPr/>
        </p:nvSpPr>
        <p:spPr>
          <a:xfrm>
            <a:off x="8012952" y="5078792"/>
            <a:ext cx="633773" cy="3465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002060"/>
                </a:solidFill>
              </a:rPr>
              <a:t>e11</a:t>
            </a:r>
            <a:endParaRPr lang="ko-KR" altLang="en-US" sz="1200" dirty="0">
              <a:solidFill>
                <a:srgbClr val="002060"/>
              </a:solidFill>
            </a:endParaRPr>
          </a:p>
        </p:txBody>
      </p:sp>
      <p:cxnSp>
        <p:nvCxnSpPr>
          <p:cNvPr id="98" name="직선 화살표 연결선 97"/>
          <p:cNvCxnSpPr>
            <a:stCxn id="97" idx="0"/>
          </p:cNvCxnSpPr>
          <p:nvPr/>
        </p:nvCxnSpPr>
        <p:spPr>
          <a:xfrm flipH="1" flipV="1">
            <a:off x="8327829" y="4917120"/>
            <a:ext cx="2010" cy="1616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타원 98"/>
          <p:cNvSpPr/>
          <p:nvPr/>
        </p:nvSpPr>
        <p:spPr>
          <a:xfrm>
            <a:off x="8905185" y="5074057"/>
            <a:ext cx="633773" cy="3465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002060"/>
                </a:solidFill>
              </a:rPr>
              <a:t>e12</a:t>
            </a:r>
            <a:endParaRPr lang="ko-KR" altLang="en-US" sz="1200" dirty="0">
              <a:solidFill>
                <a:srgbClr val="002060"/>
              </a:solidFill>
            </a:endParaRPr>
          </a:p>
        </p:txBody>
      </p:sp>
      <p:cxnSp>
        <p:nvCxnSpPr>
          <p:cNvPr id="100" name="직선 화살표 연결선 99"/>
          <p:cNvCxnSpPr>
            <a:stCxn id="99" idx="0"/>
          </p:cNvCxnSpPr>
          <p:nvPr/>
        </p:nvCxnSpPr>
        <p:spPr>
          <a:xfrm flipH="1" flipV="1">
            <a:off x="9220062" y="4912385"/>
            <a:ext cx="2010" cy="1616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타원 100"/>
          <p:cNvSpPr/>
          <p:nvPr/>
        </p:nvSpPr>
        <p:spPr>
          <a:xfrm>
            <a:off x="9797418" y="5069322"/>
            <a:ext cx="633773" cy="3465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002060"/>
                </a:solidFill>
              </a:rPr>
              <a:t>e13</a:t>
            </a:r>
            <a:endParaRPr lang="ko-KR" altLang="en-US" sz="1200" dirty="0">
              <a:solidFill>
                <a:srgbClr val="002060"/>
              </a:solidFill>
            </a:endParaRPr>
          </a:p>
        </p:txBody>
      </p:sp>
      <p:cxnSp>
        <p:nvCxnSpPr>
          <p:cNvPr id="102" name="직선 화살표 연결선 101"/>
          <p:cNvCxnSpPr>
            <a:stCxn id="101" idx="0"/>
          </p:cNvCxnSpPr>
          <p:nvPr/>
        </p:nvCxnSpPr>
        <p:spPr>
          <a:xfrm flipH="1" flipV="1">
            <a:off x="10112295" y="4907650"/>
            <a:ext cx="2010" cy="1616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직선 화살표 연결선 112"/>
          <p:cNvCxnSpPr>
            <a:stCxn id="4" idx="6"/>
            <a:endCxn id="5" idx="6"/>
          </p:cNvCxnSpPr>
          <p:nvPr/>
        </p:nvCxnSpPr>
        <p:spPr>
          <a:xfrm>
            <a:off x="4850091" y="2290229"/>
            <a:ext cx="12700" cy="1828800"/>
          </a:xfrm>
          <a:prstGeom prst="curvedConnector3">
            <a:avLst>
              <a:gd name="adj1" fmla="val 1800000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직선 화살표 연결선 112"/>
          <p:cNvCxnSpPr>
            <a:stCxn id="4" idx="6"/>
            <a:endCxn id="6" idx="0"/>
          </p:cNvCxnSpPr>
          <p:nvPr/>
        </p:nvCxnSpPr>
        <p:spPr>
          <a:xfrm>
            <a:off x="4850091" y="2290229"/>
            <a:ext cx="1587803" cy="775845"/>
          </a:xfrm>
          <a:prstGeom prst="curvedConnector2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직선 화살표 연결선 112"/>
          <p:cNvCxnSpPr/>
          <p:nvPr/>
        </p:nvCxnSpPr>
        <p:spPr>
          <a:xfrm>
            <a:off x="4850091" y="2290229"/>
            <a:ext cx="1587803" cy="775845"/>
          </a:xfrm>
          <a:prstGeom prst="curvedConnector2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직선 화살표 연결선 112"/>
          <p:cNvCxnSpPr/>
          <p:nvPr/>
        </p:nvCxnSpPr>
        <p:spPr>
          <a:xfrm>
            <a:off x="4850091" y="2290229"/>
            <a:ext cx="1587803" cy="775845"/>
          </a:xfrm>
          <a:prstGeom prst="curvedConnector2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직선 화살표 연결선 112"/>
          <p:cNvCxnSpPr>
            <a:stCxn id="4" idx="6"/>
            <a:endCxn id="7" idx="0"/>
          </p:cNvCxnSpPr>
          <p:nvPr/>
        </p:nvCxnSpPr>
        <p:spPr>
          <a:xfrm>
            <a:off x="4850091" y="2290229"/>
            <a:ext cx="4287049" cy="789270"/>
          </a:xfrm>
          <a:prstGeom prst="curvedConnector2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직선 화살표 연결선 112"/>
          <p:cNvCxnSpPr>
            <a:stCxn id="5" idx="7"/>
            <a:endCxn id="7" idx="1"/>
          </p:cNvCxnSpPr>
          <p:nvPr/>
        </p:nvCxnSpPr>
        <p:spPr>
          <a:xfrm rot="5400000" flipH="1" flipV="1">
            <a:off x="6302175" y="1526850"/>
            <a:ext cx="650570" cy="3983717"/>
          </a:xfrm>
          <a:prstGeom prst="curvedConnector3">
            <a:avLst>
              <a:gd name="adj1" fmla="val 152650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직선 화살표 연결선 112"/>
          <p:cNvCxnSpPr>
            <a:stCxn id="6" idx="7"/>
            <a:endCxn id="7" idx="0"/>
          </p:cNvCxnSpPr>
          <p:nvPr/>
        </p:nvCxnSpPr>
        <p:spPr>
          <a:xfrm rot="5400000" flipH="1" flipV="1">
            <a:off x="7996178" y="2039037"/>
            <a:ext cx="100499" cy="2181425"/>
          </a:xfrm>
          <a:prstGeom prst="curvedConnector3">
            <a:avLst>
              <a:gd name="adj1" fmla="val 340823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직선 화살표 연결선 112"/>
          <p:cNvCxnSpPr>
            <a:stCxn id="5" idx="0"/>
            <a:endCxn id="6" idx="1"/>
          </p:cNvCxnSpPr>
          <p:nvPr/>
        </p:nvCxnSpPr>
        <p:spPr>
          <a:xfrm rot="5400000" flipH="1" flipV="1">
            <a:off x="4743892" y="2553888"/>
            <a:ext cx="550071" cy="1802292"/>
          </a:xfrm>
          <a:prstGeom prst="curvedConnector3">
            <a:avLst>
              <a:gd name="adj1" fmla="val 162269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직선 화살표 연결선 71">
            <a:extLst>
              <a:ext uri="{FF2B5EF4-FFF2-40B4-BE49-F238E27FC236}">
                <a16:creationId xmlns:a16="http://schemas.microsoft.com/office/drawing/2014/main" id="{E68049A6-DA1C-4096-BC4B-29154E75E579}"/>
              </a:ext>
            </a:extLst>
          </p:cNvPr>
          <p:cNvCxnSpPr>
            <a:cxnSpLocks/>
            <a:stCxn id="5" idx="2"/>
          </p:cNvCxnSpPr>
          <p:nvPr/>
        </p:nvCxnSpPr>
        <p:spPr>
          <a:xfrm flipH="1" flipV="1">
            <a:off x="2981619" y="4012217"/>
            <a:ext cx="403852" cy="1068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직선 화살표 연결선 72">
            <a:extLst>
              <a:ext uri="{FF2B5EF4-FFF2-40B4-BE49-F238E27FC236}">
                <a16:creationId xmlns:a16="http://schemas.microsoft.com/office/drawing/2014/main" id="{8D58DC0D-6E77-41F2-9C1B-3C18CDBF2D61}"/>
              </a:ext>
            </a:extLst>
          </p:cNvPr>
          <p:cNvCxnSpPr>
            <a:cxnSpLocks/>
          </p:cNvCxnSpPr>
          <p:nvPr/>
        </p:nvCxnSpPr>
        <p:spPr>
          <a:xfrm flipH="1">
            <a:off x="2981619" y="4229535"/>
            <a:ext cx="430118" cy="3463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직선 화살표 연결선 73">
            <a:extLst>
              <a:ext uri="{FF2B5EF4-FFF2-40B4-BE49-F238E27FC236}">
                <a16:creationId xmlns:a16="http://schemas.microsoft.com/office/drawing/2014/main" id="{3142B29A-BFBA-4893-AA06-FDF9EE2EC210}"/>
              </a:ext>
            </a:extLst>
          </p:cNvPr>
          <p:cNvCxnSpPr>
            <a:cxnSpLocks/>
            <a:stCxn id="5" idx="3"/>
          </p:cNvCxnSpPr>
          <p:nvPr/>
        </p:nvCxnSpPr>
        <p:spPr>
          <a:xfrm flipH="1">
            <a:off x="2981620" y="4394064"/>
            <a:ext cx="618340" cy="13091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직선 화살표 연결선 74">
            <a:extLst>
              <a:ext uri="{FF2B5EF4-FFF2-40B4-BE49-F238E27FC236}">
                <a16:creationId xmlns:a16="http://schemas.microsoft.com/office/drawing/2014/main" id="{982F4B9E-42A6-49FD-AF8E-013B843E525D}"/>
              </a:ext>
            </a:extLst>
          </p:cNvPr>
          <p:cNvCxnSpPr>
            <a:cxnSpLocks/>
          </p:cNvCxnSpPr>
          <p:nvPr/>
        </p:nvCxnSpPr>
        <p:spPr>
          <a:xfrm flipH="1">
            <a:off x="2981617" y="4314192"/>
            <a:ext cx="499285" cy="8253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84AD9C07-F3EE-48FE-AFCD-22D8B8812345}"/>
              </a:ext>
            </a:extLst>
          </p:cNvPr>
          <p:cNvSpPr/>
          <p:nvPr/>
        </p:nvSpPr>
        <p:spPr>
          <a:xfrm>
            <a:off x="-1" y="836762"/>
            <a:ext cx="3968151" cy="4128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모형의 적합도와 </a:t>
            </a:r>
            <a:r>
              <a:rPr lang="ko-KR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적재값</a:t>
            </a: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유의성 체크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47DB89F2-057B-4E2F-B9A1-03708C71984F}"/>
              </a:ext>
            </a:extLst>
          </p:cNvPr>
          <p:cNvSpPr txBox="1"/>
          <p:nvPr/>
        </p:nvSpPr>
        <p:spPr>
          <a:xfrm>
            <a:off x="5785601" y="1289644"/>
            <a:ext cx="3449983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ko-KR" dirty="0"/>
              <a:t>Modification</a:t>
            </a:r>
            <a:r>
              <a:rPr lang="ko-KR" altLang="en-US" dirty="0"/>
              <a:t> </a:t>
            </a:r>
            <a:r>
              <a:rPr lang="en-US" altLang="ko-KR" dirty="0"/>
              <a:t>Index</a:t>
            </a:r>
            <a:r>
              <a:rPr lang="ko-KR" altLang="en-US" dirty="0"/>
              <a:t>를 체크해서</a:t>
            </a:r>
            <a:endParaRPr lang="en-US" altLang="ko-KR" dirty="0"/>
          </a:p>
          <a:p>
            <a:r>
              <a:rPr lang="ko-KR" altLang="en-US" dirty="0"/>
              <a:t>기준이 통과 할 때까지 모형 개선</a:t>
            </a:r>
          </a:p>
        </p:txBody>
      </p:sp>
      <p:sp>
        <p:nvSpPr>
          <p:cNvPr id="91" name="아래쪽 화살표 140">
            <a:extLst>
              <a:ext uri="{FF2B5EF4-FFF2-40B4-BE49-F238E27FC236}">
                <a16:creationId xmlns:a16="http://schemas.microsoft.com/office/drawing/2014/main" id="{92E1F307-89A8-4FC6-B20D-8112F8941EC2}"/>
              </a:ext>
            </a:extLst>
          </p:cNvPr>
          <p:cNvSpPr/>
          <p:nvPr/>
        </p:nvSpPr>
        <p:spPr>
          <a:xfrm rot="19154123">
            <a:off x="571553" y="3705415"/>
            <a:ext cx="441980" cy="5311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0B610E25-33BB-4F7C-B0C3-136DF40F3B1F}"/>
              </a:ext>
            </a:extLst>
          </p:cNvPr>
          <p:cNvSpPr txBox="1"/>
          <p:nvPr/>
        </p:nvSpPr>
        <p:spPr>
          <a:xfrm>
            <a:off x="151775" y="2569790"/>
            <a:ext cx="11872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/>
              <a:t>모형적합지수가 개선되도록 같은 요인 내의 변수 간에  연결</a:t>
            </a:r>
          </a:p>
        </p:txBody>
      </p:sp>
      <p:sp>
        <p:nvSpPr>
          <p:cNvPr id="104" name="오른쪽 화살표 142">
            <a:extLst>
              <a:ext uri="{FF2B5EF4-FFF2-40B4-BE49-F238E27FC236}">
                <a16:creationId xmlns:a16="http://schemas.microsoft.com/office/drawing/2014/main" id="{9167394A-587C-4D58-9EE4-37B0F0C606E7}"/>
              </a:ext>
            </a:extLst>
          </p:cNvPr>
          <p:cNvSpPr/>
          <p:nvPr/>
        </p:nvSpPr>
        <p:spPr>
          <a:xfrm rot="19685770">
            <a:off x="642790" y="2029696"/>
            <a:ext cx="407619" cy="4242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05" name="구부러진 연결선 8">
            <a:extLst>
              <a:ext uri="{FF2B5EF4-FFF2-40B4-BE49-F238E27FC236}">
                <a16:creationId xmlns:a16="http://schemas.microsoft.com/office/drawing/2014/main" id="{D2C2F427-B8BA-435E-8DF6-A535B7AAF320}"/>
              </a:ext>
            </a:extLst>
          </p:cNvPr>
          <p:cNvCxnSpPr/>
          <p:nvPr/>
        </p:nvCxnSpPr>
        <p:spPr>
          <a:xfrm rot="10800000">
            <a:off x="1293766" y="1699261"/>
            <a:ext cx="9045" cy="563664"/>
          </a:xfrm>
          <a:prstGeom prst="curvedConnector3">
            <a:avLst>
              <a:gd name="adj1" fmla="val 2627363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구부러진 연결선 10">
            <a:extLst>
              <a:ext uri="{FF2B5EF4-FFF2-40B4-BE49-F238E27FC236}">
                <a16:creationId xmlns:a16="http://schemas.microsoft.com/office/drawing/2014/main" id="{BEB952E9-FED0-4798-BA3A-DC5BB83D8FEB}"/>
              </a:ext>
            </a:extLst>
          </p:cNvPr>
          <p:cNvCxnSpPr/>
          <p:nvPr/>
        </p:nvCxnSpPr>
        <p:spPr>
          <a:xfrm rot="10800000" flipV="1">
            <a:off x="1314784" y="4517581"/>
            <a:ext cx="7581" cy="563664"/>
          </a:xfrm>
          <a:prstGeom prst="curvedConnector3">
            <a:avLst>
              <a:gd name="adj1" fmla="val 3115433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구부러진 연결선 12">
            <a:extLst>
              <a:ext uri="{FF2B5EF4-FFF2-40B4-BE49-F238E27FC236}">
                <a16:creationId xmlns:a16="http://schemas.microsoft.com/office/drawing/2014/main" id="{FB90D1F1-2F18-4B16-8004-931F86100CCE}"/>
              </a:ext>
            </a:extLst>
          </p:cNvPr>
          <p:cNvCxnSpPr/>
          <p:nvPr/>
        </p:nvCxnSpPr>
        <p:spPr>
          <a:xfrm rot="10800000" flipH="1" flipV="1">
            <a:off x="1313319" y="3953917"/>
            <a:ext cx="1464" cy="1127328"/>
          </a:xfrm>
          <a:prstGeom prst="curvedConnector3">
            <a:avLst>
              <a:gd name="adj1" fmla="val -15614754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구부러진 연결선 40">
            <a:extLst>
              <a:ext uri="{FF2B5EF4-FFF2-40B4-BE49-F238E27FC236}">
                <a16:creationId xmlns:a16="http://schemas.microsoft.com/office/drawing/2014/main" id="{5E98B4E0-75E4-40D2-B5B5-1AF2A783CCE9}"/>
              </a:ext>
            </a:extLst>
          </p:cNvPr>
          <p:cNvCxnSpPr/>
          <p:nvPr/>
        </p:nvCxnSpPr>
        <p:spPr>
          <a:xfrm rot="5400000" flipH="1" flipV="1">
            <a:off x="6976424" y="4967141"/>
            <a:ext cx="4735" cy="894244"/>
          </a:xfrm>
          <a:prstGeom prst="curvedConnector3">
            <a:avLst>
              <a:gd name="adj1" fmla="val -4827878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구부러진 연결선 42">
            <a:extLst>
              <a:ext uri="{FF2B5EF4-FFF2-40B4-BE49-F238E27FC236}">
                <a16:creationId xmlns:a16="http://schemas.microsoft.com/office/drawing/2014/main" id="{5684BF81-3498-4D8E-AB99-B36203BA3D52}"/>
              </a:ext>
            </a:extLst>
          </p:cNvPr>
          <p:cNvCxnSpPr/>
          <p:nvPr/>
        </p:nvCxnSpPr>
        <p:spPr>
          <a:xfrm rot="5400000" flipH="1" flipV="1">
            <a:off x="9205645" y="4510192"/>
            <a:ext cx="9470" cy="1784466"/>
          </a:xfrm>
          <a:prstGeom prst="curvedConnector3">
            <a:avLst>
              <a:gd name="adj1" fmla="val -2413939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오른쪽 화살표 81">
            <a:extLst>
              <a:ext uri="{FF2B5EF4-FFF2-40B4-BE49-F238E27FC236}">
                <a16:creationId xmlns:a16="http://schemas.microsoft.com/office/drawing/2014/main" id="{1FFD8862-C54E-4407-83A2-A30AD5BCE20A}"/>
              </a:ext>
            </a:extLst>
          </p:cNvPr>
          <p:cNvSpPr/>
          <p:nvPr/>
        </p:nvSpPr>
        <p:spPr>
          <a:xfrm>
            <a:off x="9752077" y="2497161"/>
            <a:ext cx="643820" cy="42428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3A45F60B-E47F-4FE1-BECA-B0AC7E527AAD}"/>
              </a:ext>
            </a:extLst>
          </p:cNvPr>
          <p:cNvSpPr txBox="1"/>
          <p:nvPr/>
        </p:nvSpPr>
        <p:spPr>
          <a:xfrm>
            <a:off x="10439817" y="2520970"/>
            <a:ext cx="1596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Model</a:t>
            </a:r>
            <a:r>
              <a:rPr lang="ko-KR" altLang="en-US" dirty="0"/>
              <a:t> </a:t>
            </a:r>
            <a:r>
              <a:rPr lang="en-US" altLang="ko-KR" dirty="0"/>
              <a:t>Fit </a:t>
            </a:r>
            <a:r>
              <a:rPr lang="ko-KR" altLang="en-US" dirty="0"/>
              <a:t>제시</a:t>
            </a:r>
          </a:p>
        </p:txBody>
      </p:sp>
      <p:sp>
        <p:nvSpPr>
          <p:cNvPr id="112" name="제목 4">
            <a:extLst>
              <a:ext uri="{FF2B5EF4-FFF2-40B4-BE49-F238E27FC236}">
                <a16:creationId xmlns:a16="http://schemas.microsoft.com/office/drawing/2014/main" id="{F878DB0D-7ECA-4F05-8ADA-EABCB4D5D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0" y="199998"/>
            <a:ext cx="8662659" cy="492730"/>
          </a:xfr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US" altLang="ko-K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Step1: Measurement</a:t>
            </a:r>
            <a:r>
              <a:rPr lang="ko-KR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 </a:t>
            </a:r>
            <a:r>
              <a:rPr lang="ko-KR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에 관한</a:t>
            </a:r>
            <a:r>
              <a:rPr lang="en-US" altLang="ko-K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검정</a:t>
            </a:r>
            <a:r>
              <a:rPr lang="en-US" altLang="ko-K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확인적 요인분석</a:t>
            </a:r>
            <a:r>
              <a:rPr lang="en-US" altLang="ko-K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2653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6" presetClass="entr" presetSubtype="4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  <p:bldP spid="103" grpId="0"/>
      <p:bldP spid="104" grpId="0" animBg="1"/>
      <p:bldP spid="110" grpId="0" animBg="1"/>
      <p:bldP spid="1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CC98D71-F2C4-4624-977D-DB86C0A45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3843"/>
            <a:ext cx="5788325" cy="555453"/>
          </a:xfrm>
          <a:solidFill>
            <a:srgbClr val="CC99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ko-KR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참고</a:t>
            </a:r>
            <a:r>
              <a:rPr lang="en-US" altLang="ko-K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 </a:t>
            </a:r>
            <a:r>
              <a:rPr lang="ko-KR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모형적합지수</a:t>
            </a:r>
            <a:r>
              <a:rPr lang="en-US" altLang="ko-K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(Model</a:t>
            </a:r>
            <a:r>
              <a:rPr lang="ko-KR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Fit Index)</a:t>
            </a:r>
            <a:endParaRPr lang="ko-KR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AF69FA8-54B6-40CF-BBEB-B3E320CA6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18197"/>
            <a:ext cx="10515600" cy="455095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2400" b="1" dirty="0" err="1">
                <a:solidFill>
                  <a:srgbClr val="0070C0"/>
                </a:solidFill>
                <a:latin typeface="+mn-ea"/>
              </a:rPr>
              <a:t>카이제곱</a:t>
            </a:r>
            <a:r>
              <a:rPr lang="ko-KR" altLang="en-US" sz="2400" b="1" dirty="0">
                <a:solidFill>
                  <a:srgbClr val="0070C0"/>
                </a:solidFill>
                <a:latin typeface="+mn-ea"/>
              </a:rPr>
              <a:t> 적합도 검정계수</a:t>
            </a:r>
            <a:r>
              <a:rPr lang="en-US" altLang="ko-KR" sz="2400" b="1" dirty="0">
                <a:solidFill>
                  <a:srgbClr val="0070C0"/>
                </a:solidFill>
                <a:latin typeface="+mn-ea"/>
              </a:rPr>
              <a:t>(CMIN)</a:t>
            </a:r>
            <a:endParaRPr lang="ko-KR" altLang="en-US" sz="2400" b="1" dirty="0">
              <a:solidFill>
                <a:srgbClr val="0070C0"/>
              </a:solidFill>
              <a:latin typeface="+mn-ea"/>
            </a:endParaRPr>
          </a:p>
          <a:p>
            <a:pPr lvl="1">
              <a:lnSpc>
                <a:spcPct val="100000"/>
              </a:lnSpc>
            </a:pPr>
            <a:r>
              <a:rPr lang="ko-KR" altLang="en-US" sz="1800" dirty="0">
                <a:latin typeface="+mn-ea"/>
              </a:rPr>
              <a:t>제안된 가설과 자료에 의해서 구해진 공분산 행렬의 일치하는 정도</a:t>
            </a:r>
            <a:endParaRPr lang="en-US" altLang="ko-KR" sz="1800" dirty="0">
              <a:latin typeface="+mn-ea"/>
            </a:endParaRPr>
          </a:p>
          <a:p>
            <a:pPr lvl="1">
              <a:lnSpc>
                <a:spcPct val="100000"/>
              </a:lnSpc>
            </a:pPr>
            <a:r>
              <a:rPr lang="ko-KR" altLang="en-US" sz="1800" dirty="0">
                <a:latin typeface="+mn-ea"/>
              </a:rPr>
              <a:t>이 값이 작을수록 일치하는 정도가 높다</a:t>
            </a:r>
            <a:r>
              <a:rPr lang="en-US" altLang="ko-KR" sz="1800" dirty="0">
                <a:latin typeface="+mn-ea"/>
              </a:rPr>
              <a:t>(</a:t>
            </a:r>
            <a:r>
              <a:rPr lang="ko-KR" altLang="en-US" sz="1800" dirty="0">
                <a:latin typeface="+mn-ea"/>
              </a:rPr>
              <a:t>가설이 맞다</a:t>
            </a:r>
            <a:r>
              <a:rPr lang="en-US" altLang="ko-KR" sz="1800" dirty="0">
                <a:latin typeface="+mn-ea"/>
              </a:rPr>
              <a:t>)</a:t>
            </a:r>
          </a:p>
          <a:p>
            <a:pPr>
              <a:lnSpc>
                <a:spcPct val="100000"/>
              </a:lnSpc>
            </a:pPr>
            <a:endParaRPr lang="en-US" altLang="ko-KR" sz="1800" dirty="0">
              <a:latin typeface="+mn-ea"/>
            </a:endParaRPr>
          </a:p>
          <a:p>
            <a:pPr lvl="1">
              <a:lnSpc>
                <a:spcPct val="100000"/>
              </a:lnSpc>
            </a:pPr>
            <a:endParaRPr lang="en-US" altLang="ko-KR" sz="1800" dirty="0">
              <a:latin typeface="+mn-ea"/>
            </a:endParaRPr>
          </a:p>
          <a:p>
            <a:pPr lvl="1">
              <a:lnSpc>
                <a:spcPct val="100000"/>
              </a:lnSpc>
            </a:pPr>
            <a:r>
              <a:rPr lang="ko-KR" altLang="en-US" sz="1800" dirty="0">
                <a:latin typeface="+mn-ea"/>
              </a:rPr>
              <a:t>이 값이 크면 유의확률 </a:t>
            </a:r>
            <a:r>
              <a:rPr lang="en-US" altLang="ko-KR" sz="1800" dirty="0">
                <a:latin typeface="+mn-ea"/>
              </a:rPr>
              <a:t>p</a:t>
            </a:r>
            <a:r>
              <a:rPr lang="ko-KR" altLang="en-US" sz="1800" dirty="0">
                <a:latin typeface="+mn-ea"/>
              </a:rPr>
              <a:t>가</a:t>
            </a:r>
            <a:r>
              <a:rPr lang="en-US" altLang="ko-KR" sz="1800" dirty="0">
                <a:latin typeface="+mn-ea"/>
              </a:rPr>
              <a:t> </a:t>
            </a:r>
            <a:r>
              <a:rPr lang="ko-KR" altLang="en-US" sz="1800" dirty="0">
                <a:latin typeface="+mn-ea"/>
              </a:rPr>
              <a:t>작은 값이 나온다</a:t>
            </a:r>
            <a:endParaRPr lang="en-US" altLang="ko-KR" sz="1800" dirty="0">
              <a:latin typeface="+mn-ea"/>
            </a:endParaRPr>
          </a:p>
          <a:p>
            <a:pPr lvl="1">
              <a:lnSpc>
                <a:spcPct val="100000"/>
              </a:lnSpc>
            </a:pPr>
            <a:r>
              <a:rPr lang="ko-KR" altLang="en-US" sz="1800" dirty="0">
                <a:latin typeface="+mn-ea"/>
              </a:rPr>
              <a:t>대부분의 분석에서 유의확률이 </a:t>
            </a:r>
            <a:r>
              <a:rPr lang="en-US" altLang="ko-KR" sz="1800" dirty="0">
                <a:latin typeface="+mn-ea"/>
              </a:rPr>
              <a:t>0.01</a:t>
            </a:r>
            <a:r>
              <a:rPr lang="ko-KR" altLang="en-US" sz="1800" dirty="0">
                <a:latin typeface="+mn-ea"/>
              </a:rPr>
              <a:t>보다 작아 가설모형이 적합하지 않다고 나오므로  이 값으로는 모형적합을 판단하지 않는다</a:t>
            </a:r>
            <a:endParaRPr lang="en-US" altLang="ko-KR" sz="1800" dirty="0">
              <a:latin typeface="+mn-ea"/>
            </a:endParaRPr>
          </a:p>
          <a:p>
            <a:pPr lvl="1">
              <a:lnSpc>
                <a:spcPct val="100000"/>
              </a:lnSpc>
            </a:pPr>
            <a:endParaRPr lang="en-US" altLang="ko-KR" sz="1800" dirty="0">
              <a:latin typeface="+mn-ea"/>
            </a:endParaRPr>
          </a:p>
          <a:p>
            <a:pPr>
              <a:lnSpc>
                <a:spcPct val="100000"/>
              </a:lnSpc>
            </a:pPr>
            <a:r>
              <a:rPr lang="en-US" altLang="ko-KR" sz="2400" b="1" dirty="0">
                <a:solidFill>
                  <a:srgbClr val="0070C0"/>
                </a:solidFill>
                <a:latin typeface="+mn-ea"/>
              </a:rPr>
              <a:t>CMIN/DF</a:t>
            </a:r>
          </a:p>
          <a:p>
            <a:pPr lvl="1">
              <a:lnSpc>
                <a:spcPct val="100000"/>
              </a:lnSpc>
            </a:pPr>
            <a:r>
              <a:rPr lang="en-US" altLang="ko-KR" sz="1800" dirty="0"/>
              <a:t>CMIN</a:t>
            </a:r>
            <a:r>
              <a:rPr lang="ko-KR" altLang="en-US" sz="1800" dirty="0"/>
              <a:t>의 약점을 개선하고자 자유도를 고려한 적합지수</a:t>
            </a:r>
          </a:p>
          <a:p>
            <a:pPr lvl="1">
              <a:lnSpc>
                <a:spcPct val="100000"/>
              </a:lnSpc>
            </a:pPr>
            <a:r>
              <a:rPr lang="ko-KR" altLang="en-US" sz="1800" dirty="0" err="1"/>
              <a:t>기준값에</a:t>
            </a:r>
            <a:r>
              <a:rPr lang="ko-KR" altLang="en-US" sz="1800" dirty="0"/>
              <a:t> 대한 공감대는 </a:t>
            </a:r>
            <a:r>
              <a:rPr lang="en-US" altLang="ko-KR" sz="1800" dirty="0"/>
              <a:t>2 </a:t>
            </a:r>
            <a:r>
              <a:rPr lang="ko-KR" altLang="en-US" sz="1800" dirty="0"/>
              <a:t>또는 </a:t>
            </a:r>
            <a:r>
              <a:rPr lang="en-US" altLang="ko-KR" sz="1800" dirty="0"/>
              <a:t>3 </a:t>
            </a:r>
            <a:r>
              <a:rPr lang="ko-KR" altLang="en-US" sz="1800" dirty="0"/>
              <a:t>이하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77AAF822-E66A-4411-BB0A-8929E1CADD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0412" y="2053975"/>
            <a:ext cx="8423704" cy="582955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5B09166A-D490-4ACC-9BBF-8CC50257DC93}"/>
              </a:ext>
            </a:extLst>
          </p:cNvPr>
          <p:cNvSpPr/>
          <p:nvPr/>
        </p:nvSpPr>
        <p:spPr>
          <a:xfrm>
            <a:off x="1622323" y="2487561"/>
            <a:ext cx="1238864" cy="1966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7954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CC98D71-F2C4-4624-977D-DB86C0A45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3843"/>
            <a:ext cx="5788325" cy="555453"/>
          </a:xfrm>
          <a:solidFill>
            <a:srgbClr val="CC99FF"/>
          </a:soli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ko-KR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참고</a:t>
            </a:r>
            <a:r>
              <a:rPr lang="en-US" altLang="ko-K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 </a:t>
            </a:r>
            <a:r>
              <a:rPr lang="ko-KR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모형적합지수</a:t>
            </a:r>
            <a:r>
              <a:rPr lang="en-US" altLang="ko-K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(Model</a:t>
            </a:r>
            <a:r>
              <a:rPr lang="ko-KR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Fit Index)</a:t>
            </a:r>
            <a:endParaRPr lang="ko-KR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AF69FA8-54B6-40CF-BBEB-B3E320CA6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18196"/>
            <a:ext cx="10515600" cy="5219557"/>
          </a:xfrm>
        </p:spPr>
        <p:txBody>
          <a:bodyPr>
            <a:normAutofit fontScale="92500" lnSpcReduction="10000"/>
          </a:bodyPr>
          <a:lstStyle/>
          <a:p>
            <a:pPr fontAlgn="base">
              <a:lnSpc>
                <a:spcPct val="110000"/>
              </a:lnSpc>
            </a:pPr>
            <a:r>
              <a:rPr lang="ko-KR" altLang="en-US" sz="2400" b="1" dirty="0" err="1">
                <a:solidFill>
                  <a:srgbClr val="0070C0"/>
                </a:solidFill>
                <a:latin typeface="+mn-ea"/>
              </a:rPr>
              <a:t>근사평균제곱오차제곱근</a:t>
            </a:r>
            <a:r>
              <a:rPr lang="en-US" altLang="ko-KR" sz="2400" b="1" dirty="0">
                <a:solidFill>
                  <a:srgbClr val="0070C0"/>
                </a:solidFill>
                <a:latin typeface="+mn-ea"/>
              </a:rPr>
              <a:t>(RMSEA)</a:t>
            </a:r>
            <a:endParaRPr lang="ko-KR" altLang="en-US" sz="2400" b="1" dirty="0">
              <a:solidFill>
                <a:srgbClr val="0070C0"/>
              </a:solidFill>
              <a:latin typeface="+mn-ea"/>
            </a:endParaRPr>
          </a:p>
          <a:p>
            <a:pPr lvl="1">
              <a:lnSpc>
                <a:spcPct val="110000"/>
              </a:lnSpc>
            </a:pPr>
            <a:r>
              <a:rPr lang="ko-KR" altLang="en-US" sz="2000" dirty="0">
                <a:latin typeface="+mn-ea"/>
              </a:rPr>
              <a:t>추정된 </a:t>
            </a:r>
            <a:r>
              <a:rPr lang="ko-KR" altLang="en-US" sz="2000" dirty="0" err="1">
                <a:latin typeface="+mn-ea"/>
              </a:rPr>
              <a:t>모수들로</a:t>
            </a:r>
            <a:r>
              <a:rPr lang="ko-KR" altLang="en-US" sz="2000" dirty="0">
                <a:latin typeface="+mn-ea"/>
              </a:rPr>
              <a:t> 공분산행렬을 얼마나 잘 </a:t>
            </a:r>
            <a:r>
              <a:rPr lang="ko-KR" altLang="en-US" sz="2000" dirty="0" err="1">
                <a:latin typeface="+mn-ea"/>
              </a:rPr>
              <a:t>적합시키는가를</a:t>
            </a:r>
            <a:r>
              <a:rPr lang="ko-KR" altLang="en-US" sz="2000" dirty="0">
                <a:latin typeface="+mn-ea"/>
              </a:rPr>
              <a:t> 측정</a:t>
            </a:r>
            <a:endParaRPr lang="en-US" altLang="ko-KR" sz="2000" dirty="0">
              <a:latin typeface="+mn-ea"/>
            </a:endParaRPr>
          </a:p>
          <a:p>
            <a:pPr lvl="1">
              <a:lnSpc>
                <a:spcPct val="110000"/>
              </a:lnSpc>
            </a:pPr>
            <a:r>
              <a:rPr lang="ko-KR" altLang="en-US" sz="2000" dirty="0">
                <a:latin typeface="+mn-ea"/>
              </a:rPr>
              <a:t>이 값이 작을수록 일치하는 정도가 높다</a:t>
            </a:r>
            <a:r>
              <a:rPr lang="en-US" altLang="ko-KR" sz="2000" dirty="0">
                <a:latin typeface="+mn-ea"/>
              </a:rPr>
              <a:t>(</a:t>
            </a:r>
            <a:r>
              <a:rPr lang="ko-KR" altLang="en-US" sz="2000" dirty="0">
                <a:latin typeface="+mn-ea"/>
              </a:rPr>
              <a:t>가설이 맞다</a:t>
            </a:r>
            <a:r>
              <a:rPr lang="en-US" altLang="ko-KR" sz="2000" dirty="0">
                <a:latin typeface="+mn-ea"/>
              </a:rPr>
              <a:t>)</a:t>
            </a:r>
          </a:p>
          <a:p>
            <a:pPr lvl="1">
              <a:lnSpc>
                <a:spcPct val="210000"/>
              </a:lnSpc>
            </a:pPr>
            <a:r>
              <a:rPr lang="en-US" altLang="ko-KR" sz="2000" dirty="0">
                <a:latin typeface="+mn-ea"/>
              </a:rPr>
              <a:t>                       , </a:t>
            </a:r>
            <a:r>
              <a:rPr lang="ko-KR" altLang="en-US" sz="2000" dirty="0">
                <a:latin typeface="+mn-ea"/>
              </a:rPr>
              <a:t>여기서</a:t>
            </a:r>
            <a:r>
              <a:rPr lang="en-US" altLang="ko-KR" sz="2000" dirty="0">
                <a:latin typeface="+mn-ea"/>
              </a:rPr>
              <a:t> </a:t>
            </a:r>
          </a:p>
          <a:p>
            <a:pPr lvl="1">
              <a:lnSpc>
                <a:spcPct val="110000"/>
              </a:lnSpc>
            </a:pPr>
            <a:r>
              <a:rPr lang="ko-KR" altLang="en-US" sz="2000" dirty="0">
                <a:latin typeface="+mn-ea"/>
              </a:rPr>
              <a:t>좋은 적합</a:t>
            </a:r>
            <a:r>
              <a:rPr lang="en-US" altLang="ko-KR" sz="2000" dirty="0">
                <a:latin typeface="+mn-ea"/>
              </a:rPr>
              <a:t>: &lt;0.06, </a:t>
            </a:r>
            <a:r>
              <a:rPr lang="ko-KR" altLang="en-US" sz="2000" dirty="0">
                <a:latin typeface="+mn-ea"/>
              </a:rPr>
              <a:t>적합</a:t>
            </a:r>
            <a:r>
              <a:rPr lang="en-US" altLang="ko-KR" sz="2000" dirty="0">
                <a:latin typeface="+mn-ea"/>
              </a:rPr>
              <a:t>: &lt;0.08, </a:t>
            </a:r>
            <a:r>
              <a:rPr lang="ko-KR" altLang="en-US" sz="2000" dirty="0">
                <a:latin typeface="+mn-ea"/>
              </a:rPr>
              <a:t>보통적합</a:t>
            </a:r>
            <a:r>
              <a:rPr lang="en-US" altLang="ko-KR" sz="2000" dirty="0">
                <a:latin typeface="+mn-ea"/>
              </a:rPr>
              <a:t>: &lt;0.1</a:t>
            </a:r>
          </a:p>
          <a:p>
            <a:pPr lvl="1">
              <a:lnSpc>
                <a:spcPct val="110000"/>
              </a:lnSpc>
            </a:pPr>
            <a:endParaRPr lang="en-US" altLang="ko-KR" sz="2000" dirty="0">
              <a:latin typeface="+mn-ea"/>
            </a:endParaRPr>
          </a:p>
          <a:p>
            <a:pPr fontAlgn="base">
              <a:lnSpc>
                <a:spcPct val="110000"/>
              </a:lnSpc>
            </a:pPr>
            <a:r>
              <a:rPr lang="ko-KR" altLang="en-US" sz="2400" b="1" dirty="0" err="1">
                <a:solidFill>
                  <a:srgbClr val="0070C0"/>
                </a:solidFill>
                <a:latin typeface="+mn-ea"/>
              </a:rPr>
              <a:t>평균제곱잔차제곱근</a:t>
            </a:r>
            <a:r>
              <a:rPr lang="en-US" altLang="ko-KR" sz="2400" b="1" dirty="0">
                <a:solidFill>
                  <a:srgbClr val="0070C0"/>
                </a:solidFill>
                <a:latin typeface="+mn-ea"/>
              </a:rPr>
              <a:t>(Root Mean Square Residual, RMR)</a:t>
            </a:r>
          </a:p>
          <a:p>
            <a:pPr lvl="1">
              <a:lnSpc>
                <a:spcPct val="110000"/>
              </a:lnSpc>
            </a:pPr>
            <a:r>
              <a:rPr lang="ko-KR" altLang="en-US" sz="2000" dirty="0" err="1">
                <a:latin typeface="+mn-ea"/>
              </a:rPr>
              <a:t>표본공분산행렬과</a:t>
            </a:r>
            <a:r>
              <a:rPr lang="ko-KR" altLang="en-US" sz="2000" dirty="0">
                <a:latin typeface="+mn-ea"/>
              </a:rPr>
              <a:t> 가설모형의 공분산행렬과의 </a:t>
            </a:r>
            <a:r>
              <a:rPr lang="ko-KR" altLang="en-US" sz="2000" dirty="0" err="1">
                <a:latin typeface="+mn-ea"/>
              </a:rPr>
              <a:t>잔차제곱합을</a:t>
            </a:r>
            <a:r>
              <a:rPr lang="ko-KR" altLang="en-US" sz="2000" dirty="0">
                <a:latin typeface="+mn-ea"/>
              </a:rPr>
              <a:t> 기초</a:t>
            </a:r>
            <a:endParaRPr lang="en-US" altLang="ko-KR" sz="2000" dirty="0">
              <a:latin typeface="+mn-ea"/>
            </a:endParaRPr>
          </a:p>
          <a:p>
            <a:pPr lvl="1">
              <a:lnSpc>
                <a:spcPct val="110000"/>
              </a:lnSpc>
            </a:pPr>
            <a:endParaRPr lang="en-US" altLang="ko-KR" sz="2000" dirty="0">
              <a:latin typeface="+mn-ea"/>
            </a:endParaRPr>
          </a:p>
          <a:p>
            <a:pPr lvl="1">
              <a:lnSpc>
                <a:spcPct val="110000"/>
              </a:lnSpc>
            </a:pPr>
            <a:endParaRPr lang="en-US" altLang="ko-KR" sz="2000" dirty="0">
              <a:latin typeface="+mn-ea"/>
            </a:endParaRPr>
          </a:p>
          <a:p>
            <a:pPr lvl="1" fontAlgn="base">
              <a:lnSpc>
                <a:spcPct val="110000"/>
              </a:lnSpc>
            </a:pPr>
            <a:r>
              <a:rPr lang="en-US" altLang="ko-KR" sz="2000" dirty="0">
                <a:latin typeface="+mn-ea"/>
              </a:rPr>
              <a:t>RMR</a:t>
            </a:r>
            <a:r>
              <a:rPr lang="ko-KR" altLang="en-US" sz="2000" dirty="0">
                <a:latin typeface="+mn-ea"/>
              </a:rPr>
              <a:t>은 공분산행렬 원소들의 크기</a:t>
            </a:r>
            <a:r>
              <a:rPr lang="en-US" altLang="ko-KR" sz="2000" dirty="0">
                <a:latin typeface="+mn-ea"/>
              </a:rPr>
              <a:t>, </a:t>
            </a:r>
            <a:r>
              <a:rPr lang="ko-KR" altLang="en-US" sz="2000" dirty="0">
                <a:latin typeface="+mn-ea"/>
              </a:rPr>
              <a:t>단위에 따라 값이 크게 나올 수 있어</a:t>
            </a:r>
            <a:r>
              <a:rPr lang="en-US" altLang="ko-KR" sz="2000" dirty="0">
                <a:latin typeface="+mn-ea"/>
              </a:rPr>
              <a:t> </a:t>
            </a:r>
            <a:endParaRPr lang="ko-KR" altLang="en-US" sz="2000" dirty="0">
              <a:latin typeface="+mn-ea"/>
            </a:endParaRPr>
          </a:p>
          <a:p>
            <a:pPr lvl="1" fontAlgn="base">
              <a:lnSpc>
                <a:spcPct val="110000"/>
              </a:lnSpc>
            </a:pPr>
            <a:r>
              <a:rPr lang="ko-KR" altLang="en-US" sz="2000" dirty="0">
                <a:latin typeface="+mn-ea"/>
              </a:rPr>
              <a:t>상관행렬</a:t>
            </a:r>
            <a:r>
              <a:rPr lang="en-US" altLang="ko-KR" sz="2000" dirty="0">
                <a:latin typeface="+mn-ea"/>
              </a:rPr>
              <a:t>(correlation matrix)</a:t>
            </a:r>
            <a:r>
              <a:rPr lang="ko-KR" altLang="en-US" sz="2000" dirty="0">
                <a:latin typeface="+mn-ea"/>
              </a:rPr>
              <a:t>을 이용한 표준</a:t>
            </a:r>
            <a:r>
              <a:rPr lang="en-US" altLang="ko-KR" sz="2000" dirty="0">
                <a:latin typeface="+mn-ea"/>
              </a:rPr>
              <a:t>RMR, </a:t>
            </a:r>
            <a:r>
              <a:rPr lang="ko-KR" altLang="en-US" sz="2000" dirty="0">
                <a:latin typeface="+mn-ea"/>
              </a:rPr>
              <a:t>즉 </a:t>
            </a:r>
            <a:r>
              <a:rPr lang="en-US" altLang="ko-KR" sz="2000" dirty="0">
                <a:latin typeface="+mn-ea"/>
              </a:rPr>
              <a:t>SRMR</a:t>
            </a:r>
            <a:r>
              <a:rPr lang="ko-KR" altLang="en-US" sz="2000" dirty="0">
                <a:latin typeface="+mn-ea"/>
              </a:rPr>
              <a:t>을 사용</a:t>
            </a:r>
          </a:p>
          <a:p>
            <a:pPr lvl="1">
              <a:lnSpc>
                <a:spcPct val="110000"/>
              </a:lnSpc>
            </a:pPr>
            <a:r>
              <a:rPr lang="ko-KR" altLang="en-US" sz="2000" dirty="0">
                <a:latin typeface="+mn-ea"/>
              </a:rPr>
              <a:t>좋은 적합</a:t>
            </a:r>
            <a:r>
              <a:rPr lang="en-US" altLang="ko-KR" sz="2000" dirty="0">
                <a:latin typeface="+mn-ea"/>
              </a:rPr>
              <a:t>: SRMR &lt;0.05, </a:t>
            </a:r>
            <a:r>
              <a:rPr lang="ko-KR" altLang="en-US" sz="2000" dirty="0">
                <a:latin typeface="+mn-ea"/>
              </a:rPr>
              <a:t>적합</a:t>
            </a:r>
            <a:r>
              <a:rPr lang="en-US" altLang="ko-KR" sz="2000" dirty="0">
                <a:latin typeface="+mn-ea"/>
              </a:rPr>
              <a:t>: SRMR &lt;0.08</a:t>
            </a:r>
          </a:p>
          <a:p>
            <a:pPr lvl="1">
              <a:lnSpc>
                <a:spcPct val="110000"/>
              </a:lnSpc>
            </a:pPr>
            <a:endParaRPr lang="en-US" altLang="ko-KR" sz="2000" dirty="0">
              <a:latin typeface="+mn-ea"/>
            </a:endParaRPr>
          </a:p>
          <a:p>
            <a:pPr lvl="1">
              <a:lnSpc>
                <a:spcPct val="110000"/>
              </a:lnSpc>
            </a:pPr>
            <a:endParaRPr lang="en-US" altLang="ko-KR" sz="1800" dirty="0">
              <a:latin typeface="+mn-ea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32362BB1-DDCA-48B0-9D31-B8FF981331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9244" y="1969276"/>
            <a:ext cx="1844780" cy="745493"/>
          </a:xfrm>
          <a:prstGeom prst="rect">
            <a:avLst/>
          </a:prstGeom>
          <a:noFill/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C48AAC6F-2C3B-475B-B760-D705034314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6612" y="2154249"/>
            <a:ext cx="1930657" cy="500809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EF40C630-D158-4839-B4DF-0972AE2CA1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9244" y="4240420"/>
            <a:ext cx="3336856" cy="58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208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CC98D71-F2C4-4624-977D-DB86C0A45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3843"/>
            <a:ext cx="5788325" cy="555453"/>
          </a:xfrm>
          <a:solidFill>
            <a:srgbClr val="CC99FF"/>
          </a:soli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ko-KR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참고</a:t>
            </a:r>
            <a:r>
              <a:rPr lang="en-US" altLang="ko-K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 </a:t>
            </a:r>
            <a:r>
              <a:rPr lang="ko-KR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모형적합지수</a:t>
            </a:r>
            <a:r>
              <a:rPr lang="en-US" altLang="ko-K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(Model</a:t>
            </a:r>
            <a:r>
              <a:rPr lang="ko-KR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Fit Index)</a:t>
            </a:r>
            <a:endParaRPr lang="ko-KR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AF69FA8-54B6-40CF-BBEB-B3E320CA6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18197"/>
            <a:ext cx="10515600" cy="486882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ko-KR" altLang="en-US" sz="2400" b="1" dirty="0">
                <a:solidFill>
                  <a:srgbClr val="0070C0"/>
                </a:solidFill>
              </a:rPr>
              <a:t>표준적합지수</a:t>
            </a:r>
            <a:r>
              <a:rPr lang="en-US" altLang="ko-KR" sz="2400" b="1" dirty="0">
                <a:solidFill>
                  <a:srgbClr val="0070C0"/>
                </a:solidFill>
              </a:rPr>
              <a:t>(Normed-fit index, NFI)</a:t>
            </a:r>
          </a:p>
          <a:p>
            <a:pPr lvl="1" fontAlgn="base">
              <a:lnSpc>
                <a:spcPct val="110000"/>
              </a:lnSpc>
            </a:pPr>
            <a:r>
              <a:rPr lang="ko-KR" altLang="en-US" sz="2000" dirty="0"/>
              <a:t>모든 변수가 독립인 기본모형</a:t>
            </a:r>
            <a:r>
              <a:rPr lang="en-US" altLang="ko-KR" sz="2000" dirty="0"/>
              <a:t>(independence model)</a:t>
            </a:r>
            <a:r>
              <a:rPr lang="ko-KR" altLang="en-US" sz="2000" dirty="0"/>
              <a:t>의 </a:t>
            </a:r>
            <a:r>
              <a:rPr lang="ko-KR" altLang="en-US" sz="2000" dirty="0" err="1"/>
              <a:t>카이제곱값과</a:t>
            </a:r>
            <a:r>
              <a:rPr lang="ko-KR" altLang="en-US" sz="2000" dirty="0"/>
              <a:t> 가설모형의 </a:t>
            </a:r>
            <a:r>
              <a:rPr lang="ko-KR" altLang="en-US" sz="2000" dirty="0" err="1"/>
              <a:t>카이제곱값을</a:t>
            </a:r>
            <a:r>
              <a:rPr lang="ko-KR" altLang="en-US" sz="2000" dirty="0"/>
              <a:t> 비교하는 것</a:t>
            </a:r>
          </a:p>
          <a:p>
            <a:pPr lvl="1">
              <a:lnSpc>
                <a:spcPct val="110000"/>
              </a:lnSpc>
            </a:pPr>
            <a:r>
              <a:rPr lang="ko-KR" altLang="en-US" sz="2000" dirty="0">
                <a:latin typeface="+mn-ea"/>
              </a:rPr>
              <a:t>좋은 적합</a:t>
            </a:r>
            <a:r>
              <a:rPr lang="en-US" altLang="ko-KR" sz="2000" dirty="0">
                <a:latin typeface="+mn-ea"/>
              </a:rPr>
              <a:t>: &gt;0.95, </a:t>
            </a:r>
            <a:r>
              <a:rPr lang="ko-KR" altLang="en-US" sz="2000" dirty="0">
                <a:latin typeface="+mn-ea"/>
              </a:rPr>
              <a:t>적합</a:t>
            </a:r>
            <a:r>
              <a:rPr lang="en-US" altLang="ko-KR" sz="2000" dirty="0">
                <a:latin typeface="+mn-ea"/>
              </a:rPr>
              <a:t>: &gt;0.9</a:t>
            </a:r>
            <a:endParaRPr lang="ko-KR" altLang="en-US" sz="2000" dirty="0"/>
          </a:p>
          <a:p>
            <a:pPr fontAlgn="base">
              <a:lnSpc>
                <a:spcPct val="100000"/>
              </a:lnSpc>
            </a:pPr>
            <a:endParaRPr lang="en-US" altLang="ko-KR" sz="2400" b="1" dirty="0">
              <a:solidFill>
                <a:srgbClr val="0070C0"/>
              </a:solidFill>
            </a:endParaRPr>
          </a:p>
          <a:p>
            <a:pPr fontAlgn="base">
              <a:lnSpc>
                <a:spcPct val="100000"/>
              </a:lnSpc>
            </a:pPr>
            <a:r>
              <a:rPr lang="ko-KR" altLang="en-US" sz="2400" b="1" dirty="0">
                <a:solidFill>
                  <a:srgbClr val="0070C0"/>
                </a:solidFill>
              </a:rPr>
              <a:t>비교적합지수</a:t>
            </a:r>
            <a:r>
              <a:rPr lang="en-US" altLang="ko-KR" sz="2400" b="1" dirty="0">
                <a:solidFill>
                  <a:srgbClr val="0070C0"/>
                </a:solidFill>
              </a:rPr>
              <a:t>(Comparative Fit Index, CFI)</a:t>
            </a:r>
          </a:p>
          <a:p>
            <a:pPr lvl="1" fontAlgn="base">
              <a:lnSpc>
                <a:spcPct val="100000"/>
              </a:lnSpc>
            </a:pPr>
            <a:r>
              <a:rPr lang="en-US" altLang="ko-KR" sz="2000" dirty="0"/>
              <a:t>NFI</a:t>
            </a:r>
            <a:r>
              <a:rPr lang="ko-KR" altLang="en-US" sz="2000" dirty="0"/>
              <a:t>와 마찬가지로 모든 변수가 독립으로 가정한 기본모형과 가설모형을 비교</a:t>
            </a:r>
          </a:p>
          <a:p>
            <a:pPr lvl="1">
              <a:lnSpc>
                <a:spcPct val="100000"/>
              </a:lnSpc>
            </a:pPr>
            <a:endParaRPr lang="en-US" altLang="ko-KR" sz="2000" dirty="0">
              <a:latin typeface="+mn-ea"/>
            </a:endParaRPr>
          </a:p>
          <a:p>
            <a:pPr lvl="1">
              <a:lnSpc>
                <a:spcPct val="100000"/>
              </a:lnSpc>
            </a:pPr>
            <a:endParaRPr lang="en-US" altLang="ko-KR" sz="2000" dirty="0">
              <a:latin typeface="+mn-ea"/>
            </a:endParaRPr>
          </a:p>
          <a:p>
            <a:pPr lvl="1">
              <a:lnSpc>
                <a:spcPct val="100000"/>
              </a:lnSpc>
            </a:pPr>
            <a:endParaRPr lang="en-US" altLang="ko-KR" sz="2000" dirty="0">
              <a:latin typeface="+mn-ea"/>
            </a:endParaRPr>
          </a:p>
          <a:p>
            <a:pPr lvl="1" fontAlgn="base">
              <a:lnSpc>
                <a:spcPct val="100000"/>
              </a:lnSpc>
            </a:pPr>
            <a:r>
              <a:rPr lang="ko-KR" altLang="en-US" sz="2000" dirty="0" err="1"/>
              <a:t>표본수에</a:t>
            </a:r>
            <a:r>
              <a:rPr lang="ko-KR" altLang="en-US" sz="2000" dirty="0"/>
              <a:t> 민감한 </a:t>
            </a:r>
            <a:r>
              <a:rPr lang="en-US" altLang="ko-KR" sz="2000" dirty="0"/>
              <a:t>NFI</a:t>
            </a:r>
            <a:r>
              <a:rPr lang="ko-KR" altLang="en-US" sz="2000" dirty="0"/>
              <a:t>를 수정하여 제안한 것으로 표본수가 작을 때에도 우수한 지수</a:t>
            </a:r>
            <a:endParaRPr lang="en-US" altLang="ko-KR" sz="2000" dirty="0"/>
          </a:p>
          <a:p>
            <a:pPr lvl="1">
              <a:lnSpc>
                <a:spcPct val="100000"/>
              </a:lnSpc>
            </a:pPr>
            <a:r>
              <a:rPr lang="ko-KR" altLang="en-US" sz="2000" dirty="0">
                <a:latin typeface="+mn-ea"/>
              </a:rPr>
              <a:t>좋은 적합</a:t>
            </a:r>
            <a:r>
              <a:rPr lang="en-US" altLang="ko-KR" sz="2000" dirty="0">
                <a:latin typeface="+mn-ea"/>
              </a:rPr>
              <a:t>: &gt;0.95, </a:t>
            </a:r>
            <a:r>
              <a:rPr lang="ko-KR" altLang="en-US" sz="2000" dirty="0">
                <a:latin typeface="+mn-ea"/>
              </a:rPr>
              <a:t>적합</a:t>
            </a:r>
            <a:r>
              <a:rPr lang="en-US" altLang="ko-KR" sz="2000" dirty="0">
                <a:latin typeface="+mn-ea"/>
              </a:rPr>
              <a:t>: &gt;0.9</a:t>
            </a:r>
          </a:p>
          <a:p>
            <a:pPr lvl="1">
              <a:lnSpc>
                <a:spcPct val="110000"/>
              </a:lnSpc>
            </a:pPr>
            <a:endParaRPr lang="en-US" altLang="ko-KR" sz="2000" dirty="0">
              <a:latin typeface="+mn-ea"/>
            </a:endParaRPr>
          </a:p>
          <a:p>
            <a:pPr lvl="1">
              <a:lnSpc>
                <a:spcPct val="110000"/>
              </a:lnSpc>
            </a:pPr>
            <a:endParaRPr lang="en-US" altLang="ko-KR" sz="1800" dirty="0">
              <a:latin typeface="+mn-ea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BAD21D21-434D-47C5-BD78-81D213FAA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8961" y="1764237"/>
            <a:ext cx="5191640" cy="841177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D1E182FD-0CD2-4506-A446-A7BE243090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7457" y="3936837"/>
            <a:ext cx="3800868" cy="83981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6FF1366-A4CE-4267-866C-22BD141BCE98}"/>
              </a:ext>
            </a:extLst>
          </p:cNvPr>
          <p:cNvSpPr txBox="1"/>
          <p:nvPr/>
        </p:nvSpPr>
        <p:spPr>
          <a:xfrm>
            <a:off x="0" y="2605414"/>
            <a:ext cx="12192000" cy="46166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필수적으로 제시하여야 하는 지수</a:t>
            </a:r>
            <a:r>
              <a:rPr lang="en-US" altLang="ko-K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altLang="ko-K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CMIN, df, p-</a:t>
            </a:r>
            <a:r>
              <a:rPr lang="ko-KR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값</a:t>
            </a:r>
            <a:r>
              <a:rPr lang="en-US" altLang="ko-K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CMIN/df, RMSEA, SRMR, CFI, NFI</a:t>
            </a:r>
          </a:p>
        </p:txBody>
      </p:sp>
    </p:spTree>
    <p:extLst>
      <p:ext uri="{BB962C8B-B14F-4D97-AF65-F5344CB8AC3E}">
        <p14:creationId xmlns:p14="http://schemas.microsoft.com/office/powerpoint/2010/main" val="251956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2690004" cy="91440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ko-KR" altLang="en-US" dirty="0" err="1"/>
              <a:t>연구모형</a:t>
            </a:r>
            <a:endParaRPr lang="en-US" dirty="0"/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B3FA7840-FE6A-4D97-AE28-1B58BE3BCD33}"/>
              </a:ext>
            </a:extLst>
          </p:cNvPr>
          <p:cNvGrpSpPr/>
          <p:nvPr/>
        </p:nvGrpSpPr>
        <p:grpSpPr>
          <a:xfrm>
            <a:off x="2685011" y="1903617"/>
            <a:ext cx="7622771" cy="2743200"/>
            <a:chOff x="2685011" y="1903617"/>
            <a:chExt cx="7622771" cy="2743200"/>
          </a:xfrm>
        </p:grpSpPr>
        <p:sp>
          <p:nvSpPr>
            <p:cNvPr id="4" name="타원 3"/>
            <p:cNvSpPr/>
            <p:nvPr/>
          </p:nvSpPr>
          <p:spPr>
            <a:xfrm>
              <a:off x="2685011" y="1903617"/>
              <a:ext cx="1695796" cy="914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rgbClr val="FF0000"/>
                  </a:solidFill>
                </a:rPr>
                <a:t>A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5" name="타원 4"/>
            <p:cNvSpPr/>
            <p:nvPr/>
          </p:nvSpPr>
          <p:spPr>
            <a:xfrm>
              <a:off x="2685011" y="3732417"/>
              <a:ext cx="1695796" cy="914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6" name="타원 5"/>
            <p:cNvSpPr/>
            <p:nvPr/>
          </p:nvSpPr>
          <p:spPr>
            <a:xfrm>
              <a:off x="5448993" y="2818017"/>
              <a:ext cx="1695796" cy="914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C</a:t>
              </a:r>
            </a:p>
          </p:txBody>
        </p:sp>
        <p:sp>
          <p:nvSpPr>
            <p:cNvPr id="7" name="타원 6"/>
            <p:cNvSpPr/>
            <p:nvPr/>
          </p:nvSpPr>
          <p:spPr>
            <a:xfrm>
              <a:off x="8611986" y="2818017"/>
              <a:ext cx="1695796" cy="914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D</a:t>
              </a:r>
            </a:p>
          </p:txBody>
        </p:sp>
        <p:cxnSp>
          <p:nvCxnSpPr>
            <p:cNvPr id="9" name="직선 화살표 연결선 8"/>
            <p:cNvCxnSpPr>
              <a:cxnSpLocks/>
            </p:cNvCxnSpPr>
            <p:nvPr/>
          </p:nvCxnSpPr>
          <p:spPr>
            <a:xfrm>
              <a:off x="4343400" y="2493169"/>
              <a:ext cx="1159669" cy="6096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화살표 연결선 10"/>
            <p:cNvCxnSpPr>
              <a:cxnSpLocks/>
            </p:cNvCxnSpPr>
            <p:nvPr/>
          </p:nvCxnSpPr>
          <p:spPr>
            <a:xfrm flipV="1">
              <a:off x="4343400" y="3490913"/>
              <a:ext cx="1202531" cy="56435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화살표 연결선 12"/>
            <p:cNvCxnSpPr>
              <a:stCxn id="6" idx="6"/>
              <a:endCxn id="7" idx="2"/>
            </p:cNvCxnSpPr>
            <p:nvPr/>
          </p:nvCxnSpPr>
          <p:spPr>
            <a:xfrm>
              <a:off x="7144789" y="3275217"/>
              <a:ext cx="146719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4FA7F7A-3858-405D-9A19-44B2E029720C}"/>
              </a:ext>
            </a:extLst>
          </p:cNvPr>
          <p:cNvSpPr txBox="1"/>
          <p:nvPr/>
        </p:nvSpPr>
        <p:spPr>
          <a:xfrm>
            <a:off x="5633049" y="1303451"/>
            <a:ext cx="4967065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ko-KR" altLang="en-US" dirty="0"/>
              <a:t>잠재변인</a:t>
            </a:r>
            <a:r>
              <a:rPr lang="en-US" altLang="ko-KR" dirty="0"/>
              <a:t>(Latent variable)</a:t>
            </a:r>
            <a:r>
              <a:rPr lang="en-US" dirty="0"/>
              <a:t>, </a:t>
            </a:r>
            <a:r>
              <a:rPr lang="ko-KR" altLang="en-US" dirty="0"/>
              <a:t>요인</a:t>
            </a:r>
            <a:r>
              <a:rPr lang="en-US" altLang="ko-KR" dirty="0"/>
              <a:t>(Factor)</a:t>
            </a:r>
            <a:r>
              <a:rPr lang="ko-KR" altLang="en-US" dirty="0"/>
              <a:t> 간의 관계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470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501369"/>
            <a:ext cx="10515600" cy="4351338"/>
          </a:xfr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ko-KR" altLang="en-US" dirty="0"/>
              <a:t>모든</a:t>
            </a:r>
            <a:r>
              <a:rPr lang="en-US" altLang="ko-KR" dirty="0"/>
              <a:t> </a:t>
            </a:r>
            <a:r>
              <a:rPr lang="ko-KR" altLang="en-US" dirty="0"/>
              <a:t>요인과 변수가 포함된 모형을 작성한다</a:t>
            </a:r>
            <a:endParaRPr lang="en-US" altLang="ko-KR" dirty="0"/>
          </a:p>
          <a:p>
            <a:pPr lvl="1">
              <a:lnSpc>
                <a:spcPct val="110000"/>
              </a:lnSpc>
            </a:pPr>
            <a:r>
              <a:rPr lang="ko-KR" altLang="en-US" dirty="0"/>
              <a:t>모든 요인들 간에 상관관계를 가정</a:t>
            </a:r>
            <a:endParaRPr lang="en-US" altLang="ko-KR" dirty="0"/>
          </a:p>
          <a:p>
            <a:pPr lvl="1">
              <a:lnSpc>
                <a:spcPct val="110000"/>
              </a:lnSpc>
            </a:pPr>
            <a:r>
              <a:rPr lang="ko-KR" altLang="en-US" dirty="0"/>
              <a:t>외생요인과 내생요인의 모형으로 나눌 수도 있다</a:t>
            </a:r>
            <a:endParaRPr lang="en-US" altLang="ko-KR" dirty="0"/>
          </a:p>
          <a:p>
            <a:pPr>
              <a:lnSpc>
                <a:spcPct val="110000"/>
              </a:lnSpc>
            </a:pPr>
            <a:r>
              <a:rPr lang="ko-KR" altLang="en-US" dirty="0"/>
              <a:t>모형적합도</a:t>
            </a:r>
            <a:r>
              <a:rPr lang="en-US" altLang="ko-KR" dirty="0"/>
              <a:t>(Model</a:t>
            </a:r>
            <a:r>
              <a:rPr lang="ko-KR" altLang="en-US" dirty="0"/>
              <a:t> </a:t>
            </a:r>
            <a:r>
              <a:rPr lang="en-US" altLang="ko-KR" dirty="0"/>
              <a:t>Fit Index)</a:t>
            </a:r>
            <a:r>
              <a:rPr lang="ko-KR" altLang="en-US" dirty="0"/>
              <a:t>를 구한다</a:t>
            </a:r>
            <a:endParaRPr lang="en-US" altLang="ko-KR" dirty="0"/>
          </a:p>
          <a:p>
            <a:pPr lvl="1">
              <a:lnSpc>
                <a:spcPct val="110000"/>
              </a:lnSpc>
            </a:pPr>
            <a:r>
              <a:rPr lang="en-US" altLang="ko-KR" dirty="0"/>
              <a:t>CMIN, p </a:t>
            </a:r>
            <a:r>
              <a:rPr lang="ko-KR" altLang="en-US" dirty="0"/>
              <a:t>제시</a:t>
            </a:r>
            <a:endParaRPr lang="en-US" altLang="ko-KR" dirty="0"/>
          </a:p>
          <a:p>
            <a:pPr lvl="1">
              <a:lnSpc>
                <a:spcPct val="110000"/>
              </a:lnSpc>
            </a:pPr>
            <a:r>
              <a:rPr lang="en-US" altLang="ko-KR" dirty="0"/>
              <a:t>CMIN/DF &lt;2 (</a:t>
            </a:r>
            <a:r>
              <a:rPr lang="ko-KR" altLang="en-US" dirty="0"/>
              <a:t>또는</a:t>
            </a:r>
            <a:r>
              <a:rPr lang="en-US" altLang="ko-KR" dirty="0"/>
              <a:t> 3), SRMR&lt;0.08, RMSEA&lt;0.07, CFI&gt;0.9, NFI&gt;0.9</a:t>
            </a:r>
          </a:p>
          <a:p>
            <a:pPr>
              <a:lnSpc>
                <a:spcPct val="110000"/>
              </a:lnSpc>
            </a:pPr>
            <a:r>
              <a:rPr lang="ko-KR" altLang="en-US" dirty="0">
                <a:solidFill>
                  <a:schemeClr val="accent5">
                    <a:lumMod val="75000"/>
                  </a:schemeClr>
                </a:solidFill>
              </a:rPr>
              <a:t>측정도구의 신뢰성 타당성을 검증한다</a:t>
            </a:r>
            <a:endParaRPr lang="en-US" altLang="ko-KR" dirty="0">
              <a:solidFill>
                <a:schemeClr val="accent5">
                  <a:lumMod val="75000"/>
                </a:schemeClr>
              </a:solidFill>
            </a:endParaRPr>
          </a:p>
          <a:p>
            <a:pPr lvl="1">
              <a:lnSpc>
                <a:spcPct val="110000"/>
              </a:lnSpc>
            </a:pPr>
            <a:r>
              <a:rPr lang="ko-KR" altLang="en-US" dirty="0">
                <a:solidFill>
                  <a:schemeClr val="accent5">
                    <a:lumMod val="75000"/>
                  </a:schemeClr>
                </a:solidFill>
              </a:rPr>
              <a:t>신뢰성</a:t>
            </a:r>
            <a:r>
              <a:rPr lang="en-US" altLang="ko-KR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ko-KR" altLang="en-US" dirty="0" err="1">
                <a:solidFill>
                  <a:schemeClr val="accent5">
                    <a:lumMod val="75000"/>
                  </a:schemeClr>
                </a:solidFill>
              </a:rPr>
              <a:t>내적일관성</a:t>
            </a:r>
            <a:r>
              <a:rPr lang="en-US" altLang="ko-KR" dirty="0">
                <a:solidFill>
                  <a:schemeClr val="accent5">
                    <a:lumMod val="75000"/>
                  </a:schemeClr>
                </a:solidFill>
              </a:rPr>
              <a:t>: </a:t>
            </a:r>
            <a:r>
              <a:rPr lang="ko-KR" altLang="en-US" dirty="0" err="1">
                <a:solidFill>
                  <a:schemeClr val="accent5">
                    <a:lumMod val="75000"/>
                  </a:schemeClr>
                </a:solidFill>
              </a:rPr>
              <a:t>크론바흐</a:t>
            </a:r>
            <a:r>
              <a:rPr lang="ko-KR" altLang="en-US" dirty="0">
                <a:solidFill>
                  <a:schemeClr val="accent5">
                    <a:lumMod val="75000"/>
                  </a:schemeClr>
                </a:solidFill>
              </a:rPr>
              <a:t> 알파</a:t>
            </a:r>
            <a:r>
              <a:rPr lang="en-US" altLang="ko-KR" dirty="0">
                <a:solidFill>
                  <a:schemeClr val="accent5">
                    <a:lumMod val="75000"/>
                  </a:schemeClr>
                </a:solidFill>
              </a:rPr>
              <a:t>&gt;0.6, CR</a:t>
            </a:r>
            <a:r>
              <a:rPr lang="ko-KR" alt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ko-KR" dirty="0">
                <a:solidFill>
                  <a:schemeClr val="accent5">
                    <a:lumMod val="75000"/>
                  </a:schemeClr>
                </a:solidFill>
              </a:rPr>
              <a:t>&gt; 0.7 </a:t>
            </a:r>
          </a:p>
          <a:p>
            <a:pPr lvl="1">
              <a:lnSpc>
                <a:spcPct val="110000"/>
              </a:lnSpc>
            </a:pPr>
            <a:r>
              <a:rPr lang="ko-KR" altLang="en-US" dirty="0">
                <a:solidFill>
                  <a:schemeClr val="accent5">
                    <a:lumMod val="75000"/>
                  </a:schemeClr>
                </a:solidFill>
              </a:rPr>
              <a:t>집중타당성</a:t>
            </a:r>
            <a:r>
              <a:rPr lang="en-US" altLang="ko-KR" dirty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ko-KR" altLang="en-US" dirty="0">
                <a:solidFill>
                  <a:schemeClr val="accent5">
                    <a:lumMod val="75000"/>
                  </a:schemeClr>
                </a:solidFill>
              </a:rPr>
              <a:t>수렴타당성</a:t>
            </a:r>
            <a:r>
              <a:rPr lang="en-US" altLang="ko-KR" dirty="0">
                <a:solidFill>
                  <a:schemeClr val="accent5">
                    <a:lumMod val="75000"/>
                  </a:schemeClr>
                </a:solidFill>
              </a:rPr>
              <a:t>): CR&gt;0.7, AVE&gt;0.5</a:t>
            </a:r>
          </a:p>
          <a:p>
            <a:pPr lvl="1">
              <a:lnSpc>
                <a:spcPct val="110000"/>
              </a:lnSpc>
            </a:pPr>
            <a:r>
              <a:rPr lang="ko-KR" altLang="en-US" dirty="0">
                <a:solidFill>
                  <a:schemeClr val="accent5">
                    <a:lumMod val="75000"/>
                  </a:schemeClr>
                </a:solidFill>
              </a:rPr>
              <a:t>판별타당성</a:t>
            </a:r>
            <a:r>
              <a:rPr lang="en-US" altLang="ko-KR" dirty="0">
                <a:solidFill>
                  <a:schemeClr val="accent5">
                    <a:lumMod val="75000"/>
                  </a:schemeClr>
                </a:solidFill>
              </a:rPr>
              <a:t>: AVE&gt;(</a:t>
            </a:r>
            <a:r>
              <a:rPr lang="ko-KR" altLang="en-US" dirty="0">
                <a:solidFill>
                  <a:schemeClr val="accent5">
                    <a:lumMod val="75000"/>
                  </a:schemeClr>
                </a:solidFill>
              </a:rPr>
              <a:t>상관계수</a:t>
            </a:r>
            <a:r>
              <a:rPr lang="en-US" altLang="ko-KR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ko-KR" altLang="en-US" dirty="0">
                <a:solidFill>
                  <a:schemeClr val="accent5">
                    <a:lumMod val="75000"/>
                  </a:schemeClr>
                </a:solidFill>
              </a:rPr>
              <a:t>제곱</a:t>
            </a:r>
            <a:r>
              <a:rPr lang="en-US" altLang="ko-KR" dirty="0">
                <a:solidFill>
                  <a:schemeClr val="accent5">
                    <a:lumMod val="75000"/>
                  </a:schemeClr>
                </a:solidFill>
              </a:rPr>
              <a:t>)</a:t>
            </a:r>
            <a:endParaRPr lang="ko-KR" altLang="en-US" dirty="0">
              <a:solidFill>
                <a:schemeClr val="accent5">
                  <a:lumMod val="75000"/>
                </a:schemeClr>
              </a:solidFill>
            </a:endParaRPr>
          </a:p>
          <a:p>
            <a:pPr lvl="1">
              <a:lnSpc>
                <a:spcPct val="110000"/>
              </a:lnSpc>
            </a:pPr>
            <a:endParaRPr lang="en-US" altLang="ko-KR" dirty="0"/>
          </a:p>
          <a:p>
            <a:pPr lvl="1">
              <a:lnSpc>
                <a:spcPct val="110000"/>
              </a:lnSpc>
            </a:pPr>
            <a:endParaRPr lang="en-US" altLang="ko-KR" dirty="0"/>
          </a:p>
        </p:txBody>
      </p:sp>
      <p:sp>
        <p:nvSpPr>
          <p:cNvPr id="5" name="제목 4">
            <a:extLst>
              <a:ext uri="{FF2B5EF4-FFF2-40B4-BE49-F238E27FC236}">
                <a16:creationId xmlns:a16="http://schemas.microsoft.com/office/drawing/2014/main" id="{FEA293F3-0CE5-4334-8499-7DA5DA16C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3148"/>
            <a:ext cx="10515600" cy="764935"/>
          </a:xfrm>
          <a:solidFill>
            <a:srgbClr val="00B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US" altLang="ko-K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Step1: Measurement</a:t>
            </a:r>
            <a:r>
              <a:rPr lang="ko-KR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 </a:t>
            </a:r>
            <a:r>
              <a:rPr lang="ko-KR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에 관한</a:t>
            </a:r>
            <a:r>
              <a:rPr lang="en-US" altLang="ko-K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검정</a:t>
            </a:r>
            <a:r>
              <a:rPr lang="en-US" altLang="ko-K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32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확인적 요인분석</a:t>
            </a:r>
            <a:r>
              <a:rPr lang="en-US" altLang="ko-K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80818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B790F0EB-B56B-41F7-8569-B4FF812CD0DC}"/>
              </a:ext>
            </a:extLst>
          </p:cNvPr>
          <p:cNvSpPr/>
          <p:nvPr/>
        </p:nvSpPr>
        <p:spPr>
          <a:xfrm>
            <a:off x="-1" y="836762"/>
            <a:ext cx="3968151" cy="4128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모형의 신뢰도와 타당도 체크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제목 4">
            <a:extLst>
              <a:ext uri="{FF2B5EF4-FFF2-40B4-BE49-F238E27FC236}">
                <a16:creationId xmlns:a16="http://schemas.microsoft.com/office/drawing/2014/main" id="{F48465F8-8054-46B3-B07A-F11B788AC0F1}"/>
              </a:ext>
            </a:extLst>
          </p:cNvPr>
          <p:cNvSpPr txBox="1">
            <a:spLocks/>
          </p:cNvSpPr>
          <p:nvPr/>
        </p:nvSpPr>
        <p:spPr>
          <a:xfrm>
            <a:off x="2380" y="199998"/>
            <a:ext cx="8662659" cy="492730"/>
          </a:xfrm>
          <a:prstGeom prst="rect">
            <a:avLst/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Step1: Measurement</a:t>
            </a:r>
            <a:r>
              <a:rPr lang="ko-KR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 </a:t>
            </a:r>
            <a:r>
              <a:rPr lang="ko-KR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에 관한</a:t>
            </a:r>
            <a:r>
              <a:rPr lang="en-US" altLang="ko-K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검정</a:t>
            </a:r>
            <a:r>
              <a:rPr lang="en-US" altLang="ko-K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확인적 요인분석</a:t>
            </a:r>
            <a:r>
              <a:rPr lang="en-US" altLang="ko-K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B693AF6B-7728-4D67-865D-D3CD55A6D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545" y="1632787"/>
            <a:ext cx="5055227" cy="814667"/>
          </a:xfr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측정도구의 신뢰성</a:t>
            </a:r>
            <a:b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reliability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6F46B8C9-7C48-4A60-8323-9E57C8C607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7468609"/>
              </p:ext>
            </p:extLst>
          </p:nvPr>
        </p:nvGraphicFramePr>
        <p:xfrm>
          <a:off x="5715391" y="1249661"/>
          <a:ext cx="5208386" cy="512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7826">
                  <a:extLst>
                    <a:ext uri="{9D8B030D-6E8A-4147-A177-3AD203B41FA5}">
                      <a16:colId xmlns:a16="http://schemas.microsoft.com/office/drawing/2014/main" val="210614835"/>
                    </a:ext>
                  </a:extLst>
                </a:gridCol>
                <a:gridCol w="3773978">
                  <a:extLst>
                    <a:ext uri="{9D8B030D-6E8A-4147-A177-3AD203B41FA5}">
                      <a16:colId xmlns:a16="http://schemas.microsoft.com/office/drawing/2014/main" val="3636872240"/>
                    </a:ext>
                  </a:extLst>
                </a:gridCol>
                <a:gridCol w="706582">
                  <a:extLst>
                    <a:ext uri="{9D8B030D-6E8A-4147-A177-3AD203B41FA5}">
                      <a16:colId xmlns:a16="http://schemas.microsoft.com/office/drawing/2014/main" val="1646122410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/>
                        <a:t>Measurements</a:t>
                      </a:r>
                      <a:r>
                        <a:rPr lang="ko-KR" altLang="en-US" dirty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α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20329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V1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.8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702156"/>
                  </a:ext>
                </a:extLst>
              </a:tr>
              <a:tr h="33161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V2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5742319"/>
                  </a:ext>
                </a:extLst>
              </a:tr>
              <a:tr h="29747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V3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3593500"/>
                  </a:ext>
                </a:extLst>
              </a:tr>
              <a:tr h="26333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V4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dirty="0"/>
                        <a:t>.7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9550632"/>
                  </a:ext>
                </a:extLst>
              </a:tr>
              <a:tr h="22918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V5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2270464"/>
                  </a:ext>
                </a:extLst>
              </a:tr>
              <a:tr h="19504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V6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2264010"/>
                  </a:ext>
                </a:extLst>
              </a:tr>
              <a:tr h="1609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V7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9727067"/>
                  </a:ext>
                </a:extLst>
              </a:tr>
              <a:tr h="12675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V8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.9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71493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V9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18627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V10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14287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V11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.8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546495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V12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181549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V13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4666779"/>
                  </a:ext>
                </a:extLst>
              </a:tr>
            </a:tbl>
          </a:graphicData>
        </a:graphic>
      </p:graphicFrame>
      <p:sp>
        <p:nvSpPr>
          <p:cNvPr id="9" name="직사각형 8">
            <a:extLst>
              <a:ext uri="{FF2B5EF4-FFF2-40B4-BE49-F238E27FC236}">
                <a16:creationId xmlns:a16="http://schemas.microsoft.com/office/drawing/2014/main" id="{A9917313-8123-484F-804A-35B8379C0021}"/>
              </a:ext>
            </a:extLst>
          </p:cNvPr>
          <p:cNvSpPr/>
          <p:nvPr/>
        </p:nvSpPr>
        <p:spPr>
          <a:xfrm>
            <a:off x="422546" y="2642716"/>
            <a:ext cx="5055227" cy="370870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ko-KR" altLang="en-US" sz="2000" dirty="0"/>
              <a:t>측정도구를 이용하여 </a:t>
            </a:r>
            <a:r>
              <a:rPr lang="ko-KR" altLang="en-US" sz="2000" dirty="0" err="1"/>
              <a:t>반복측정하였을</a:t>
            </a:r>
            <a:r>
              <a:rPr lang="ko-KR" altLang="en-US" sz="2000" dirty="0"/>
              <a:t> 때</a:t>
            </a:r>
            <a:r>
              <a:rPr lang="en-US" altLang="ko-KR" sz="2000" dirty="0"/>
              <a:t> </a:t>
            </a:r>
            <a:r>
              <a:rPr lang="ko-KR" altLang="en-US" sz="2000" dirty="0"/>
              <a:t>일관적인 답변을 받을 수 있는 정도가</a:t>
            </a:r>
            <a:r>
              <a:rPr lang="en-US" altLang="ko-KR" sz="2000" dirty="0"/>
              <a:t> </a:t>
            </a:r>
            <a:r>
              <a:rPr lang="ko-KR" altLang="en-US" sz="2000" dirty="0"/>
              <a:t>측정도구의 신뢰성임</a:t>
            </a:r>
            <a:endParaRPr lang="en-US" altLang="ko-KR" sz="2000" dirty="0"/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ko-KR" altLang="en-US" sz="2000" dirty="0"/>
              <a:t>신뢰성을 측정하기 위해서는 시간간격을</a:t>
            </a:r>
            <a:r>
              <a:rPr lang="en-US" altLang="ko-KR" sz="2000" dirty="0"/>
              <a:t> </a:t>
            </a:r>
            <a:r>
              <a:rPr lang="ko-KR" altLang="en-US" sz="2000" dirty="0"/>
              <a:t>두고 반복 측정하여 그 일치정도를 </a:t>
            </a:r>
            <a:r>
              <a:rPr lang="ko-KR" altLang="en-US" sz="2000" dirty="0" err="1"/>
              <a:t>파악해야함</a:t>
            </a:r>
            <a:endParaRPr lang="en-US" altLang="ko-KR" sz="2000" dirty="0"/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ko-KR" altLang="en-US" sz="2000" dirty="0"/>
              <a:t>일반적인 조사에서는 그러한 방식이 불가능해서 문항을 분리하여 측정하고 그 응답의 일치성을 조사</a:t>
            </a:r>
            <a:endParaRPr lang="en-US" altLang="ko-KR" sz="2000" dirty="0"/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ko-KR" altLang="en-US" sz="2000" dirty="0"/>
              <a:t>이러한 측도의 일반적인 형태가 </a:t>
            </a:r>
            <a:r>
              <a:rPr lang="ko-KR" altLang="en-US" sz="2000" dirty="0" err="1"/>
              <a:t>크론바흐</a:t>
            </a:r>
            <a:r>
              <a:rPr lang="ko-KR" altLang="en-US" sz="2000" dirty="0"/>
              <a:t> 알파임</a:t>
            </a:r>
            <a:endParaRPr lang="en-US" sz="2800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128ECAF6-EC77-4B2A-A4E9-1A2A90972F54}"/>
              </a:ext>
            </a:extLst>
          </p:cNvPr>
          <p:cNvSpPr/>
          <p:nvPr/>
        </p:nvSpPr>
        <p:spPr>
          <a:xfrm>
            <a:off x="9934357" y="786529"/>
            <a:ext cx="16225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err="1"/>
              <a:t>크론바흐</a:t>
            </a:r>
            <a:r>
              <a:rPr lang="en-US" altLang="ko-KR" dirty="0"/>
              <a:t> </a:t>
            </a:r>
            <a:r>
              <a:rPr lang="ko-KR" altLang="en-US" dirty="0"/>
              <a:t>알파</a:t>
            </a:r>
            <a:endParaRPr lang="en-US" dirty="0"/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2ED86932-56E0-4925-AE0A-F2F18BF8720A}"/>
              </a:ext>
            </a:extLst>
          </p:cNvPr>
          <p:cNvGrpSpPr/>
          <p:nvPr/>
        </p:nvGrpSpPr>
        <p:grpSpPr>
          <a:xfrm>
            <a:off x="10990052" y="1768416"/>
            <a:ext cx="930371" cy="828136"/>
            <a:chOff x="10990052" y="1768416"/>
            <a:chExt cx="930371" cy="82813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화살표: 왼쪽 10">
              <a:extLst>
                <a:ext uri="{FF2B5EF4-FFF2-40B4-BE49-F238E27FC236}">
                  <a16:creationId xmlns:a16="http://schemas.microsoft.com/office/drawing/2014/main" id="{BAF22691-72EB-4925-A92B-5C36692339A2}"/>
                </a:ext>
              </a:extLst>
            </p:cNvPr>
            <p:cNvSpPr/>
            <p:nvPr/>
          </p:nvSpPr>
          <p:spPr>
            <a:xfrm>
              <a:off x="10990052" y="1768416"/>
              <a:ext cx="905774" cy="828136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FE084495-E705-4B15-8FEF-FA1D93781FFF}"/>
                </a:ext>
              </a:extLst>
            </p:cNvPr>
            <p:cNvSpPr/>
            <p:nvPr/>
          </p:nvSpPr>
          <p:spPr>
            <a:xfrm>
              <a:off x="11065702" y="1997818"/>
              <a:ext cx="85472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0.7</a:t>
              </a:r>
              <a:r>
                <a:rPr lang="ko-KR" altLang="en-US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이상</a:t>
              </a:r>
              <a:endPara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83594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CC98D71-F2C4-4624-977D-DB86C0A45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3843"/>
            <a:ext cx="6096000" cy="555453"/>
          </a:xfrm>
          <a:solidFill>
            <a:srgbClr val="7030A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ko-KR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참고</a:t>
            </a:r>
            <a:r>
              <a:rPr lang="en-US" altLang="ko-K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 </a:t>
            </a:r>
            <a:r>
              <a:rPr lang="ko-KR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신뢰도계수</a:t>
            </a:r>
            <a:r>
              <a:rPr lang="en-US" altLang="ko-K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(Reliability Coefficient)</a:t>
            </a:r>
            <a:endParaRPr lang="ko-KR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AF69FA8-54B6-40CF-BBEB-B3E320CA6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18197"/>
            <a:ext cx="10515600" cy="4550950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ko-KR" altLang="en-US" sz="2400" b="1" dirty="0" err="1">
                <a:solidFill>
                  <a:srgbClr val="0070C0"/>
                </a:solidFill>
              </a:rPr>
              <a:t>크론바흐</a:t>
            </a:r>
            <a:r>
              <a:rPr lang="ko-KR" altLang="en-US" sz="2400" b="1" dirty="0">
                <a:solidFill>
                  <a:srgbClr val="0070C0"/>
                </a:solidFill>
              </a:rPr>
              <a:t> 알파</a:t>
            </a:r>
            <a:endParaRPr lang="en-US" altLang="ko-KR" sz="2400" b="1" dirty="0">
              <a:solidFill>
                <a:srgbClr val="0070C0"/>
              </a:solidFill>
            </a:endParaRPr>
          </a:p>
          <a:p>
            <a:pPr lvl="1">
              <a:lnSpc>
                <a:spcPct val="110000"/>
              </a:lnSpc>
            </a:pPr>
            <a:r>
              <a:rPr lang="ko-KR" altLang="en-US" sz="2000" dirty="0"/>
              <a:t>신뢰성</a:t>
            </a:r>
            <a:r>
              <a:rPr lang="en-US" altLang="ko-KR" sz="2000" dirty="0"/>
              <a:t>, </a:t>
            </a:r>
            <a:r>
              <a:rPr lang="ko-KR" altLang="en-US" sz="2000" dirty="0" err="1"/>
              <a:t>내적일관성을</a:t>
            </a:r>
            <a:r>
              <a:rPr lang="ko-KR" altLang="en-US" sz="2000" dirty="0"/>
              <a:t> 측정하는 척도</a:t>
            </a:r>
            <a:endParaRPr lang="en-US" altLang="ko-KR" sz="2000" dirty="0"/>
          </a:p>
          <a:p>
            <a:pPr lvl="1">
              <a:lnSpc>
                <a:spcPct val="110000"/>
              </a:lnSpc>
            </a:pPr>
            <a:r>
              <a:rPr lang="ko-KR" altLang="en-US" sz="2000" dirty="0" err="1"/>
              <a:t>크론바흐</a:t>
            </a:r>
            <a:r>
              <a:rPr lang="ko-KR" altLang="en-US" sz="2000" dirty="0"/>
              <a:t> 계수</a:t>
            </a:r>
            <a:r>
              <a:rPr lang="en-US" altLang="ko-KR" sz="2000" dirty="0"/>
              <a:t>(1951) </a:t>
            </a:r>
          </a:p>
          <a:p>
            <a:pPr lvl="1">
              <a:lnSpc>
                <a:spcPct val="110000"/>
              </a:lnSpc>
            </a:pPr>
            <a:endParaRPr lang="en-US" altLang="ko-KR" sz="2000" dirty="0"/>
          </a:p>
          <a:p>
            <a:pPr lvl="1">
              <a:lnSpc>
                <a:spcPct val="110000"/>
              </a:lnSpc>
            </a:pPr>
            <a:endParaRPr lang="en-US" altLang="ko-KR" sz="2000" dirty="0"/>
          </a:p>
          <a:p>
            <a:pPr lvl="1">
              <a:lnSpc>
                <a:spcPct val="110000"/>
              </a:lnSpc>
            </a:pPr>
            <a:endParaRPr lang="en-US" altLang="ko-KR" sz="2000" dirty="0"/>
          </a:p>
          <a:p>
            <a:pPr lvl="1">
              <a:lnSpc>
                <a:spcPct val="110000"/>
              </a:lnSpc>
            </a:pPr>
            <a:r>
              <a:rPr lang="ko-KR" altLang="ko-KR" sz="2000" dirty="0" err="1">
                <a:solidFill>
                  <a:srgbClr val="000000"/>
                </a:solidFill>
                <a:latin typeface="+mn-ea"/>
              </a:rPr>
              <a:t>크론바하</a:t>
            </a:r>
            <a:r>
              <a:rPr lang="ko-KR" altLang="ko-KR" sz="2000" dirty="0">
                <a:solidFill>
                  <a:srgbClr val="000000"/>
                </a:solidFill>
                <a:latin typeface="+mn-ea"/>
              </a:rPr>
              <a:t> </a:t>
            </a:r>
            <a:r>
              <a:rPr lang="ko-KR" altLang="ko-KR" sz="2000" dirty="0" err="1">
                <a:solidFill>
                  <a:srgbClr val="000000"/>
                </a:solidFill>
                <a:latin typeface="+mn-ea"/>
              </a:rPr>
              <a:t>알파값은</a:t>
            </a:r>
            <a:r>
              <a:rPr lang="ko-KR" altLang="ko-KR" sz="2000" dirty="0">
                <a:solidFill>
                  <a:srgbClr val="000000"/>
                </a:solidFill>
                <a:latin typeface="+mn-ea"/>
              </a:rPr>
              <a:t> 변수의 분산만이 아니라 각 </a:t>
            </a:r>
            <a:r>
              <a:rPr lang="ko-KR" altLang="ko-KR" sz="2000" dirty="0" err="1">
                <a:solidFill>
                  <a:srgbClr val="000000"/>
                </a:solidFill>
                <a:latin typeface="+mn-ea"/>
              </a:rPr>
              <a:t>변수간의</a:t>
            </a:r>
            <a:r>
              <a:rPr lang="ko-KR" altLang="ko-KR" sz="2000" dirty="0">
                <a:solidFill>
                  <a:srgbClr val="000000"/>
                </a:solidFill>
                <a:latin typeface="+mn-ea"/>
              </a:rPr>
              <a:t> 공분산에 의존한다</a:t>
            </a:r>
            <a:r>
              <a:rPr lang="en-US" altLang="ko-KR" sz="2000" dirty="0">
                <a:solidFill>
                  <a:srgbClr val="000000"/>
                </a:solidFill>
                <a:latin typeface="+mn-ea"/>
              </a:rPr>
              <a:t>. </a:t>
            </a:r>
          </a:p>
          <a:p>
            <a:pPr lvl="1">
              <a:lnSpc>
                <a:spcPct val="110000"/>
              </a:lnSpc>
            </a:pPr>
            <a:r>
              <a:rPr lang="ko-KR" altLang="en-US" sz="2000" dirty="0">
                <a:solidFill>
                  <a:srgbClr val="000000"/>
                </a:solidFill>
                <a:latin typeface="+mn-ea"/>
              </a:rPr>
              <a:t>그러므로 어떤 변수를 제거하여 알파 값을 높였다면 그 변수의 분산이 큰 것이 아니라 다른 </a:t>
            </a:r>
            <a:r>
              <a:rPr lang="ko-KR" altLang="en-US" sz="2000" dirty="0" err="1">
                <a:solidFill>
                  <a:srgbClr val="000000"/>
                </a:solidFill>
                <a:latin typeface="+mn-ea"/>
              </a:rPr>
              <a:t>변수들과의</a:t>
            </a:r>
            <a:r>
              <a:rPr lang="ko-KR" altLang="en-US" sz="2000" dirty="0">
                <a:solidFill>
                  <a:srgbClr val="000000"/>
                </a:solidFill>
                <a:latin typeface="+mn-ea"/>
              </a:rPr>
              <a:t> 상관관계가 낮은 것임</a:t>
            </a:r>
            <a:endParaRPr lang="en-US" altLang="ko-KR" sz="2000" dirty="0">
              <a:solidFill>
                <a:srgbClr val="000000"/>
              </a:solidFill>
              <a:latin typeface="+mn-ea"/>
            </a:endParaRPr>
          </a:p>
          <a:p>
            <a:pPr lvl="1">
              <a:lnSpc>
                <a:spcPct val="110000"/>
              </a:lnSpc>
            </a:pPr>
            <a:r>
              <a:rPr lang="ko-KR" altLang="en-US" sz="2000" kern="0" dirty="0">
                <a:solidFill>
                  <a:srgbClr val="000000"/>
                </a:solidFill>
                <a:latin typeface="+mn-ea"/>
              </a:rPr>
              <a:t>신뢰도 계수는 최소한 </a:t>
            </a:r>
            <a:r>
              <a:rPr lang="en-US" altLang="ko-KR" sz="2000" kern="0" dirty="0">
                <a:solidFill>
                  <a:srgbClr val="000000"/>
                </a:solidFill>
                <a:latin typeface="+mn-ea"/>
              </a:rPr>
              <a:t>0.7</a:t>
            </a:r>
            <a:r>
              <a:rPr lang="ko-KR" altLang="en-US" sz="2000" kern="0" dirty="0">
                <a:solidFill>
                  <a:srgbClr val="000000"/>
                </a:solidFill>
                <a:latin typeface="+mn-ea"/>
              </a:rPr>
              <a:t>이 넘어야 한다고 주장이 </a:t>
            </a:r>
            <a:r>
              <a:rPr lang="en-US" altLang="ko-KR" sz="2000" kern="0" dirty="0">
                <a:solidFill>
                  <a:srgbClr val="000000"/>
                </a:solidFill>
                <a:latin typeface="+mn-ea"/>
              </a:rPr>
              <a:t>(</a:t>
            </a:r>
            <a:r>
              <a:rPr lang="ko-KR" altLang="en-US" sz="2000" kern="0" dirty="0">
                <a:solidFill>
                  <a:srgbClr val="000000"/>
                </a:solidFill>
                <a:latin typeface="+mn-ea"/>
              </a:rPr>
              <a:t>예</a:t>
            </a:r>
            <a:r>
              <a:rPr lang="en-US" altLang="ko-KR" sz="2000" kern="0" dirty="0">
                <a:solidFill>
                  <a:srgbClr val="000000"/>
                </a:solidFill>
                <a:latin typeface="+mn-ea"/>
              </a:rPr>
              <a:t>. Kline, 2000) </a:t>
            </a:r>
            <a:r>
              <a:rPr lang="ko-KR" altLang="en-US" sz="2000" kern="0" dirty="0">
                <a:solidFill>
                  <a:srgbClr val="000000"/>
                </a:solidFill>
                <a:latin typeface="+mn-ea"/>
              </a:rPr>
              <a:t>일반적이지만</a:t>
            </a:r>
            <a:r>
              <a:rPr lang="en-US" altLang="ko-KR" sz="2000" kern="0" dirty="0">
                <a:solidFill>
                  <a:srgbClr val="000000"/>
                </a:solidFill>
                <a:latin typeface="+mn-ea"/>
              </a:rPr>
              <a:t>, 0.6 </a:t>
            </a:r>
            <a:r>
              <a:rPr lang="ko-KR" altLang="en-US" sz="2000" kern="0" dirty="0">
                <a:solidFill>
                  <a:srgbClr val="000000"/>
                </a:solidFill>
                <a:latin typeface="+mn-ea"/>
              </a:rPr>
              <a:t>이상도 받아들일</a:t>
            </a:r>
            <a:r>
              <a:rPr lang="en-US" altLang="ko-KR" sz="2000" kern="0" dirty="0">
                <a:solidFill>
                  <a:srgbClr val="000000"/>
                </a:solidFill>
                <a:latin typeface="+mn-ea"/>
              </a:rPr>
              <a:t>(acceptable) </a:t>
            </a:r>
            <a:r>
              <a:rPr lang="ko-KR" altLang="en-US" sz="2000" kern="0" dirty="0">
                <a:solidFill>
                  <a:srgbClr val="000000"/>
                </a:solidFill>
                <a:latin typeface="+mn-ea"/>
              </a:rPr>
              <a:t>수 있다는 주장도 존재한다</a:t>
            </a:r>
            <a:r>
              <a:rPr lang="en-US" altLang="ko-KR" sz="2000" kern="0" dirty="0">
                <a:solidFill>
                  <a:srgbClr val="000000"/>
                </a:solidFill>
                <a:latin typeface="+mn-ea"/>
              </a:rPr>
              <a:t>. (</a:t>
            </a:r>
            <a:r>
              <a:rPr lang="ko-KR" altLang="en-US" sz="2000" kern="0" dirty="0">
                <a:solidFill>
                  <a:srgbClr val="000000"/>
                </a:solidFill>
                <a:latin typeface="+mn-ea"/>
              </a:rPr>
              <a:t>예</a:t>
            </a:r>
            <a:r>
              <a:rPr lang="en-US" altLang="ko-KR" sz="2000" kern="0" dirty="0">
                <a:solidFill>
                  <a:srgbClr val="000000"/>
                </a:solidFill>
                <a:latin typeface="+mn-ea"/>
              </a:rPr>
              <a:t>. </a:t>
            </a:r>
            <a:r>
              <a:rPr lang="en-US" altLang="ko-KR" sz="2000" kern="0" spc="-50" dirty="0">
                <a:solidFill>
                  <a:srgbClr val="000000"/>
                </a:solidFill>
                <a:latin typeface="+mn-ea"/>
              </a:rPr>
              <a:t>Moss, Prosser, Costello, et al., 1998; Hair, Anderson, Tatham, and Black, 2006; Nagpal, Kumar, </a:t>
            </a:r>
            <a:r>
              <a:rPr lang="en-US" altLang="ko-KR" sz="2000" kern="0" spc="-50" dirty="0" err="1">
                <a:solidFill>
                  <a:srgbClr val="000000"/>
                </a:solidFill>
                <a:latin typeface="+mn-ea"/>
              </a:rPr>
              <a:t>Kakar</a:t>
            </a:r>
            <a:r>
              <a:rPr lang="en-US" altLang="ko-KR" sz="2000" kern="0" spc="-50" dirty="0">
                <a:solidFill>
                  <a:srgbClr val="000000"/>
                </a:solidFill>
                <a:latin typeface="+mn-ea"/>
              </a:rPr>
              <a:t>, </a:t>
            </a:r>
            <a:r>
              <a:rPr lang="en-US" altLang="ko-KR" sz="2000" kern="0" spc="-50" dirty="0" err="1">
                <a:solidFill>
                  <a:srgbClr val="000000"/>
                </a:solidFill>
                <a:latin typeface="+mn-ea"/>
              </a:rPr>
              <a:t>Bhartia</a:t>
            </a:r>
            <a:r>
              <a:rPr lang="en-US" altLang="ko-KR" sz="2000" kern="0" spc="-50" dirty="0">
                <a:solidFill>
                  <a:srgbClr val="000000"/>
                </a:solidFill>
                <a:latin typeface="+mn-ea"/>
              </a:rPr>
              <a:t>, 2010)</a:t>
            </a:r>
            <a:endParaRPr lang="ko-KR" altLang="en-US" sz="2000" kern="0" spc="-50" dirty="0">
              <a:solidFill>
                <a:srgbClr val="000000"/>
              </a:solidFill>
              <a:latin typeface="+mn-ea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BA601246-3A25-42D2-9CC4-517636E85C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1921" y="2269949"/>
            <a:ext cx="2483781" cy="805368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0B827AE0-1D6C-4628-9AC4-EEA39DE223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7092" y="2269949"/>
            <a:ext cx="3084871" cy="81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3437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B790F0EB-B56B-41F7-8569-B4FF812CD0DC}"/>
              </a:ext>
            </a:extLst>
          </p:cNvPr>
          <p:cNvSpPr/>
          <p:nvPr/>
        </p:nvSpPr>
        <p:spPr>
          <a:xfrm>
            <a:off x="-1" y="836762"/>
            <a:ext cx="3968151" cy="4128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모형의 신뢰도와 타당도 체크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제목 4">
            <a:extLst>
              <a:ext uri="{FF2B5EF4-FFF2-40B4-BE49-F238E27FC236}">
                <a16:creationId xmlns:a16="http://schemas.microsoft.com/office/drawing/2014/main" id="{F48465F8-8054-46B3-B07A-F11B788AC0F1}"/>
              </a:ext>
            </a:extLst>
          </p:cNvPr>
          <p:cNvSpPr txBox="1">
            <a:spLocks/>
          </p:cNvSpPr>
          <p:nvPr/>
        </p:nvSpPr>
        <p:spPr>
          <a:xfrm>
            <a:off x="2380" y="199998"/>
            <a:ext cx="8662659" cy="492730"/>
          </a:xfrm>
          <a:prstGeom prst="rect">
            <a:avLst/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Step1: Measurement</a:t>
            </a:r>
            <a:r>
              <a:rPr lang="ko-KR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 </a:t>
            </a:r>
            <a:r>
              <a:rPr lang="ko-KR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에 관한</a:t>
            </a:r>
            <a:r>
              <a:rPr lang="en-US" altLang="ko-K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검정</a:t>
            </a:r>
            <a:r>
              <a:rPr lang="en-US" altLang="ko-K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확인적 요인분석</a:t>
            </a:r>
            <a:r>
              <a:rPr lang="en-US" altLang="ko-K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B693AF6B-7728-4D67-865D-D3CD55A6D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545" y="1646642"/>
            <a:ext cx="5055227" cy="814667"/>
          </a:xfr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측정도구의 타당성</a:t>
            </a:r>
            <a:b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</a:t>
            </a:r>
            <a:r>
              <a:rPr lang="en-US" altLang="ko-KR" sz="2400" dirty="0"/>
              <a:t>alidi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ty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6F46B8C9-7C48-4A60-8323-9E57C8C607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6770729"/>
              </p:ext>
            </p:extLst>
          </p:nvPr>
        </p:nvGraphicFramePr>
        <p:xfrm>
          <a:off x="5715391" y="1249661"/>
          <a:ext cx="5208386" cy="512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7826">
                  <a:extLst>
                    <a:ext uri="{9D8B030D-6E8A-4147-A177-3AD203B41FA5}">
                      <a16:colId xmlns:a16="http://schemas.microsoft.com/office/drawing/2014/main" val="210614835"/>
                    </a:ext>
                  </a:extLst>
                </a:gridCol>
                <a:gridCol w="2752541">
                  <a:extLst>
                    <a:ext uri="{9D8B030D-6E8A-4147-A177-3AD203B41FA5}">
                      <a16:colId xmlns:a16="http://schemas.microsoft.com/office/drawing/2014/main" val="3636872240"/>
                    </a:ext>
                  </a:extLst>
                </a:gridCol>
                <a:gridCol w="576006">
                  <a:extLst>
                    <a:ext uri="{9D8B030D-6E8A-4147-A177-3AD203B41FA5}">
                      <a16:colId xmlns:a16="http://schemas.microsoft.com/office/drawing/2014/main" val="1646122410"/>
                    </a:ext>
                  </a:extLst>
                </a:gridCol>
                <a:gridCol w="576007">
                  <a:extLst>
                    <a:ext uri="{9D8B030D-6E8A-4147-A177-3AD203B41FA5}">
                      <a16:colId xmlns:a16="http://schemas.microsoft.com/office/drawing/2014/main" val="3329720551"/>
                    </a:ext>
                  </a:extLst>
                </a:gridCol>
                <a:gridCol w="576006">
                  <a:extLst>
                    <a:ext uri="{9D8B030D-6E8A-4147-A177-3AD203B41FA5}">
                      <a16:colId xmlns:a16="http://schemas.microsoft.com/office/drawing/2014/main" val="1475828407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/>
                        <a:t>Measurements</a:t>
                      </a:r>
                      <a:r>
                        <a:rPr lang="ko-KR" altLang="en-US" dirty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20329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V1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.8</a:t>
                      </a:r>
                    </a:p>
                  </a:txBody>
                  <a:tcPr anchor="ctr"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.7</a:t>
                      </a:r>
                    </a:p>
                  </a:txBody>
                  <a:tcPr anchor="ctr"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702156"/>
                  </a:ext>
                </a:extLst>
              </a:tr>
              <a:tr h="33161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V2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5742319"/>
                  </a:ext>
                </a:extLst>
              </a:tr>
              <a:tr h="29747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V3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3593500"/>
                  </a:ext>
                </a:extLst>
              </a:tr>
              <a:tr h="26333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V4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dirty="0"/>
                        <a:t>.7</a:t>
                      </a: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dirty="0"/>
                        <a:t>.7</a:t>
                      </a: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9550632"/>
                  </a:ext>
                </a:extLst>
              </a:tr>
              <a:tr h="22918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V5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2270464"/>
                  </a:ext>
                </a:extLst>
              </a:tr>
              <a:tr h="19504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V6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2264010"/>
                  </a:ext>
                </a:extLst>
              </a:tr>
              <a:tr h="1609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V7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9727067"/>
                  </a:ext>
                </a:extLst>
              </a:tr>
              <a:tr h="12675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V8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.9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.8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71493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V9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18627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V10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14287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V11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.8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.9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546495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V12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181549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V13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4666779"/>
                  </a:ext>
                </a:extLst>
              </a:tr>
            </a:tbl>
          </a:graphicData>
        </a:graphic>
      </p:graphicFrame>
      <p:sp>
        <p:nvSpPr>
          <p:cNvPr id="9" name="직사각형 8">
            <a:extLst>
              <a:ext uri="{FF2B5EF4-FFF2-40B4-BE49-F238E27FC236}">
                <a16:creationId xmlns:a16="http://schemas.microsoft.com/office/drawing/2014/main" id="{A9917313-8123-484F-804A-35B8379C0021}"/>
              </a:ext>
            </a:extLst>
          </p:cNvPr>
          <p:cNvSpPr/>
          <p:nvPr/>
        </p:nvSpPr>
        <p:spPr>
          <a:xfrm>
            <a:off x="422546" y="2698136"/>
            <a:ext cx="5055227" cy="317009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ko-KR" altLang="en-US" sz="2000" dirty="0"/>
              <a:t>측정도구가</a:t>
            </a:r>
            <a:r>
              <a:rPr lang="en-US" altLang="ko-KR" sz="2000" dirty="0"/>
              <a:t> </a:t>
            </a:r>
            <a:r>
              <a:rPr lang="ko-KR" altLang="en-US" sz="2000" dirty="0"/>
              <a:t>우리가 측정하고자 하는 내용을 얼마나 정확하게 측정하는가 하는 정도가 측정도구의 타당성임</a:t>
            </a:r>
            <a:endParaRPr lang="en-US" altLang="ko-KR" sz="2000" dirty="0"/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ko-KR" altLang="en-US" sz="2000" dirty="0"/>
              <a:t>집중타당성은 같은 개념을 측정하는 측정도구의 일관성을 의미하고 판별타당성은 다른 개념들 간에는 구분이 되어야 함을 의미한다</a:t>
            </a:r>
            <a:endParaRPr lang="en-US" altLang="ko-KR" sz="2000" dirty="0"/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ko-KR" altLang="en-US" sz="2000" dirty="0"/>
              <a:t>이외에도 내용타당도</a:t>
            </a:r>
            <a:r>
              <a:rPr lang="en-US" altLang="ko-KR" sz="2000" dirty="0"/>
              <a:t>, </a:t>
            </a:r>
            <a:r>
              <a:rPr lang="ko-KR" altLang="en-US" sz="2000" dirty="0"/>
              <a:t>준거타당도 등이 고려되기도 한다</a:t>
            </a:r>
            <a:endParaRPr lang="en-US" sz="2000" dirty="0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ED0C7523-00FF-4FB1-A6F0-A9B27379DF37}"/>
              </a:ext>
            </a:extLst>
          </p:cNvPr>
          <p:cNvSpPr/>
          <p:nvPr/>
        </p:nvSpPr>
        <p:spPr>
          <a:xfrm>
            <a:off x="7030977" y="2402755"/>
            <a:ext cx="3596767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dirty="0" err="1"/>
              <a:t>내적일관성</a:t>
            </a:r>
            <a:r>
              <a:rPr lang="en-US" altLang="ko-KR" dirty="0"/>
              <a:t>(internal consistency)</a:t>
            </a:r>
            <a:r>
              <a:rPr lang="ko-KR" altLang="en-US" dirty="0"/>
              <a:t>과</a:t>
            </a:r>
            <a:br>
              <a:rPr lang="en-US" altLang="ko-KR" dirty="0"/>
            </a:br>
            <a:r>
              <a:rPr lang="ko-KR" altLang="en-US" dirty="0"/>
              <a:t>집중타당성</a:t>
            </a:r>
            <a:r>
              <a:rPr lang="en-US" altLang="ko-KR" dirty="0"/>
              <a:t>(convergent</a:t>
            </a:r>
            <a:r>
              <a:rPr lang="ko-KR" altLang="en-US" dirty="0"/>
              <a:t> </a:t>
            </a:r>
            <a:r>
              <a:rPr lang="en-US" altLang="ko-KR" dirty="0"/>
              <a:t>validity)</a:t>
            </a:r>
            <a:r>
              <a:rPr lang="ko-KR" altLang="en-US" dirty="0"/>
              <a:t>은 </a:t>
            </a:r>
            <a:endParaRPr lang="en-US" altLang="ko-KR" dirty="0"/>
          </a:p>
          <a:p>
            <a:r>
              <a:rPr lang="en-US" altLang="ko-KR" dirty="0"/>
              <a:t>CR</a:t>
            </a:r>
            <a:r>
              <a:rPr lang="ko-KR" altLang="en-US" dirty="0"/>
              <a:t>로 평가된다</a:t>
            </a:r>
            <a:endParaRPr lang="en-US" dirty="0"/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12A79D9E-4F2C-4C25-B462-F25E51570F76}"/>
              </a:ext>
            </a:extLst>
          </p:cNvPr>
          <p:cNvGrpSpPr/>
          <p:nvPr/>
        </p:nvGrpSpPr>
        <p:grpSpPr>
          <a:xfrm>
            <a:off x="10231024" y="4304581"/>
            <a:ext cx="930371" cy="828136"/>
            <a:chOff x="10990052" y="1768416"/>
            <a:chExt cx="930371" cy="828136"/>
          </a:xfrm>
        </p:grpSpPr>
        <p:sp>
          <p:nvSpPr>
            <p:cNvPr id="15" name="화살표: 왼쪽 14">
              <a:extLst>
                <a:ext uri="{FF2B5EF4-FFF2-40B4-BE49-F238E27FC236}">
                  <a16:creationId xmlns:a16="http://schemas.microsoft.com/office/drawing/2014/main" id="{0C496411-2C65-42D6-91E4-9EE4E0AD496D}"/>
                </a:ext>
              </a:extLst>
            </p:cNvPr>
            <p:cNvSpPr/>
            <p:nvPr/>
          </p:nvSpPr>
          <p:spPr>
            <a:xfrm>
              <a:off x="10990052" y="1768416"/>
              <a:ext cx="905774" cy="828136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B0411E3A-F7C4-464B-9BC7-0A1C7042B8DE}"/>
                </a:ext>
              </a:extLst>
            </p:cNvPr>
            <p:cNvSpPr/>
            <p:nvPr/>
          </p:nvSpPr>
          <p:spPr>
            <a:xfrm>
              <a:off x="11065702" y="1997818"/>
              <a:ext cx="85472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0.7</a:t>
              </a:r>
              <a:r>
                <a:rPr lang="ko-KR" altLang="en-US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이상</a:t>
              </a:r>
              <a:endPara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1520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B790F0EB-B56B-41F7-8569-B4FF812CD0DC}"/>
              </a:ext>
            </a:extLst>
          </p:cNvPr>
          <p:cNvSpPr/>
          <p:nvPr/>
        </p:nvSpPr>
        <p:spPr>
          <a:xfrm>
            <a:off x="-1" y="836762"/>
            <a:ext cx="3968151" cy="4128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모형의 신뢰도와 타당도 체크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제목 4">
            <a:extLst>
              <a:ext uri="{FF2B5EF4-FFF2-40B4-BE49-F238E27FC236}">
                <a16:creationId xmlns:a16="http://schemas.microsoft.com/office/drawing/2014/main" id="{F48465F8-8054-46B3-B07A-F11B788AC0F1}"/>
              </a:ext>
            </a:extLst>
          </p:cNvPr>
          <p:cNvSpPr txBox="1">
            <a:spLocks/>
          </p:cNvSpPr>
          <p:nvPr/>
        </p:nvSpPr>
        <p:spPr>
          <a:xfrm>
            <a:off x="2380" y="199998"/>
            <a:ext cx="8662659" cy="492730"/>
          </a:xfrm>
          <a:prstGeom prst="rect">
            <a:avLst/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Step1: Measurement</a:t>
            </a:r>
            <a:r>
              <a:rPr lang="ko-KR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 </a:t>
            </a:r>
            <a:r>
              <a:rPr lang="ko-KR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에 관한</a:t>
            </a:r>
            <a:r>
              <a:rPr lang="en-US" altLang="ko-K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검정</a:t>
            </a:r>
            <a:r>
              <a:rPr lang="en-US" altLang="ko-K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확인적 요인분석</a:t>
            </a:r>
            <a:r>
              <a:rPr lang="en-US" altLang="ko-K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B693AF6B-7728-4D67-865D-D3CD55A6D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545" y="1646642"/>
            <a:ext cx="5055227" cy="814667"/>
          </a:xfr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측정도구의 타당성</a:t>
            </a:r>
            <a:b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</a:t>
            </a:r>
            <a:r>
              <a:rPr lang="en-US" altLang="ko-KR" sz="2400" dirty="0"/>
              <a:t>alidi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ty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6F46B8C9-7C48-4A60-8323-9E57C8C607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1874001"/>
              </p:ext>
            </p:extLst>
          </p:nvPr>
        </p:nvGraphicFramePr>
        <p:xfrm>
          <a:off x="5715391" y="1249661"/>
          <a:ext cx="5208386" cy="512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7826">
                  <a:extLst>
                    <a:ext uri="{9D8B030D-6E8A-4147-A177-3AD203B41FA5}">
                      <a16:colId xmlns:a16="http://schemas.microsoft.com/office/drawing/2014/main" val="210614835"/>
                    </a:ext>
                  </a:extLst>
                </a:gridCol>
                <a:gridCol w="2752541">
                  <a:extLst>
                    <a:ext uri="{9D8B030D-6E8A-4147-A177-3AD203B41FA5}">
                      <a16:colId xmlns:a16="http://schemas.microsoft.com/office/drawing/2014/main" val="3636872240"/>
                    </a:ext>
                  </a:extLst>
                </a:gridCol>
                <a:gridCol w="576006">
                  <a:extLst>
                    <a:ext uri="{9D8B030D-6E8A-4147-A177-3AD203B41FA5}">
                      <a16:colId xmlns:a16="http://schemas.microsoft.com/office/drawing/2014/main" val="1646122410"/>
                    </a:ext>
                  </a:extLst>
                </a:gridCol>
                <a:gridCol w="576007">
                  <a:extLst>
                    <a:ext uri="{9D8B030D-6E8A-4147-A177-3AD203B41FA5}">
                      <a16:colId xmlns:a16="http://schemas.microsoft.com/office/drawing/2014/main" val="3329720551"/>
                    </a:ext>
                  </a:extLst>
                </a:gridCol>
                <a:gridCol w="576006">
                  <a:extLst>
                    <a:ext uri="{9D8B030D-6E8A-4147-A177-3AD203B41FA5}">
                      <a16:colId xmlns:a16="http://schemas.microsoft.com/office/drawing/2014/main" val="1475828407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/>
                        <a:t>Measurements</a:t>
                      </a:r>
                      <a:r>
                        <a:rPr lang="ko-KR" altLang="en-US" dirty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dirty="0"/>
                        <a:t>AVE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20329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V1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.8</a:t>
                      </a:r>
                    </a:p>
                  </a:txBody>
                  <a:tcPr anchor="ctr"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.7</a:t>
                      </a:r>
                    </a:p>
                  </a:txBody>
                  <a:tcPr anchor="ctr"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0.6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702156"/>
                  </a:ext>
                </a:extLst>
              </a:tr>
              <a:tr h="33161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V2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5742319"/>
                  </a:ext>
                </a:extLst>
              </a:tr>
              <a:tr h="29747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V3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3593500"/>
                  </a:ext>
                </a:extLst>
              </a:tr>
              <a:tr h="26333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V4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dirty="0"/>
                        <a:t>.7</a:t>
                      </a: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dirty="0"/>
                        <a:t>.7</a:t>
                      </a: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9550632"/>
                  </a:ext>
                </a:extLst>
              </a:tr>
              <a:tr h="22918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V5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2270464"/>
                  </a:ext>
                </a:extLst>
              </a:tr>
              <a:tr h="19504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V6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2264010"/>
                  </a:ext>
                </a:extLst>
              </a:tr>
              <a:tr h="1609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V7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9727067"/>
                  </a:ext>
                </a:extLst>
              </a:tr>
              <a:tr h="12675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V8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.9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.8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71493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V9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18627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V10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14287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V11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.8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.9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546495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V12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181549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V13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4666779"/>
                  </a:ext>
                </a:extLst>
              </a:tr>
            </a:tbl>
          </a:graphicData>
        </a:graphic>
      </p:graphicFrame>
      <p:sp>
        <p:nvSpPr>
          <p:cNvPr id="9" name="직사각형 8">
            <a:extLst>
              <a:ext uri="{FF2B5EF4-FFF2-40B4-BE49-F238E27FC236}">
                <a16:creationId xmlns:a16="http://schemas.microsoft.com/office/drawing/2014/main" id="{A9917313-8123-484F-804A-35B8379C0021}"/>
              </a:ext>
            </a:extLst>
          </p:cNvPr>
          <p:cNvSpPr/>
          <p:nvPr/>
        </p:nvSpPr>
        <p:spPr>
          <a:xfrm>
            <a:off x="422546" y="2670426"/>
            <a:ext cx="5055227" cy="301621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ko-KR" altLang="en-US" sz="2000" dirty="0"/>
              <a:t>집중타당성</a:t>
            </a:r>
            <a:r>
              <a:rPr lang="en-US" altLang="ko-KR" sz="2000" dirty="0"/>
              <a:t>(convergent</a:t>
            </a:r>
            <a:r>
              <a:rPr lang="ko-KR" altLang="en-US" sz="2000" dirty="0"/>
              <a:t> </a:t>
            </a:r>
            <a:r>
              <a:rPr lang="en-US" altLang="ko-KR" sz="2000" dirty="0"/>
              <a:t>validity)</a:t>
            </a:r>
            <a:br>
              <a:rPr lang="en-US" altLang="ko-KR" sz="2000" dirty="0"/>
            </a:br>
            <a:r>
              <a:rPr lang="ko-KR" altLang="en-US" sz="2000" dirty="0"/>
              <a:t>과 판별타당성</a:t>
            </a:r>
            <a:r>
              <a:rPr lang="en-US" altLang="ko-KR" sz="2000" dirty="0"/>
              <a:t> (discriminant validity)</a:t>
            </a:r>
            <a:r>
              <a:rPr lang="ko-KR" altLang="en-US" sz="2000" dirty="0"/>
              <a:t>은 구조타당성</a:t>
            </a:r>
            <a:r>
              <a:rPr lang="en-US" altLang="ko-KR" sz="2000" dirty="0"/>
              <a:t>(Construct Validity)</a:t>
            </a:r>
            <a:r>
              <a:rPr lang="ko-KR" altLang="en-US" sz="2000" dirty="0"/>
              <a:t>이라</a:t>
            </a:r>
            <a:r>
              <a:rPr lang="en-US" altLang="ko-KR" sz="2000" dirty="0"/>
              <a:t> </a:t>
            </a:r>
            <a:r>
              <a:rPr lang="ko-KR" altLang="en-US" sz="2000" dirty="0"/>
              <a:t>불리며 수리적인 측정값으로 확인할 수 있다</a:t>
            </a:r>
            <a:r>
              <a:rPr lang="en-US" altLang="ko-KR" sz="2000" dirty="0"/>
              <a:t>(CR, AVE)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ko-KR" altLang="en-US" sz="2000" dirty="0"/>
              <a:t>준거타당성은 기준변수와 상관계수를 구하여 판정함</a:t>
            </a:r>
            <a:endParaRPr lang="en-US" altLang="ko-KR" sz="2000" dirty="0"/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ko-KR" altLang="en-US" sz="2000" dirty="0"/>
              <a:t>내용 타당도는 전문적인 지식에 의해</a:t>
            </a:r>
            <a:r>
              <a:rPr lang="en-US" altLang="ko-KR" sz="2000" dirty="0"/>
              <a:t> </a:t>
            </a:r>
            <a:r>
              <a:rPr lang="ko-KR" altLang="en-US" sz="2000" dirty="0"/>
              <a:t>정성적으로 판단함</a:t>
            </a:r>
            <a:endParaRPr lang="en-US" sz="2000" dirty="0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ED0C7523-00FF-4FB1-A6F0-A9B27379DF37}"/>
              </a:ext>
            </a:extLst>
          </p:cNvPr>
          <p:cNvSpPr/>
          <p:nvPr/>
        </p:nvSpPr>
        <p:spPr>
          <a:xfrm>
            <a:off x="6767931" y="2402755"/>
            <a:ext cx="3596767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dirty="0"/>
              <a:t>집중타당성과 판별타당성은 </a:t>
            </a:r>
            <a:endParaRPr lang="en-US" altLang="ko-KR" dirty="0"/>
          </a:p>
          <a:p>
            <a:r>
              <a:rPr lang="en-US" altLang="ko-KR" dirty="0"/>
              <a:t>CR</a:t>
            </a:r>
            <a:r>
              <a:rPr lang="ko-KR" altLang="en-US" dirty="0"/>
              <a:t>과</a:t>
            </a:r>
            <a:r>
              <a:rPr lang="en-US" altLang="ko-KR" dirty="0"/>
              <a:t> AVE</a:t>
            </a:r>
            <a:r>
              <a:rPr lang="ko-KR" altLang="en-US" dirty="0"/>
              <a:t>로 평가된다</a:t>
            </a:r>
            <a:endParaRPr lang="en-US" altLang="ko-KR" dirty="0"/>
          </a:p>
          <a:p>
            <a:r>
              <a:rPr lang="en-US" altLang="ko-KR" dirty="0">
                <a:solidFill>
                  <a:srgbClr val="0070C0"/>
                </a:solidFill>
              </a:rPr>
              <a:t>CR&gt;0.7, AVE&gt;0.5, AVE&gt;</a:t>
            </a:r>
            <a:r>
              <a:rPr lang="ko-KR" altLang="en-US" sz="1600" dirty="0" err="1">
                <a:solidFill>
                  <a:srgbClr val="0070C0"/>
                </a:solidFill>
              </a:rPr>
              <a:t>상관계수제곱</a:t>
            </a:r>
            <a:endParaRPr lang="en-US" dirty="0">
              <a:solidFill>
                <a:srgbClr val="0070C0"/>
              </a:solidFill>
            </a:endParaRPr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8F151A84-9312-4707-AB61-6CE29A9AC864}"/>
              </a:ext>
            </a:extLst>
          </p:cNvPr>
          <p:cNvGrpSpPr/>
          <p:nvPr/>
        </p:nvGrpSpPr>
        <p:grpSpPr>
          <a:xfrm>
            <a:off x="10812884" y="3014932"/>
            <a:ext cx="931974" cy="828136"/>
            <a:chOff x="10990052" y="1768416"/>
            <a:chExt cx="931974" cy="828136"/>
          </a:xfrm>
        </p:grpSpPr>
        <p:sp>
          <p:nvSpPr>
            <p:cNvPr id="12" name="화살표: 왼쪽 11">
              <a:extLst>
                <a:ext uri="{FF2B5EF4-FFF2-40B4-BE49-F238E27FC236}">
                  <a16:creationId xmlns:a16="http://schemas.microsoft.com/office/drawing/2014/main" id="{50C74573-6C01-4393-BE32-8DAF97A53AE3}"/>
                </a:ext>
              </a:extLst>
            </p:cNvPr>
            <p:cNvSpPr/>
            <p:nvPr/>
          </p:nvSpPr>
          <p:spPr>
            <a:xfrm>
              <a:off x="10990052" y="1768416"/>
              <a:ext cx="905774" cy="828136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085A0E5D-976A-4D3D-910E-CF2F3060821A}"/>
                </a:ext>
              </a:extLst>
            </p:cNvPr>
            <p:cNvSpPr/>
            <p:nvPr/>
          </p:nvSpPr>
          <p:spPr>
            <a:xfrm>
              <a:off x="11064099" y="1997818"/>
              <a:ext cx="85792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0.5</a:t>
              </a:r>
              <a:r>
                <a:rPr lang="ko-KR" altLang="en-US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이상</a:t>
              </a:r>
              <a:endPara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864077AD-19E1-4AEF-B627-E799C9B7B5CB}"/>
              </a:ext>
            </a:extLst>
          </p:cNvPr>
          <p:cNvGrpSpPr/>
          <p:nvPr/>
        </p:nvGrpSpPr>
        <p:grpSpPr>
          <a:xfrm>
            <a:off x="10204825" y="1718229"/>
            <a:ext cx="931974" cy="828136"/>
            <a:chOff x="10990052" y="1768416"/>
            <a:chExt cx="931974" cy="828136"/>
          </a:xfrm>
        </p:grpSpPr>
        <p:sp>
          <p:nvSpPr>
            <p:cNvPr id="18" name="화살표: 왼쪽 17">
              <a:extLst>
                <a:ext uri="{FF2B5EF4-FFF2-40B4-BE49-F238E27FC236}">
                  <a16:creationId xmlns:a16="http://schemas.microsoft.com/office/drawing/2014/main" id="{00FD38D3-7BA4-411A-A348-ABA5742D1C6A}"/>
                </a:ext>
              </a:extLst>
            </p:cNvPr>
            <p:cNvSpPr/>
            <p:nvPr/>
          </p:nvSpPr>
          <p:spPr>
            <a:xfrm>
              <a:off x="10990052" y="1768416"/>
              <a:ext cx="905774" cy="828136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8A297D28-8E80-4A01-9506-6E00FD25B720}"/>
                </a:ext>
              </a:extLst>
            </p:cNvPr>
            <p:cNvSpPr/>
            <p:nvPr/>
          </p:nvSpPr>
          <p:spPr>
            <a:xfrm>
              <a:off x="11064099" y="1997818"/>
              <a:ext cx="85792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0.7</a:t>
              </a:r>
              <a:r>
                <a:rPr lang="ko-KR" altLang="en-US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이상</a:t>
              </a:r>
              <a:endPara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2485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표 16">
                <a:extLst>
                  <a:ext uri="{FF2B5EF4-FFF2-40B4-BE49-F238E27FC236}">
                    <a16:creationId xmlns:a16="http://schemas.microsoft.com/office/drawing/2014/main" id="{81C20940-245E-4C71-817C-42311BB826E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60808242"/>
                  </p:ext>
                </p:extLst>
              </p:nvPr>
            </p:nvGraphicFramePr>
            <p:xfrm>
              <a:off x="447142" y="4154964"/>
              <a:ext cx="5055225" cy="218498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11045">
                      <a:extLst>
                        <a:ext uri="{9D8B030D-6E8A-4147-A177-3AD203B41FA5}">
                          <a16:colId xmlns:a16="http://schemas.microsoft.com/office/drawing/2014/main" val="590173232"/>
                        </a:ext>
                      </a:extLst>
                    </a:gridCol>
                    <a:gridCol w="1011045">
                      <a:extLst>
                        <a:ext uri="{9D8B030D-6E8A-4147-A177-3AD203B41FA5}">
                          <a16:colId xmlns:a16="http://schemas.microsoft.com/office/drawing/2014/main" val="3793549883"/>
                        </a:ext>
                      </a:extLst>
                    </a:gridCol>
                    <a:gridCol w="1011045">
                      <a:extLst>
                        <a:ext uri="{9D8B030D-6E8A-4147-A177-3AD203B41FA5}">
                          <a16:colId xmlns:a16="http://schemas.microsoft.com/office/drawing/2014/main" val="4161611203"/>
                        </a:ext>
                      </a:extLst>
                    </a:gridCol>
                    <a:gridCol w="1011045">
                      <a:extLst>
                        <a:ext uri="{9D8B030D-6E8A-4147-A177-3AD203B41FA5}">
                          <a16:colId xmlns:a16="http://schemas.microsoft.com/office/drawing/2014/main" val="2646100243"/>
                        </a:ext>
                      </a:extLst>
                    </a:gridCol>
                    <a:gridCol w="1011045">
                      <a:extLst>
                        <a:ext uri="{9D8B030D-6E8A-4147-A177-3AD203B41FA5}">
                          <a16:colId xmlns:a16="http://schemas.microsoft.com/office/drawing/2014/main" val="1739981384"/>
                        </a:ext>
                      </a:extLst>
                    </a:gridCol>
                  </a:tblGrid>
                  <a:tr h="381746"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D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6568950"/>
                      </a:ext>
                    </a:extLst>
                  </a:tr>
                  <a:tr h="49955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910428"/>
                      </a:ext>
                    </a:extLst>
                  </a:tr>
                  <a:tr h="42151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20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altLang="ko-KR" sz="2000" b="0" i="1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20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9413177"/>
                      </a:ext>
                    </a:extLst>
                  </a:tr>
                  <a:tr h="4714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20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altLang="ko-KR" sz="2000" b="0" i="1" smtClean="0"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20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altLang="ko-KR" sz="2000" b="0" i="1" smtClean="0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20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7139973"/>
                      </a:ext>
                    </a:extLst>
                  </a:tr>
                  <a:tr h="38174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20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altLang="ko-KR" sz="2000" b="0" i="1" smtClean="0">
                                        <a:latin typeface="Cambria Math" panose="02040503050406030204" pitchFamily="18" charset="0"/>
                                      </a:rPr>
                                      <m:t>14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20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altLang="ko-KR" sz="2000" b="0" i="1" smtClean="0">
                                        <a:latin typeface="Cambria Math" panose="02040503050406030204" pitchFamily="18" charset="0"/>
                                      </a:rPr>
                                      <m:t>24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20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altLang="ko-KR" sz="2000" b="0" i="1" smtClean="0">
                                        <a:latin typeface="Cambria Math" panose="02040503050406030204" pitchFamily="18" charset="0"/>
                                      </a:rPr>
                                      <m:t>34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20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5537754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표 16">
                <a:extLst>
                  <a:ext uri="{FF2B5EF4-FFF2-40B4-BE49-F238E27FC236}">
                    <a16:creationId xmlns:a16="http://schemas.microsoft.com/office/drawing/2014/main" id="{81C20940-245E-4C71-817C-42311BB826E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60808242"/>
                  </p:ext>
                </p:extLst>
              </p:nvPr>
            </p:nvGraphicFramePr>
            <p:xfrm>
              <a:off x="447142" y="4154964"/>
              <a:ext cx="5055225" cy="218498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11045">
                      <a:extLst>
                        <a:ext uri="{9D8B030D-6E8A-4147-A177-3AD203B41FA5}">
                          <a16:colId xmlns:a16="http://schemas.microsoft.com/office/drawing/2014/main" val="590173232"/>
                        </a:ext>
                      </a:extLst>
                    </a:gridCol>
                    <a:gridCol w="1011045">
                      <a:extLst>
                        <a:ext uri="{9D8B030D-6E8A-4147-A177-3AD203B41FA5}">
                          <a16:colId xmlns:a16="http://schemas.microsoft.com/office/drawing/2014/main" val="3793549883"/>
                        </a:ext>
                      </a:extLst>
                    </a:gridCol>
                    <a:gridCol w="1011045">
                      <a:extLst>
                        <a:ext uri="{9D8B030D-6E8A-4147-A177-3AD203B41FA5}">
                          <a16:colId xmlns:a16="http://schemas.microsoft.com/office/drawing/2014/main" val="4161611203"/>
                        </a:ext>
                      </a:extLst>
                    </a:gridCol>
                    <a:gridCol w="1011045">
                      <a:extLst>
                        <a:ext uri="{9D8B030D-6E8A-4147-A177-3AD203B41FA5}">
                          <a16:colId xmlns:a16="http://schemas.microsoft.com/office/drawing/2014/main" val="2646100243"/>
                        </a:ext>
                      </a:extLst>
                    </a:gridCol>
                    <a:gridCol w="1011045">
                      <a:extLst>
                        <a:ext uri="{9D8B030D-6E8A-4147-A177-3AD203B41FA5}">
                          <a16:colId xmlns:a16="http://schemas.microsoft.com/office/drawing/2014/main" val="1739981384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D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6568950"/>
                      </a:ext>
                    </a:extLst>
                  </a:tr>
                  <a:tr h="49955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602" t="-84337" r="-302410" b="-2759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910428"/>
                      </a:ext>
                    </a:extLst>
                  </a:tr>
                  <a:tr h="42151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602" t="-221739" r="-302410" b="-2318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602" t="-221739" r="-202410" b="-2318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9413177"/>
                      </a:ext>
                    </a:extLst>
                  </a:tr>
                  <a:tr h="4714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602" t="-284615" r="-302410" b="-105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602" t="-284615" r="-202410" b="-105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602" t="-284615" r="-102410" b="-105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713997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602" t="-461538" r="-302410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602" t="-461538" r="-202410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602" t="-461538" r="-102410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0602" t="-461538" r="-2410" b="-261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5537754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직사각형 3">
            <a:extLst>
              <a:ext uri="{FF2B5EF4-FFF2-40B4-BE49-F238E27FC236}">
                <a16:creationId xmlns:a16="http://schemas.microsoft.com/office/drawing/2014/main" id="{B790F0EB-B56B-41F7-8569-B4FF812CD0DC}"/>
              </a:ext>
            </a:extLst>
          </p:cNvPr>
          <p:cNvSpPr/>
          <p:nvPr/>
        </p:nvSpPr>
        <p:spPr>
          <a:xfrm>
            <a:off x="-1" y="836762"/>
            <a:ext cx="3968151" cy="4128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모형의 신뢰도와 타당도 검정 결과표</a:t>
            </a:r>
            <a:endParaRPr lang="en-US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제목 4">
            <a:extLst>
              <a:ext uri="{FF2B5EF4-FFF2-40B4-BE49-F238E27FC236}">
                <a16:creationId xmlns:a16="http://schemas.microsoft.com/office/drawing/2014/main" id="{F48465F8-8054-46B3-B07A-F11B788AC0F1}"/>
              </a:ext>
            </a:extLst>
          </p:cNvPr>
          <p:cNvSpPr txBox="1">
            <a:spLocks/>
          </p:cNvSpPr>
          <p:nvPr/>
        </p:nvSpPr>
        <p:spPr>
          <a:xfrm>
            <a:off x="2380" y="199998"/>
            <a:ext cx="8662659" cy="492730"/>
          </a:xfrm>
          <a:prstGeom prst="rect">
            <a:avLst/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Step1: Measurement</a:t>
            </a:r>
            <a:r>
              <a:rPr lang="ko-KR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 </a:t>
            </a:r>
            <a:r>
              <a:rPr lang="ko-KR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에 관한</a:t>
            </a:r>
            <a:r>
              <a:rPr lang="en-US" altLang="ko-K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검정</a:t>
            </a:r>
            <a:r>
              <a:rPr lang="en-US" altLang="ko-K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확인적 요인분석</a:t>
            </a:r>
            <a:r>
              <a:rPr lang="en-US" altLang="ko-K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6F46B8C9-7C48-4A60-8323-9E57C8C607ED}"/>
              </a:ext>
            </a:extLst>
          </p:cNvPr>
          <p:cNvGraphicFramePr>
            <a:graphicFrameLocks noGrp="1"/>
          </p:cNvGraphicFramePr>
          <p:nvPr/>
        </p:nvGraphicFramePr>
        <p:xfrm>
          <a:off x="5715391" y="1249661"/>
          <a:ext cx="5208386" cy="512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7826">
                  <a:extLst>
                    <a:ext uri="{9D8B030D-6E8A-4147-A177-3AD203B41FA5}">
                      <a16:colId xmlns:a16="http://schemas.microsoft.com/office/drawing/2014/main" val="210614835"/>
                    </a:ext>
                  </a:extLst>
                </a:gridCol>
                <a:gridCol w="2752541">
                  <a:extLst>
                    <a:ext uri="{9D8B030D-6E8A-4147-A177-3AD203B41FA5}">
                      <a16:colId xmlns:a16="http://schemas.microsoft.com/office/drawing/2014/main" val="3636872240"/>
                    </a:ext>
                  </a:extLst>
                </a:gridCol>
                <a:gridCol w="576006">
                  <a:extLst>
                    <a:ext uri="{9D8B030D-6E8A-4147-A177-3AD203B41FA5}">
                      <a16:colId xmlns:a16="http://schemas.microsoft.com/office/drawing/2014/main" val="1646122410"/>
                    </a:ext>
                  </a:extLst>
                </a:gridCol>
                <a:gridCol w="576007">
                  <a:extLst>
                    <a:ext uri="{9D8B030D-6E8A-4147-A177-3AD203B41FA5}">
                      <a16:colId xmlns:a16="http://schemas.microsoft.com/office/drawing/2014/main" val="3329720551"/>
                    </a:ext>
                  </a:extLst>
                </a:gridCol>
                <a:gridCol w="576006">
                  <a:extLst>
                    <a:ext uri="{9D8B030D-6E8A-4147-A177-3AD203B41FA5}">
                      <a16:colId xmlns:a16="http://schemas.microsoft.com/office/drawing/2014/main" val="1475828407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/>
                        <a:t>Measurements</a:t>
                      </a:r>
                      <a:r>
                        <a:rPr lang="ko-KR" altLang="en-US" dirty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dirty="0"/>
                        <a:t>AVE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20329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V1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.8</a:t>
                      </a:r>
                    </a:p>
                  </a:txBody>
                  <a:tcPr anchor="ctr"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.7</a:t>
                      </a:r>
                    </a:p>
                  </a:txBody>
                  <a:tcPr anchor="ctr"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0.6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702156"/>
                  </a:ext>
                </a:extLst>
              </a:tr>
              <a:tr h="33161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V2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5742319"/>
                  </a:ext>
                </a:extLst>
              </a:tr>
              <a:tr h="29747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V3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3593500"/>
                  </a:ext>
                </a:extLst>
              </a:tr>
              <a:tr h="26333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V4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dirty="0"/>
                        <a:t>.7</a:t>
                      </a: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dirty="0"/>
                        <a:t>.7</a:t>
                      </a: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9550632"/>
                  </a:ext>
                </a:extLst>
              </a:tr>
              <a:tr h="22918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V5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2270464"/>
                  </a:ext>
                </a:extLst>
              </a:tr>
              <a:tr h="19504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V6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2264010"/>
                  </a:ext>
                </a:extLst>
              </a:tr>
              <a:tr h="1609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V7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9727067"/>
                  </a:ext>
                </a:extLst>
              </a:tr>
              <a:tr h="12675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V8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.9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.8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71493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V9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18627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V10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14287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V11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.8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.9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546495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V12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181549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V13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466677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직사각형 8">
                <a:extLst>
                  <a:ext uri="{FF2B5EF4-FFF2-40B4-BE49-F238E27FC236}">
                    <a16:creationId xmlns:a16="http://schemas.microsoft.com/office/drawing/2014/main" id="{A9917313-8123-484F-804A-35B8379C0021}"/>
                  </a:ext>
                </a:extLst>
              </p:cNvPr>
              <p:cNvSpPr/>
              <p:nvPr/>
            </p:nvSpPr>
            <p:spPr>
              <a:xfrm>
                <a:off x="447142" y="1586555"/>
                <a:ext cx="5055227" cy="2306593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ko-KR" altLang="en-US" sz="2000" dirty="0"/>
                  <a:t>신뢰성</a:t>
                </a:r>
                <a:r>
                  <a:rPr lang="en-US" altLang="ko-KR" sz="2000" dirty="0"/>
                  <a:t>, </a:t>
                </a:r>
                <a:r>
                  <a:rPr lang="ko-KR" altLang="en-US" sz="2000" dirty="0" err="1"/>
                  <a:t>내적일관성</a:t>
                </a:r>
                <a:r>
                  <a:rPr lang="ko-KR" altLang="en-US" sz="2000" dirty="0"/>
                  <a:t> 조건</a:t>
                </a:r>
                <a:endParaRPr lang="en-US" altLang="ko-KR" sz="2000" dirty="0"/>
              </a:p>
              <a:p>
                <a:pPr lvl="1"/>
                <a:r>
                  <a:rPr lang="el-GR" altLang="ko-KR" sz="2000" dirty="0">
                    <a:solidFill>
                      <a:schemeClr val="accent5">
                        <a:lumMod val="75000"/>
                      </a:schemeClr>
                    </a:solidFill>
                  </a:rPr>
                  <a:t>α</a:t>
                </a:r>
                <a:r>
                  <a:rPr lang="en-US" altLang="ko-KR" sz="2000" dirty="0">
                    <a:solidFill>
                      <a:schemeClr val="accent5">
                        <a:lumMod val="75000"/>
                      </a:schemeClr>
                    </a:solidFill>
                  </a:rPr>
                  <a:t>&gt;0.7, CR&gt;0.7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ko-KR" altLang="en-US" sz="2000" dirty="0"/>
                  <a:t>집중타당성</a:t>
                </a:r>
                <a:r>
                  <a:rPr lang="en-US" altLang="ko-KR" sz="2000" dirty="0"/>
                  <a:t>(</a:t>
                </a:r>
                <a:r>
                  <a:rPr lang="ko-KR" altLang="en-US" sz="2000" dirty="0"/>
                  <a:t>수렴타당성</a:t>
                </a:r>
                <a:r>
                  <a:rPr lang="en-US" altLang="ko-KR" sz="2000" dirty="0"/>
                  <a:t>) </a:t>
                </a:r>
                <a:r>
                  <a:rPr lang="ko-KR" altLang="en-US" sz="2000" dirty="0"/>
                  <a:t>조건</a:t>
                </a:r>
                <a:endParaRPr lang="en-US" altLang="ko-KR" sz="2000" dirty="0"/>
              </a:p>
              <a:p>
                <a:pPr lvl="1">
                  <a:lnSpc>
                    <a:spcPct val="110000"/>
                  </a:lnSpc>
                </a:pPr>
                <a:r>
                  <a:rPr lang="en-US" altLang="ko-KR" sz="2000" dirty="0">
                    <a:solidFill>
                      <a:schemeClr val="accent5">
                        <a:lumMod val="75000"/>
                      </a:schemeClr>
                    </a:solidFill>
                  </a:rPr>
                  <a:t>CR&gt;0.7, AVE&gt;0.5</a:t>
                </a:r>
                <a:endParaRPr lang="en-US" altLang="ko-KR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ko-KR" altLang="en-US" sz="2000" dirty="0"/>
                  <a:t>판별타당성</a:t>
                </a:r>
                <a:r>
                  <a:rPr lang="en-US" altLang="ko-KR" sz="2000" dirty="0"/>
                  <a:t> </a:t>
                </a:r>
                <a:r>
                  <a:rPr lang="ko-KR" altLang="en-US" sz="2000" dirty="0"/>
                  <a:t>조건</a:t>
                </a:r>
                <a:endParaRPr lang="en-US" altLang="ko-KR" sz="2000" dirty="0"/>
              </a:p>
              <a:p>
                <a:pPr lvl="1"/>
                <a:r>
                  <a:rPr lang="en-US" altLang="ko-KR" sz="2000" dirty="0">
                    <a:solidFill>
                      <a:schemeClr val="accent5">
                        <a:lumMod val="75000"/>
                      </a:schemeClr>
                    </a:solidFill>
                  </a:rPr>
                  <a:t>AVE&gt;(</a:t>
                </a:r>
                <a:r>
                  <a:rPr lang="ko-KR" altLang="en-US" sz="2000" dirty="0">
                    <a:solidFill>
                      <a:schemeClr val="accent5">
                        <a:lumMod val="75000"/>
                      </a:schemeClr>
                    </a:solidFill>
                  </a:rPr>
                  <a:t>상관계수</a:t>
                </a:r>
                <a:r>
                  <a:rPr lang="en-US" altLang="ko-KR" sz="2000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:r>
                  <a:rPr lang="ko-KR" altLang="en-US" sz="2000" dirty="0">
                    <a:solidFill>
                      <a:schemeClr val="accent5">
                        <a:lumMod val="75000"/>
                      </a:schemeClr>
                    </a:solidFill>
                  </a:rPr>
                  <a:t>제곱</a:t>
                </a:r>
                <a:r>
                  <a:rPr lang="en-US" altLang="ko-KR" sz="2000" dirty="0">
                    <a:solidFill>
                      <a:schemeClr val="accent5">
                        <a:lumMod val="75000"/>
                      </a:schemeClr>
                    </a:solidFill>
                  </a:rPr>
                  <a:t>)  </a:t>
                </a:r>
              </a:p>
              <a:p>
                <a:pPr lvl="1"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ko-KR" sz="200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 altLang="ko-KR" sz="200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AVE</m:t>
                        </m:r>
                      </m:e>
                    </m:rad>
                  </m:oMath>
                </a14:m>
                <a:r>
                  <a:rPr lang="ko-KR" altLang="en-US" sz="2000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:r>
                  <a:rPr lang="en-US" altLang="ko-KR" sz="2000" dirty="0">
                    <a:solidFill>
                      <a:schemeClr val="accent5">
                        <a:lumMod val="75000"/>
                      </a:schemeClr>
                    </a:solidFill>
                  </a:rPr>
                  <a:t>&gt; </a:t>
                </a:r>
                <a:r>
                  <a:rPr lang="ko-KR" altLang="en-US" sz="2000" dirty="0">
                    <a:solidFill>
                      <a:schemeClr val="accent5">
                        <a:lumMod val="75000"/>
                      </a:schemeClr>
                    </a:solidFill>
                  </a:rPr>
                  <a:t>상관계수</a:t>
                </a:r>
                <a:r>
                  <a:rPr lang="en-US" altLang="ko-KR" sz="2000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:endParaRPr lang="ko-KR" altLang="en-US" sz="20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직사각형 8">
                <a:extLst>
                  <a:ext uri="{FF2B5EF4-FFF2-40B4-BE49-F238E27FC236}">
                    <a16:creationId xmlns:a16="http://schemas.microsoft.com/office/drawing/2014/main" id="{A9917313-8123-484F-804A-35B8379C00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142" y="1586555"/>
                <a:ext cx="5055227" cy="2306593"/>
              </a:xfrm>
              <a:prstGeom prst="rect">
                <a:avLst/>
              </a:prstGeom>
              <a:blipFill>
                <a:blip r:embed="rId4"/>
                <a:stretch>
                  <a:fillRect l="-962" t="-1575" b="-3412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표 10">
                <a:extLst>
                  <a:ext uri="{FF2B5EF4-FFF2-40B4-BE49-F238E27FC236}">
                    <a16:creationId xmlns:a16="http://schemas.microsoft.com/office/drawing/2014/main" id="{830F3C85-1CB2-4433-9033-9C4FB1904D2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06548629"/>
                  </p:ext>
                </p:extLst>
              </p:nvPr>
            </p:nvGraphicFramePr>
            <p:xfrm>
              <a:off x="447142" y="4126839"/>
              <a:ext cx="5055225" cy="221310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11045">
                      <a:extLst>
                        <a:ext uri="{9D8B030D-6E8A-4147-A177-3AD203B41FA5}">
                          <a16:colId xmlns:a16="http://schemas.microsoft.com/office/drawing/2014/main" val="590173232"/>
                        </a:ext>
                      </a:extLst>
                    </a:gridCol>
                    <a:gridCol w="1011045">
                      <a:extLst>
                        <a:ext uri="{9D8B030D-6E8A-4147-A177-3AD203B41FA5}">
                          <a16:colId xmlns:a16="http://schemas.microsoft.com/office/drawing/2014/main" val="3793549883"/>
                        </a:ext>
                      </a:extLst>
                    </a:gridCol>
                    <a:gridCol w="1011045">
                      <a:extLst>
                        <a:ext uri="{9D8B030D-6E8A-4147-A177-3AD203B41FA5}">
                          <a16:colId xmlns:a16="http://schemas.microsoft.com/office/drawing/2014/main" val="4161611203"/>
                        </a:ext>
                      </a:extLst>
                    </a:gridCol>
                    <a:gridCol w="1011045">
                      <a:extLst>
                        <a:ext uri="{9D8B030D-6E8A-4147-A177-3AD203B41FA5}">
                          <a16:colId xmlns:a16="http://schemas.microsoft.com/office/drawing/2014/main" val="2646100243"/>
                        </a:ext>
                      </a:extLst>
                    </a:gridCol>
                    <a:gridCol w="1011045">
                      <a:extLst>
                        <a:ext uri="{9D8B030D-6E8A-4147-A177-3AD203B41FA5}">
                          <a16:colId xmlns:a16="http://schemas.microsoft.com/office/drawing/2014/main" val="1739981384"/>
                        </a:ext>
                      </a:extLst>
                    </a:gridCol>
                  </a:tblGrid>
                  <a:tr h="381746"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D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6568950"/>
                      </a:ext>
                    </a:extLst>
                  </a:tr>
                  <a:tr h="49955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US" altLang="ko-KR" sz="20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altLang="ko-KR" sz="2000" dirty="0" smtClean="0">
                                        <a:solidFill>
                                          <a:srgbClr val="FF0000"/>
                                        </a:solidFill>
                                      </a:rPr>
                                      <m:t>AVE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altLang="ko-KR" sz="2000" dirty="0" smtClean="0">
                                        <a:solidFill>
                                          <a:srgbClr val="FF0000"/>
                                        </a:solidFill>
                                      </a:rPr>
                                      <m:t>1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ko-KR" altLang="en-US" sz="2000" dirty="0" smtClean="0">
                                        <a:solidFill>
                                          <a:srgbClr val="FF0000"/>
                                        </a:solidFill>
                                      </a:rPr>
                                      <m:t> 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US" sz="2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910428"/>
                      </a:ext>
                    </a:extLst>
                  </a:tr>
                  <a:tr h="42151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20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altLang="ko-KR" sz="2000" b="0" i="1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US" altLang="ko-KR" sz="20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altLang="ko-KR" sz="2000" dirty="0" smtClean="0">
                                        <a:solidFill>
                                          <a:srgbClr val="FF0000"/>
                                        </a:solidFill>
                                      </a:rPr>
                                      <m:t>AVE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altLang="ko-KR" sz="2000" b="0" i="0" dirty="0" smtClean="0">
                                        <a:solidFill>
                                          <a:srgbClr val="FF0000"/>
                                        </a:solidFill>
                                      </a:rPr>
                                      <m:t>2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ko-KR" altLang="en-US" sz="2000" dirty="0" smtClean="0">
                                        <a:solidFill>
                                          <a:srgbClr val="FF0000"/>
                                        </a:solidFill>
                                      </a:rPr>
                                      <m:t> 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US" sz="2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9413177"/>
                      </a:ext>
                    </a:extLst>
                  </a:tr>
                  <a:tr h="4714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20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altLang="ko-KR" sz="2000" b="0" i="1" smtClean="0"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20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altLang="ko-KR" sz="2000" b="0" i="1" smtClean="0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US" altLang="ko-KR" sz="20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altLang="ko-KR" sz="2000" dirty="0" smtClean="0">
                                        <a:solidFill>
                                          <a:srgbClr val="FF0000"/>
                                        </a:solidFill>
                                      </a:rPr>
                                      <m:t>AVE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altLang="ko-KR" sz="2000" b="0" i="0" dirty="0" smtClean="0">
                                        <a:solidFill>
                                          <a:srgbClr val="FF0000"/>
                                        </a:solidFill>
                                      </a:rPr>
                                      <m:t>3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ko-KR" altLang="en-US" sz="2000" dirty="0" smtClean="0">
                                        <a:solidFill>
                                          <a:srgbClr val="FF0000"/>
                                        </a:solidFill>
                                      </a:rPr>
                                      <m:t> 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US" sz="2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7139973"/>
                      </a:ext>
                    </a:extLst>
                  </a:tr>
                  <a:tr h="38174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20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altLang="ko-KR" sz="2000" b="0" i="1" smtClean="0">
                                        <a:latin typeface="Cambria Math" panose="02040503050406030204" pitchFamily="18" charset="0"/>
                                      </a:rPr>
                                      <m:t>14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20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altLang="ko-KR" sz="2000" b="0" i="1" smtClean="0">
                                        <a:latin typeface="Cambria Math" panose="02040503050406030204" pitchFamily="18" charset="0"/>
                                      </a:rPr>
                                      <m:t>24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20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altLang="ko-KR" sz="2000" b="0" i="1" smtClean="0">
                                        <a:latin typeface="Cambria Math" panose="02040503050406030204" pitchFamily="18" charset="0"/>
                                      </a:rPr>
                                      <m:t>34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US" altLang="ko-KR" sz="20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altLang="ko-KR" sz="2000" dirty="0" smtClean="0">
                                        <a:solidFill>
                                          <a:srgbClr val="FF0000"/>
                                        </a:solidFill>
                                      </a:rPr>
                                      <m:t>AVE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altLang="ko-KR" sz="2000" b="0" i="0" dirty="0" smtClean="0">
                                        <a:solidFill>
                                          <a:srgbClr val="FF0000"/>
                                        </a:solidFill>
                                      </a:rPr>
                                      <m:t>4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ko-KR" altLang="en-US" sz="2000" dirty="0" smtClean="0">
                                        <a:solidFill>
                                          <a:srgbClr val="FF0000"/>
                                        </a:solidFill>
                                      </a:rPr>
                                      <m:t> 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US" sz="2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5537754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표 10">
                <a:extLst>
                  <a:ext uri="{FF2B5EF4-FFF2-40B4-BE49-F238E27FC236}">
                    <a16:creationId xmlns:a16="http://schemas.microsoft.com/office/drawing/2014/main" id="{830F3C85-1CB2-4433-9033-9C4FB1904D2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06548629"/>
                  </p:ext>
                </p:extLst>
              </p:nvPr>
            </p:nvGraphicFramePr>
            <p:xfrm>
              <a:off x="447142" y="4126839"/>
              <a:ext cx="5055225" cy="221310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11045">
                      <a:extLst>
                        <a:ext uri="{9D8B030D-6E8A-4147-A177-3AD203B41FA5}">
                          <a16:colId xmlns:a16="http://schemas.microsoft.com/office/drawing/2014/main" val="590173232"/>
                        </a:ext>
                      </a:extLst>
                    </a:gridCol>
                    <a:gridCol w="1011045">
                      <a:extLst>
                        <a:ext uri="{9D8B030D-6E8A-4147-A177-3AD203B41FA5}">
                          <a16:colId xmlns:a16="http://schemas.microsoft.com/office/drawing/2014/main" val="3793549883"/>
                        </a:ext>
                      </a:extLst>
                    </a:gridCol>
                    <a:gridCol w="1011045">
                      <a:extLst>
                        <a:ext uri="{9D8B030D-6E8A-4147-A177-3AD203B41FA5}">
                          <a16:colId xmlns:a16="http://schemas.microsoft.com/office/drawing/2014/main" val="4161611203"/>
                        </a:ext>
                      </a:extLst>
                    </a:gridCol>
                    <a:gridCol w="1011045">
                      <a:extLst>
                        <a:ext uri="{9D8B030D-6E8A-4147-A177-3AD203B41FA5}">
                          <a16:colId xmlns:a16="http://schemas.microsoft.com/office/drawing/2014/main" val="2646100243"/>
                        </a:ext>
                      </a:extLst>
                    </a:gridCol>
                    <a:gridCol w="1011045">
                      <a:extLst>
                        <a:ext uri="{9D8B030D-6E8A-4147-A177-3AD203B41FA5}">
                          <a16:colId xmlns:a16="http://schemas.microsoft.com/office/drawing/2014/main" val="1739981384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D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6568950"/>
                      </a:ext>
                    </a:extLst>
                  </a:tr>
                  <a:tr h="49955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602" t="-84337" r="-302410" b="-277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910428"/>
                      </a:ext>
                    </a:extLst>
                  </a:tr>
                  <a:tr h="4237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602" t="-218571" r="-302410" b="-2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00602" t="-218571" r="-202410" b="-2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9413177"/>
                      </a:ext>
                    </a:extLst>
                  </a:tr>
                  <a:tr h="4714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602" t="-289610" r="-302410" b="-1077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00602" t="-289610" r="-202410" b="-1077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00602" t="-289610" r="-102410" b="-1077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7139973"/>
                      </a:ext>
                    </a:extLst>
                  </a:tr>
                  <a:tr h="4221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602" t="-428571" r="-302410" b="-1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00602" t="-428571" r="-202410" b="-1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00602" t="-428571" r="-102410" b="-1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00602" t="-428571" r="-2410" b="-1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5537754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20560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>
            <a:extLst>
              <a:ext uri="{FF2B5EF4-FFF2-40B4-BE49-F238E27FC236}">
                <a16:creationId xmlns:a16="http://schemas.microsoft.com/office/drawing/2014/main" id="{E5938188-F66B-4C64-896D-7C2E4206C89C}"/>
              </a:ext>
            </a:extLst>
          </p:cNvPr>
          <p:cNvGrpSpPr/>
          <p:nvPr/>
        </p:nvGrpSpPr>
        <p:grpSpPr>
          <a:xfrm>
            <a:off x="6542131" y="3989638"/>
            <a:ext cx="4961784" cy="617825"/>
            <a:chOff x="4120979" y="5667978"/>
            <a:chExt cx="5757862" cy="773198"/>
          </a:xfrm>
        </p:grpSpPr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46D8F926-5BC0-460F-9A4F-1CB74F9EDE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20979" y="5667978"/>
              <a:ext cx="5757862" cy="773198"/>
            </a:xfrm>
            <a:prstGeom prst="rect">
              <a:avLst/>
            </a:prstGeom>
          </p:spPr>
        </p:pic>
        <p:sp>
          <p:nvSpPr>
            <p:cNvPr id="10" name="사각형: 둥근 모서리 9">
              <a:extLst>
                <a:ext uri="{FF2B5EF4-FFF2-40B4-BE49-F238E27FC236}">
                  <a16:creationId xmlns:a16="http://schemas.microsoft.com/office/drawing/2014/main" id="{E8F6F670-F3DF-4296-AFA4-DE41A9B18FFE}"/>
                </a:ext>
              </a:extLst>
            </p:cNvPr>
            <p:cNvSpPr/>
            <p:nvPr/>
          </p:nvSpPr>
          <p:spPr>
            <a:xfrm>
              <a:off x="4768850" y="6089650"/>
              <a:ext cx="63500" cy="18415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제목 1">
            <a:extLst>
              <a:ext uri="{FF2B5EF4-FFF2-40B4-BE49-F238E27FC236}">
                <a16:creationId xmlns:a16="http://schemas.microsoft.com/office/drawing/2014/main" id="{ECC98D71-F2C4-4624-977D-DB86C0A45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3843"/>
            <a:ext cx="6096000" cy="555453"/>
          </a:xfrm>
          <a:solidFill>
            <a:srgbClr val="7030A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ko-KR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참고</a:t>
            </a:r>
            <a:r>
              <a:rPr lang="en-US" altLang="ko-K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 </a:t>
            </a:r>
            <a:r>
              <a:rPr lang="ko-KR" alt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타당도지수</a:t>
            </a:r>
            <a:r>
              <a:rPr lang="en-US" altLang="ko-K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(Validity Index)</a:t>
            </a:r>
            <a:endParaRPr lang="ko-KR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AF69FA8-54B6-40CF-BBEB-B3E320CA6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18197"/>
            <a:ext cx="10515600" cy="4369795"/>
          </a:xfrm>
        </p:spPr>
        <p:txBody>
          <a:bodyPr>
            <a:normAutofit lnSpcReduction="10000"/>
          </a:bodyPr>
          <a:lstStyle/>
          <a:p>
            <a:pPr fontAlgn="base"/>
            <a:r>
              <a:rPr lang="en-US" altLang="ko-KR" sz="2400" b="1" dirty="0">
                <a:solidFill>
                  <a:srgbClr val="0070C0"/>
                </a:solidFill>
              </a:rPr>
              <a:t>Construct Reliability, CR </a:t>
            </a:r>
            <a:r>
              <a:rPr lang="ko-KR" altLang="en-US" sz="2000" b="1" dirty="0">
                <a:solidFill>
                  <a:srgbClr val="0070C0"/>
                </a:solidFill>
              </a:rPr>
              <a:t>개념신뢰도</a:t>
            </a:r>
            <a:endParaRPr lang="en-US" altLang="ko-KR" sz="2400" b="1" dirty="0">
              <a:solidFill>
                <a:srgbClr val="0070C0"/>
              </a:solidFill>
            </a:endParaRPr>
          </a:p>
          <a:p>
            <a:pPr lvl="1">
              <a:lnSpc>
                <a:spcPct val="110000"/>
              </a:lnSpc>
            </a:pPr>
            <a:r>
              <a:rPr lang="ko-KR" altLang="en-US" sz="2000" dirty="0"/>
              <a:t>신뢰성</a:t>
            </a:r>
            <a:r>
              <a:rPr lang="en-US" altLang="ko-KR" sz="2000" dirty="0"/>
              <a:t>, </a:t>
            </a:r>
            <a:r>
              <a:rPr lang="ko-KR" altLang="en-US" sz="2000" dirty="0" err="1"/>
              <a:t>내적일관성</a:t>
            </a:r>
            <a:r>
              <a:rPr lang="en-US" altLang="ko-KR" sz="2000" dirty="0"/>
              <a:t>, </a:t>
            </a:r>
            <a:r>
              <a:rPr lang="ko-KR" altLang="en-US" sz="2000" dirty="0"/>
              <a:t>집중타당성</a:t>
            </a:r>
            <a:r>
              <a:rPr lang="en-US" altLang="ko-KR" sz="2000" dirty="0"/>
              <a:t>(Convergent Validity)</a:t>
            </a:r>
            <a:r>
              <a:rPr lang="ko-KR" altLang="en-US" sz="2000" dirty="0"/>
              <a:t>을 측정하는 척도</a:t>
            </a:r>
            <a:endParaRPr lang="en-US" altLang="ko-KR" sz="2000" dirty="0"/>
          </a:p>
          <a:p>
            <a:pPr lvl="1">
              <a:lnSpc>
                <a:spcPct val="110000"/>
              </a:lnSpc>
            </a:pPr>
            <a:r>
              <a:rPr lang="ko-KR" altLang="en-US" sz="2000" dirty="0"/>
              <a:t>전체분산 중에 요인에 의해 설명되는 양을 설명하는 개념</a:t>
            </a:r>
          </a:p>
          <a:p>
            <a:pPr lvl="1">
              <a:lnSpc>
                <a:spcPct val="110000"/>
              </a:lnSpc>
            </a:pPr>
            <a:r>
              <a:rPr lang="en-US" altLang="ko-KR" sz="2000" dirty="0"/>
              <a:t>0.7 </a:t>
            </a:r>
            <a:r>
              <a:rPr lang="ko-KR" altLang="en-US" sz="2000" dirty="0"/>
              <a:t>이상이면 적합</a:t>
            </a:r>
          </a:p>
          <a:p>
            <a:pPr lvl="1">
              <a:lnSpc>
                <a:spcPct val="160000"/>
              </a:lnSpc>
            </a:pPr>
            <a:r>
              <a:rPr lang="ko-KR" altLang="en-US" sz="2000" dirty="0"/>
              <a:t>개념신뢰도 계수</a:t>
            </a:r>
            <a:endParaRPr lang="en-US" altLang="ko-KR" sz="2000" dirty="0"/>
          </a:p>
          <a:p>
            <a:pPr lvl="1">
              <a:lnSpc>
                <a:spcPct val="110000"/>
              </a:lnSpc>
            </a:pPr>
            <a:r>
              <a:rPr lang="ko-KR" altLang="en-US" sz="2000" dirty="0"/>
              <a:t>여기서 </a:t>
            </a:r>
            <a:r>
              <a:rPr lang="en-US" altLang="ko-KR" sz="2000" dirty="0"/>
              <a:t>Z</a:t>
            </a:r>
            <a:r>
              <a:rPr lang="ko-KR" altLang="en-US" sz="2000" dirty="0"/>
              <a:t>는 표준화된 </a:t>
            </a:r>
            <a:r>
              <a:rPr lang="ko-KR" altLang="en-US" sz="2000" dirty="0" err="1"/>
              <a:t>요인계수이고</a:t>
            </a:r>
            <a:r>
              <a:rPr lang="en-US" altLang="ko-KR" sz="2000" dirty="0"/>
              <a:t>,</a:t>
            </a:r>
            <a:r>
              <a:rPr lang="ko-KR" altLang="en-US" sz="2000" dirty="0"/>
              <a:t> </a:t>
            </a:r>
            <a:r>
              <a:rPr lang="en-US" altLang="ko-KR" sz="2000" dirty="0"/>
              <a:t>a</a:t>
            </a:r>
            <a:r>
              <a:rPr lang="ko-KR" altLang="en-US" sz="2000" dirty="0"/>
              <a:t>는 요인을 구성하는 변수의 개수</a:t>
            </a:r>
            <a:endParaRPr lang="en-US" altLang="ko-KR" sz="2000" dirty="0"/>
          </a:p>
          <a:p>
            <a:pPr>
              <a:lnSpc>
                <a:spcPct val="11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Average Variance Extracted, AVE </a:t>
            </a:r>
            <a:r>
              <a:rPr lang="ko-KR" altLang="en-US" sz="2000" b="1" dirty="0">
                <a:solidFill>
                  <a:srgbClr val="0070C0"/>
                </a:solidFill>
              </a:rPr>
              <a:t>평균분산추출</a:t>
            </a:r>
            <a:r>
              <a:rPr lang="en-US" altLang="ko-KR" sz="2400" b="1" dirty="0">
                <a:solidFill>
                  <a:srgbClr val="0070C0"/>
                </a:solidFill>
              </a:rPr>
              <a:t> </a:t>
            </a:r>
          </a:p>
          <a:p>
            <a:pPr lvl="1">
              <a:lnSpc>
                <a:spcPct val="110000"/>
              </a:lnSpc>
            </a:pPr>
            <a:r>
              <a:rPr lang="ko-KR" altLang="en-US" sz="2000" dirty="0"/>
              <a:t>집중타당성과</a:t>
            </a:r>
            <a:r>
              <a:rPr lang="en-US" altLang="ko-KR" sz="2000" dirty="0"/>
              <a:t> </a:t>
            </a:r>
            <a:r>
              <a:rPr lang="ko-KR" altLang="en-US" sz="2000" dirty="0"/>
              <a:t>판별타당성을 측정하는 척도</a:t>
            </a:r>
            <a:endParaRPr lang="en-US" altLang="ko-KR" sz="2000" dirty="0"/>
          </a:p>
          <a:p>
            <a:pPr lvl="1">
              <a:lnSpc>
                <a:spcPct val="110000"/>
              </a:lnSpc>
            </a:pPr>
            <a:r>
              <a:rPr lang="ko-KR" altLang="en-US" sz="2000" dirty="0"/>
              <a:t>변수의 정보가 요인에 의해 설명되는 비율</a:t>
            </a:r>
            <a:endParaRPr lang="en-US" altLang="ko-KR" sz="2000" dirty="0"/>
          </a:p>
          <a:p>
            <a:pPr lvl="1">
              <a:lnSpc>
                <a:spcPct val="110000"/>
              </a:lnSpc>
            </a:pPr>
            <a:r>
              <a:rPr lang="ko-KR" altLang="en-US" sz="2000" dirty="0"/>
              <a:t>집중타당성</a:t>
            </a:r>
            <a:r>
              <a:rPr lang="en-US" altLang="ko-KR" sz="2000" dirty="0"/>
              <a:t>(Convergent Validity)</a:t>
            </a:r>
            <a:r>
              <a:rPr lang="ko-KR" altLang="en-US" sz="2000" dirty="0"/>
              <a:t>을 위해서는 </a:t>
            </a:r>
            <a:r>
              <a:rPr lang="en-US" altLang="ko-KR" sz="2000" dirty="0"/>
              <a:t>0.5 </a:t>
            </a:r>
            <a:r>
              <a:rPr lang="ko-KR" altLang="en-US" sz="2000" dirty="0"/>
              <a:t>이상</a:t>
            </a:r>
            <a:endParaRPr lang="en-US" altLang="ko-KR" sz="2000" dirty="0"/>
          </a:p>
          <a:p>
            <a:pPr lvl="1">
              <a:lnSpc>
                <a:spcPct val="110000"/>
              </a:lnSpc>
            </a:pPr>
            <a:r>
              <a:rPr lang="ko-KR" altLang="en-US" sz="2000" dirty="0"/>
              <a:t>판별타당성</a:t>
            </a:r>
            <a:r>
              <a:rPr lang="en-US" altLang="ko-KR" sz="2000" dirty="0"/>
              <a:t>(Discriminant Validity)</a:t>
            </a:r>
            <a:r>
              <a:rPr lang="ko-KR" altLang="en-US" sz="2000" dirty="0"/>
              <a:t>을 위해서는 </a:t>
            </a:r>
            <a:r>
              <a:rPr lang="en-US" altLang="ko-KR" sz="2000" dirty="0"/>
              <a:t>AVE&gt;(</a:t>
            </a:r>
            <a:r>
              <a:rPr lang="ko-KR" altLang="en-US" sz="2000" dirty="0"/>
              <a:t>상관계수</a:t>
            </a:r>
            <a:r>
              <a:rPr lang="en-US" altLang="ko-KR" sz="2000" dirty="0"/>
              <a:t> </a:t>
            </a:r>
            <a:r>
              <a:rPr lang="ko-KR" altLang="en-US" sz="2000" dirty="0"/>
              <a:t>제곱</a:t>
            </a:r>
            <a:r>
              <a:rPr lang="en-US" altLang="ko-KR" sz="2000" dirty="0"/>
              <a:t>)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ADC3E0A4-5921-4EC3-AC99-CCA4655F6B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8108" y="2330777"/>
            <a:ext cx="3780817" cy="61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9503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28655" y="450929"/>
            <a:ext cx="2884917" cy="607464"/>
          </a:xfrm>
          <a:solidFill>
            <a:schemeClr val="accent2"/>
          </a:solidFill>
        </p:spPr>
        <p:txBody>
          <a:bodyPr>
            <a:noAutofit/>
          </a:bodyPr>
          <a:lstStyle/>
          <a:p>
            <a:r>
              <a:rPr lang="ko-KR" alt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측정도구에 대한 요약표</a:t>
            </a:r>
            <a:r>
              <a:rPr lang="en-US" altLang="ko-K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ko-KR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3" name="표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3459625"/>
              </p:ext>
            </p:extLst>
          </p:nvPr>
        </p:nvGraphicFramePr>
        <p:xfrm>
          <a:off x="928655" y="1316541"/>
          <a:ext cx="7606145" cy="512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5293">
                  <a:extLst>
                    <a:ext uri="{9D8B030D-6E8A-4147-A177-3AD203B41FA5}">
                      <a16:colId xmlns:a16="http://schemas.microsoft.com/office/drawing/2014/main" val="210614835"/>
                    </a:ext>
                  </a:extLst>
                </a:gridCol>
                <a:gridCol w="3003747">
                  <a:extLst>
                    <a:ext uri="{9D8B030D-6E8A-4147-A177-3AD203B41FA5}">
                      <a16:colId xmlns:a16="http://schemas.microsoft.com/office/drawing/2014/main" val="3636872240"/>
                    </a:ext>
                  </a:extLst>
                </a:gridCol>
                <a:gridCol w="860803">
                  <a:extLst>
                    <a:ext uri="{9D8B030D-6E8A-4147-A177-3AD203B41FA5}">
                      <a16:colId xmlns:a16="http://schemas.microsoft.com/office/drawing/2014/main" val="1174740883"/>
                    </a:ext>
                  </a:extLst>
                </a:gridCol>
                <a:gridCol w="723539">
                  <a:extLst>
                    <a:ext uri="{9D8B030D-6E8A-4147-A177-3AD203B41FA5}">
                      <a16:colId xmlns:a16="http://schemas.microsoft.com/office/drawing/2014/main" val="1646122410"/>
                    </a:ext>
                  </a:extLst>
                </a:gridCol>
                <a:gridCol w="740563">
                  <a:extLst>
                    <a:ext uri="{9D8B030D-6E8A-4147-A177-3AD203B41FA5}">
                      <a16:colId xmlns:a16="http://schemas.microsoft.com/office/drawing/2014/main" val="557146557"/>
                    </a:ext>
                  </a:extLst>
                </a:gridCol>
                <a:gridCol w="757588">
                  <a:extLst>
                    <a:ext uri="{9D8B030D-6E8A-4147-A177-3AD203B41FA5}">
                      <a16:colId xmlns:a16="http://schemas.microsoft.com/office/drawing/2014/main" val="1293763711"/>
                    </a:ext>
                  </a:extLst>
                </a:gridCol>
                <a:gridCol w="774612">
                  <a:extLst>
                    <a:ext uri="{9D8B030D-6E8A-4147-A177-3AD203B41FA5}">
                      <a16:colId xmlns:a16="http://schemas.microsoft.com/office/drawing/2014/main" val="211289446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dirty="0"/>
                        <a:t>Measurement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/>
                        <a:t>Mean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20329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V1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02156"/>
                  </a:ext>
                </a:extLst>
              </a:tr>
              <a:tr h="33161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V2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5742319"/>
                  </a:ext>
                </a:extLst>
              </a:tr>
              <a:tr h="29747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V3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3593500"/>
                  </a:ext>
                </a:extLst>
              </a:tr>
              <a:tr h="26333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V4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550632"/>
                  </a:ext>
                </a:extLst>
              </a:tr>
              <a:tr h="22918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V5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2270464"/>
                  </a:ext>
                </a:extLst>
              </a:tr>
              <a:tr h="19504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V6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2264010"/>
                  </a:ext>
                </a:extLst>
              </a:tr>
              <a:tr h="1609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V7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9727067"/>
                  </a:ext>
                </a:extLst>
              </a:tr>
              <a:tr h="12675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V8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71493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V9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18627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V10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14287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V11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46495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V12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181549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V13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4666779"/>
                  </a:ext>
                </a:extLst>
              </a:tr>
            </a:tbl>
          </a:graphicData>
        </a:graphic>
      </p:graphicFrame>
      <p:sp>
        <p:nvSpPr>
          <p:cNvPr id="10" name="아래쪽 화살표 9"/>
          <p:cNvSpPr/>
          <p:nvPr/>
        </p:nvSpPr>
        <p:spPr>
          <a:xfrm>
            <a:off x="5004261" y="956407"/>
            <a:ext cx="282633" cy="3241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4" name="아래쪽 화살표 103"/>
          <p:cNvSpPr/>
          <p:nvPr/>
        </p:nvSpPr>
        <p:spPr>
          <a:xfrm>
            <a:off x="5705301" y="956407"/>
            <a:ext cx="282633" cy="3241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5" name="아래쪽 화살표 104"/>
          <p:cNvSpPr/>
          <p:nvPr/>
        </p:nvSpPr>
        <p:spPr>
          <a:xfrm>
            <a:off x="6406341" y="956407"/>
            <a:ext cx="282633" cy="3241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4141524" y="484192"/>
            <a:ext cx="395813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dirty="0"/>
              <a:t>SPSS</a:t>
            </a:r>
            <a:r>
              <a:rPr lang="ko-KR" altLang="en-US" dirty="0"/>
              <a:t>의 분석</a:t>
            </a:r>
            <a:r>
              <a:rPr lang="en-US" altLang="ko-KR" dirty="0"/>
              <a:t>=&gt;</a:t>
            </a:r>
            <a:r>
              <a:rPr lang="ko-KR" altLang="en-US" dirty="0"/>
              <a:t> </a:t>
            </a:r>
            <a:r>
              <a:rPr lang="ko-KR" altLang="en-US" dirty="0" err="1"/>
              <a:t>척도분석</a:t>
            </a:r>
            <a:r>
              <a:rPr lang="en-US" altLang="ko-KR" dirty="0"/>
              <a:t>=&gt;</a:t>
            </a:r>
            <a:r>
              <a:rPr lang="ko-KR" altLang="en-US" dirty="0" err="1"/>
              <a:t>신뢰도분석</a:t>
            </a:r>
            <a:endParaRPr lang="ko-KR" alt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8801485" y="1481359"/>
            <a:ext cx="32912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/>
              <a:t>개념신뢰도</a:t>
            </a:r>
            <a:r>
              <a:rPr lang="en-US" altLang="ko-KR" dirty="0"/>
              <a:t>(CR)</a:t>
            </a:r>
            <a:r>
              <a:rPr lang="ko-KR" altLang="en-US" dirty="0"/>
              <a:t>와 </a:t>
            </a:r>
            <a:r>
              <a:rPr lang="ko-KR" altLang="en-US" dirty="0" err="1"/>
              <a:t>분산추출</a:t>
            </a:r>
            <a:endParaRPr lang="en-US" altLang="ko-KR" dirty="0"/>
          </a:p>
          <a:p>
            <a:r>
              <a:rPr lang="ko-KR" altLang="en-US" dirty="0"/>
              <a:t>지수</a:t>
            </a:r>
            <a:r>
              <a:rPr lang="en-US" altLang="ko-KR" dirty="0"/>
              <a:t>(AVE)</a:t>
            </a:r>
            <a:r>
              <a:rPr lang="ko-KR" altLang="en-US" dirty="0"/>
              <a:t>는</a:t>
            </a:r>
            <a:r>
              <a:rPr lang="en-US" altLang="ko-KR" dirty="0"/>
              <a:t> AMOS</a:t>
            </a:r>
            <a:r>
              <a:rPr lang="ko-KR" altLang="en-US" dirty="0"/>
              <a:t>에서 </a:t>
            </a:r>
            <a:endParaRPr lang="en-US" altLang="ko-KR" dirty="0"/>
          </a:p>
          <a:p>
            <a:r>
              <a:rPr lang="ko-KR" altLang="en-US" dirty="0"/>
              <a:t>표준화계수와 다중상관계수를 </a:t>
            </a:r>
            <a:endParaRPr lang="en-US" altLang="ko-KR" dirty="0"/>
          </a:p>
          <a:p>
            <a:r>
              <a:rPr lang="ko-KR" altLang="en-US" dirty="0"/>
              <a:t>구하여 다음 식을 이용한다</a:t>
            </a:r>
          </a:p>
        </p:txBody>
      </p:sp>
      <p:pic>
        <p:nvPicPr>
          <p:cNvPr id="42" name="그림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4618" y="2971800"/>
            <a:ext cx="3182212" cy="3033183"/>
          </a:xfrm>
          <a:prstGeom prst="rect">
            <a:avLst/>
          </a:prstGeom>
        </p:spPr>
      </p:pic>
      <p:sp>
        <p:nvSpPr>
          <p:cNvPr id="44" name="오른쪽 화살표 43"/>
          <p:cNvSpPr/>
          <p:nvPr/>
        </p:nvSpPr>
        <p:spPr>
          <a:xfrm>
            <a:off x="7188200" y="800245"/>
            <a:ext cx="1706418" cy="1362228"/>
          </a:xfrm>
          <a:prstGeom prst="rightArrow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26882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3197478" cy="607464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</a:t>
            </a:r>
            <a:r>
              <a:rPr lang="ko-KR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의</a:t>
            </a:r>
            <a:r>
              <a:rPr lang="en-US" altLang="ko-K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계산방법</a:t>
            </a:r>
            <a:r>
              <a:rPr lang="en-US" altLang="ko-K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ko-KR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35216" y="1183852"/>
            <a:ext cx="3197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Construct</a:t>
            </a:r>
            <a:r>
              <a:rPr lang="ko-KR" altLang="en-US" sz="2400" dirty="0"/>
              <a:t> </a:t>
            </a:r>
            <a:r>
              <a:rPr lang="en-US" altLang="ko-KR" sz="2400" dirty="0"/>
              <a:t>Reliability(CR)</a:t>
            </a:r>
            <a:endParaRPr lang="ko-KR" altLang="en-US" sz="240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710" y="971665"/>
            <a:ext cx="4581525" cy="838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2277" y="1808941"/>
            <a:ext cx="540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예</a:t>
            </a:r>
            <a:r>
              <a:rPr lang="en-US" altLang="ko-KR" dirty="0"/>
              <a:t>&gt;</a:t>
            </a: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543" y="2319369"/>
            <a:ext cx="5414105" cy="2727853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4785" y="2954063"/>
            <a:ext cx="6172900" cy="1767483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8B8F4A17-AACB-497B-937F-11774B8E1363}"/>
              </a:ext>
            </a:extLst>
          </p:cNvPr>
          <p:cNvSpPr/>
          <p:nvPr/>
        </p:nvSpPr>
        <p:spPr>
          <a:xfrm>
            <a:off x="4429710" y="602333"/>
            <a:ext cx="48878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/>
              <a:t>전체분산 중에 요인에 의해 설명되는 양의 비율</a:t>
            </a: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3484ACD4-AC86-4196-8188-CD3BBBF8FC64}"/>
              </a:ext>
            </a:extLst>
          </p:cNvPr>
          <p:cNvSpPr/>
          <p:nvPr/>
        </p:nvSpPr>
        <p:spPr>
          <a:xfrm>
            <a:off x="2310714" y="2248820"/>
            <a:ext cx="988540" cy="2868949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4E7AC52F-B893-432F-BF84-F0A9F60C6B06}"/>
              </a:ext>
            </a:extLst>
          </p:cNvPr>
          <p:cNvSpPr/>
          <p:nvPr/>
        </p:nvSpPr>
        <p:spPr>
          <a:xfrm>
            <a:off x="2368379" y="2780270"/>
            <a:ext cx="873210" cy="903024"/>
          </a:xfrm>
          <a:prstGeom prst="roundRect">
            <a:avLst/>
          </a:prstGeom>
          <a:noFill/>
          <a:ln w="1905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B5BE06FA-56CB-4D89-9691-5E0F3E79FDB7}"/>
              </a:ext>
            </a:extLst>
          </p:cNvPr>
          <p:cNvSpPr/>
          <p:nvPr/>
        </p:nvSpPr>
        <p:spPr>
          <a:xfrm>
            <a:off x="4782066" y="2780270"/>
            <a:ext cx="873210" cy="903024"/>
          </a:xfrm>
          <a:prstGeom prst="roundRect">
            <a:avLst/>
          </a:prstGeom>
          <a:noFill/>
          <a:ln w="190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6AF0D4FC-65ED-457C-8C6C-21E91872C699}"/>
              </a:ext>
            </a:extLst>
          </p:cNvPr>
          <p:cNvSpPr/>
          <p:nvPr/>
        </p:nvSpPr>
        <p:spPr>
          <a:xfrm>
            <a:off x="6458321" y="3271991"/>
            <a:ext cx="2532995" cy="314018"/>
          </a:xfrm>
          <a:prstGeom prst="roundRect">
            <a:avLst/>
          </a:prstGeom>
          <a:noFill/>
          <a:ln w="1905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CD6572A9-0FB5-4C9D-946D-F5EB84BB53F2}"/>
              </a:ext>
            </a:extLst>
          </p:cNvPr>
          <p:cNvSpPr/>
          <p:nvPr/>
        </p:nvSpPr>
        <p:spPr>
          <a:xfrm>
            <a:off x="9206453" y="3271991"/>
            <a:ext cx="2248261" cy="314018"/>
          </a:xfrm>
          <a:prstGeom prst="roundRect">
            <a:avLst/>
          </a:prstGeom>
          <a:noFill/>
          <a:ln w="190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172D84DF-79D5-4148-A0F6-757B7A79B788}"/>
              </a:ext>
            </a:extLst>
          </p:cNvPr>
          <p:cNvSpPr/>
          <p:nvPr/>
        </p:nvSpPr>
        <p:spPr>
          <a:xfrm>
            <a:off x="7636332" y="2936789"/>
            <a:ext cx="2532995" cy="314018"/>
          </a:xfrm>
          <a:prstGeom prst="roundRect">
            <a:avLst/>
          </a:prstGeom>
          <a:noFill/>
          <a:ln w="1905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919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3197478" cy="607464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AVE</a:t>
            </a:r>
            <a:r>
              <a:rPr lang="ko-KR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의</a:t>
            </a:r>
            <a:r>
              <a:rPr lang="en-US" altLang="ko-K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계산방법</a:t>
            </a:r>
            <a:r>
              <a:rPr lang="en-US" altLang="ko-K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ko-KR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2277" y="1808941"/>
            <a:ext cx="540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예</a:t>
            </a:r>
            <a:r>
              <a:rPr lang="en-US" altLang="ko-KR" dirty="0"/>
              <a:t>&gt;</a:t>
            </a: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543" y="2319369"/>
            <a:ext cx="5414105" cy="2727853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8B8F4A17-AACB-497B-937F-11774B8E1363}"/>
              </a:ext>
            </a:extLst>
          </p:cNvPr>
          <p:cNvSpPr/>
          <p:nvPr/>
        </p:nvSpPr>
        <p:spPr>
          <a:xfrm>
            <a:off x="6096000" y="560206"/>
            <a:ext cx="4877176" cy="411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ko-KR" altLang="en-US" sz="2000" dirty="0"/>
              <a:t>변수의 정보가 요인에 의해 설명되는 비율</a:t>
            </a:r>
            <a:endParaRPr lang="en-US" altLang="ko-KR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45A5FA-1420-4CD8-AF6D-D74654C253FE}"/>
              </a:ext>
            </a:extLst>
          </p:cNvPr>
          <p:cNvSpPr txBox="1"/>
          <p:nvPr/>
        </p:nvSpPr>
        <p:spPr>
          <a:xfrm>
            <a:off x="931333" y="1159933"/>
            <a:ext cx="4262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Average Variance Extracted(AVE)</a:t>
            </a:r>
            <a:endParaRPr lang="ko-KR" altLang="en-US" sz="2400" dirty="0"/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ADB3B501-939A-4E7B-88BE-3CA14A1FD4FB}"/>
              </a:ext>
            </a:extLst>
          </p:cNvPr>
          <p:cNvGrpSpPr/>
          <p:nvPr/>
        </p:nvGrpSpPr>
        <p:grpSpPr>
          <a:xfrm>
            <a:off x="5193334" y="971665"/>
            <a:ext cx="5638800" cy="800100"/>
            <a:chOff x="3634047" y="1602833"/>
            <a:chExt cx="5638800" cy="800100"/>
          </a:xfrm>
        </p:grpSpPr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id="{F41CCAAB-702D-47B6-85C2-720BE4A795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34047" y="1602833"/>
              <a:ext cx="5638800" cy="800100"/>
            </a:xfrm>
            <a:prstGeom prst="rect">
              <a:avLst/>
            </a:prstGeom>
          </p:spPr>
        </p:pic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04615B31-60D4-47D2-BF5D-7F959C1CC09D}"/>
                </a:ext>
              </a:extLst>
            </p:cNvPr>
            <p:cNvSpPr/>
            <p:nvPr/>
          </p:nvSpPr>
          <p:spPr>
            <a:xfrm>
              <a:off x="4289367" y="2069865"/>
              <a:ext cx="91440" cy="2083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3" name="그림 12">
            <a:extLst>
              <a:ext uri="{FF2B5EF4-FFF2-40B4-BE49-F238E27FC236}">
                <a16:creationId xmlns:a16="http://schemas.microsoft.com/office/drawing/2014/main" id="{592089E4-2C3D-4D11-9B5B-2557C79DCA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0094" y="2319369"/>
            <a:ext cx="5229139" cy="12605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표 13">
                <a:extLst>
                  <a:ext uri="{FF2B5EF4-FFF2-40B4-BE49-F238E27FC236}">
                    <a16:creationId xmlns:a16="http://schemas.microsoft.com/office/drawing/2014/main" id="{ACA19461-3CAE-45EA-B805-E58EA1D9EEF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11100686"/>
                  </p:ext>
                </p:extLst>
              </p:nvPr>
            </p:nvGraphicFramePr>
            <p:xfrm>
              <a:off x="6096000" y="3776246"/>
              <a:ext cx="5017192" cy="156553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54298">
                      <a:extLst>
                        <a:ext uri="{9D8B030D-6E8A-4147-A177-3AD203B41FA5}">
                          <a16:colId xmlns:a16="http://schemas.microsoft.com/office/drawing/2014/main" val="3995356248"/>
                        </a:ext>
                      </a:extLst>
                    </a:gridCol>
                    <a:gridCol w="1254298">
                      <a:extLst>
                        <a:ext uri="{9D8B030D-6E8A-4147-A177-3AD203B41FA5}">
                          <a16:colId xmlns:a16="http://schemas.microsoft.com/office/drawing/2014/main" val="2346138816"/>
                        </a:ext>
                      </a:extLst>
                    </a:gridCol>
                    <a:gridCol w="1254298">
                      <a:extLst>
                        <a:ext uri="{9D8B030D-6E8A-4147-A177-3AD203B41FA5}">
                          <a16:colId xmlns:a16="http://schemas.microsoft.com/office/drawing/2014/main" val="624090691"/>
                        </a:ext>
                      </a:extLst>
                    </a:gridCol>
                    <a:gridCol w="1254298">
                      <a:extLst>
                        <a:ext uri="{9D8B030D-6E8A-4147-A177-3AD203B41FA5}">
                          <a16:colId xmlns:a16="http://schemas.microsoft.com/office/drawing/2014/main" val="337930767"/>
                        </a:ext>
                      </a:extLst>
                    </a:gridCol>
                  </a:tblGrid>
                  <a:tr h="358333"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F1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F2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F3</a:t>
                          </a:r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78383037"/>
                      </a:ext>
                    </a:extLst>
                  </a:tr>
                  <a:tr h="358333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F1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US" altLang="ko-K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altLang="ko-KR" b="0" i="0" smtClean="0">
                                        <a:latin typeface="Cambria Math" panose="02040503050406030204" pitchFamily="18" charset="0"/>
                                      </a:rPr>
                                      <m:t>.645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ko-KR" altLang="en-US" dirty="0" smtClean="0"/>
                                      <m:t> 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41269130"/>
                      </a:ext>
                    </a:extLst>
                  </a:tr>
                  <a:tr h="358333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F2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0.808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US" altLang="ko-K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altLang="ko-KR" b="0" i="0" smtClean="0">
                                        <a:latin typeface="Cambria Math" panose="02040503050406030204" pitchFamily="18" charset="0"/>
                                      </a:rPr>
                                      <m:t>.662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ko-KR" altLang="en-US" dirty="0" smtClean="0"/>
                                      <m:t> 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97242456"/>
                      </a:ext>
                    </a:extLst>
                  </a:tr>
                  <a:tr h="358333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F3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0.337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0.279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US" altLang="ko-K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altLang="ko-KR" b="0" i="0" smtClean="0">
                                        <a:latin typeface="Cambria Math" panose="02040503050406030204" pitchFamily="18" charset="0"/>
                                      </a:rPr>
                                      <m:t>.719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994123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표 13">
                <a:extLst>
                  <a:ext uri="{FF2B5EF4-FFF2-40B4-BE49-F238E27FC236}">
                    <a16:creationId xmlns:a16="http://schemas.microsoft.com/office/drawing/2014/main" id="{ACA19461-3CAE-45EA-B805-E58EA1D9EEF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11100686"/>
                  </p:ext>
                </p:extLst>
              </p:nvPr>
            </p:nvGraphicFramePr>
            <p:xfrm>
              <a:off x="6096000" y="3776246"/>
              <a:ext cx="5017192" cy="156553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54298">
                      <a:extLst>
                        <a:ext uri="{9D8B030D-6E8A-4147-A177-3AD203B41FA5}">
                          <a16:colId xmlns:a16="http://schemas.microsoft.com/office/drawing/2014/main" val="3995356248"/>
                        </a:ext>
                      </a:extLst>
                    </a:gridCol>
                    <a:gridCol w="1254298">
                      <a:extLst>
                        <a:ext uri="{9D8B030D-6E8A-4147-A177-3AD203B41FA5}">
                          <a16:colId xmlns:a16="http://schemas.microsoft.com/office/drawing/2014/main" val="2346138816"/>
                        </a:ext>
                      </a:extLst>
                    </a:gridCol>
                    <a:gridCol w="1254298">
                      <a:extLst>
                        <a:ext uri="{9D8B030D-6E8A-4147-A177-3AD203B41FA5}">
                          <a16:colId xmlns:a16="http://schemas.microsoft.com/office/drawing/2014/main" val="624090691"/>
                        </a:ext>
                      </a:extLst>
                    </a:gridCol>
                    <a:gridCol w="1254298">
                      <a:extLst>
                        <a:ext uri="{9D8B030D-6E8A-4147-A177-3AD203B41FA5}">
                          <a16:colId xmlns:a16="http://schemas.microsoft.com/office/drawing/2014/main" val="337930767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F1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F2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F3</a:t>
                          </a:r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78383037"/>
                      </a:ext>
                    </a:extLst>
                  </a:tr>
                  <a:tr h="403606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F1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6"/>
                          <a:stretch>
                            <a:fillRect l="-100971" t="-97015" r="-201942" b="-210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41269130"/>
                      </a:ext>
                    </a:extLst>
                  </a:tr>
                  <a:tr h="398082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F2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0.808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6"/>
                          <a:stretch>
                            <a:fillRect l="-200971" t="-203077" r="-101942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97242456"/>
                      </a:ext>
                    </a:extLst>
                  </a:tr>
                  <a:tr h="398082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F3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0.337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0.279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6"/>
                          <a:stretch>
                            <a:fillRect l="-300971" t="-298485" r="-1942" b="-151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9941238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8AF70297-458A-4672-80C5-54D70BA9E599}"/>
              </a:ext>
            </a:extLst>
          </p:cNvPr>
          <p:cNvSpPr txBox="1"/>
          <p:nvPr/>
        </p:nvSpPr>
        <p:spPr>
          <a:xfrm>
            <a:off x="6813422" y="5400996"/>
            <a:ext cx="3821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상관계수</a:t>
            </a:r>
            <a:r>
              <a:rPr lang="en-US" altLang="ko-KR" dirty="0"/>
              <a:t> </a:t>
            </a:r>
            <a:r>
              <a:rPr lang="ko-KR" altLang="en-US" dirty="0"/>
              <a:t>행렬</a:t>
            </a:r>
            <a:r>
              <a:rPr lang="en-US" altLang="ko-KR" dirty="0"/>
              <a:t>, </a:t>
            </a:r>
            <a:r>
              <a:rPr lang="ko-KR" altLang="en-US" dirty="0"/>
              <a:t>대각선은 </a:t>
            </a:r>
            <a:r>
              <a:rPr lang="en-US" altLang="ko-KR" dirty="0"/>
              <a:t>AVE </a:t>
            </a:r>
            <a:r>
              <a:rPr lang="ko-KR" altLang="en-US" dirty="0"/>
              <a:t>제곱근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983858-E79F-4E6D-A918-FCFD8CACD9CB}"/>
              </a:ext>
            </a:extLst>
          </p:cNvPr>
          <p:cNvSpPr txBox="1"/>
          <p:nvPr/>
        </p:nvSpPr>
        <p:spPr>
          <a:xfrm>
            <a:off x="1022767" y="3059668"/>
            <a:ext cx="140455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b01=0.799F1</a:t>
            </a:r>
          </a:p>
        </p:txBody>
      </p:sp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BC8E934B-3E3C-42B2-8840-2CB475805C00}"/>
              </a:ext>
            </a:extLst>
          </p:cNvPr>
          <p:cNvSpPr/>
          <p:nvPr/>
        </p:nvSpPr>
        <p:spPr>
          <a:xfrm>
            <a:off x="2310714" y="2842053"/>
            <a:ext cx="988540" cy="217615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3D9B8D58-32E4-4F88-9EAF-88884E0F1081}"/>
              </a:ext>
            </a:extLst>
          </p:cNvPr>
          <p:cNvSpPr/>
          <p:nvPr/>
        </p:nvSpPr>
        <p:spPr>
          <a:xfrm>
            <a:off x="3764693" y="2859569"/>
            <a:ext cx="988540" cy="217615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D027F03B-5E8F-44F3-B248-1210B6E2EC05}"/>
              </a:ext>
            </a:extLst>
          </p:cNvPr>
          <p:cNvSpPr/>
          <p:nvPr/>
        </p:nvSpPr>
        <p:spPr>
          <a:xfrm>
            <a:off x="2335516" y="2818891"/>
            <a:ext cx="988540" cy="889119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7B7C110A-BDE1-4A8E-94EA-4B2001F1182A}"/>
              </a:ext>
            </a:extLst>
          </p:cNvPr>
          <p:cNvSpPr/>
          <p:nvPr/>
        </p:nvSpPr>
        <p:spPr>
          <a:xfrm>
            <a:off x="3842845" y="2811694"/>
            <a:ext cx="988540" cy="871602"/>
          </a:xfrm>
          <a:prstGeom prst="roundRect">
            <a:avLst/>
          </a:prstGeom>
          <a:noFill/>
          <a:ln w="1905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사각형: 둥근 모서리 19">
            <a:extLst>
              <a:ext uri="{FF2B5EF4-FFF2-40B4-BE49-F238E27FC236}">
                <a16:creationId xmlns:a16="http://schemas.microsoft.com/office/drawing/2014/main" id="{743A4E98-A559-4C13-8FB8-F23FB396F75D}"/>
              </a:ext>
            </a:extLst>
          </p:cNvPr>
          <p:cNvSpPr/>
          <p:nvPr/>
        </p:nvSpPr>
        <p:spPr>
          <a:xfrm>
            <a:off x="6825672" y="2285996"/>
            <a:ext cx="3368652" cy="352699"/>
          </a:xfrm>
          <a:prstGeom prst="roundRect">
            <a:avLst/>
          </a:prstGeom>
          <a:noFill/>
          <a:ln w="1905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사각형: 둥근 모서리 20">
            <a:extLst>
              <a:ext uri="{FF2B5EF4-FFF2-40B4-BE49-F238E27FC236}">
                <a16:creationId xmlns:a16="http://schemas.microsoft.com/office/drawing/2014/main" id="{5AEC0D5F-3C69-49DD-B213-F3803BD8107D}"/>
              </a:ext>
            </a:extLst>
          </p:cNvPr>
          <p:cNvSpPr/>
          <p:nvPr/>
        </p:nvSpPr>
        <p:spPr>
          <a:xfrm>
            <a:off x="326990" y="2794118"/>
            <a:ext cx="617625" cy="889119"/>
          </a:xfrm>
          <a:prstGeom prst="round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31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2690003" cy="914401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ko-KR" altLang="en-US" dirty="0"/>
              <a:t>연구가설</a:t>
            </a:r>
            <a:r>
              <a:rPr lang="en-US" altLang="ko-KR" dirty="0"/>
              <a:t> </a:t>
            </a:r>
            <a:endParaRPr lang="en-US" dirty="0"/>
          </a:p>
        </p:txBody>
      </p:sp>
      <p:sp>
        <p:nvSpPr>
          <p:cNvPr id="4" name="타원 3"/>
          <p:cNvSpPr/>
          <p:nvPr/>
        </p:nvSpPr>
        <p:spPr>
          <a:xfrm>
            <a:off x="2685011" y="1903617"/>
            <a:ext cx="1695796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FF0000"/>
                </a:solidFill>
              </a:rPr>
              <a:t>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타원 4"/>
          <p:cNvSpPr/>
          <p:nvPr/>
        </p:nvSpPr>
        <p:spPr>
          <a:xfrm>
            <a:off x="2685011" y="3732417"/>
            <a:ext cx="1695796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6" name="타원 5"/>
          <p:cNvSpPr/>
          <p:nvPr/>
        </p:nvSpPr>
        <p:spPr>
          <a:xfrm>
            <a:off x="5448993" y="2818017"/>
            <a:ext cx="1695796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7" name="타원 6"/>
          <p:cNvSpPr/>
          <p:nvPr/>
        </p:nvSpPr>
        <p:spPr>
          <a:xfrm>
            <a:off x="8611986" y="2818017"/>
            <a:ext cx="1695796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D</a:t>
            </a:r>
          </a:p>
        </p:txBody>
      </p:sp>
      <p:cxnSp>
        <p:nvCxnSpPr>
          <p:cNvPr id="13" name="직선 화살표 연결선 12"/>
          <p:cNvCxnSpPr>
            <a:stCxn id="6" idx="6"/>
            <a:endCxn id="7" idx="2"/>
          </p:cNvCxnSpPr>
          <p:nvPr/>
        </p:nvCxnSpPr>
        <p:spPr>
          <a:xfrm>
            <a:off x="7144789" y="3275217"/>
            <a:ext cx="146719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801684" y="2428637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8706" y="3429000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745153" y="2818017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30489" y="703288"/>
            <a:ext cx="1858235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H1: A =&gt; C</a:t>
            </a:r>
          </a:p>
          <a:p>
            <a:r>
              <a:rPr lang="en-US" sz="2400" dirty="0"/>
              <a:t>H2: B =&gt; C</a:t>
            </a:r>
          </a:p>
          <a:p>
            <a:r>
              <a:rPr lang="en-US" sz="2400" dirty="0"/>
              <a:t>H3: C =&gt; D</a:t>
            </a:r>
          </a:p>
        </p:txBody>
      </p:sp>
      <p:cxnSp>
        <p:nvCxnSpPr>
          <p:cNvPr id="16" name="직선 화살표 연결선 15">
            <a:extLst>
              <a:ext uri="{FF2B5EF4-FFF2-40B4-BE49-F238E27FC236}">
                <a16:creationId xmlns:a16="http://schemas.microsoft.com/office/drawing/2014/main" id="{6FB93A17-B187-4B33-A0F5-291C4B6B2D85}"/>
              </a:ext>
            </a:extLst>
          </p:cNvPr>
          <p:cNvCxnSpPr>
            <a:cxnSpLocks/>
          </p:cNvCxnSpPr>
          <p:nvPr/>
        </p:nvCxnSpPr>
        <p:spPr>
          <a:xfrm>
            <a:off x="4343400" y="2493169"/>
            <a:ext cx="1159669" cy="609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C727C11B-BC31-48E4-9E9F-EFD2E7C6F9FB}"/>
              </a:ext>
            </a:extLst>
          </p:cNvPr>
          <p:cNvCxnSpPr>
            <a:cxnSpLocks/>
          </p:cNvCxnSpPr>
          <p:nvPr/>
        </p:nvCxnSpPr>
        <p:spPr>
          <a:xfrm flipV="1">
            <a:off x="4343400" y="3490913"/>
            <a:ext cx="1202531" cy="5643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F5A8016-8942-42E7-8B70-3F8FF6891B58}"/>
              </a:ext>
            </a:extLst>
          </p:cNvPr>
          <p:cNvSpPr txBox="1"/>
          <p:nvPr/>
        </p:nvSpPr>
        <p:spPr>
          <a:xfrm>
            <a:off x="9310255" y="1118786"/>
            <a:ext cx="1675459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ko-KR" altLang="en-US" dirty="0"/>
              <a:t>요인 간의 관계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74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4" grpId="0"/>
      <p:bldP spid="8" grpId="0" animBg="1"/>
      <p:bldP spid="1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365126"/>
            <a:ext cx="12192000" cy="607464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Step1</a:t>
            </a:r>
            <a:r>
              <a:rPr lang="ko-KR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의</a:t>
            </a:r>
            <a:r>
              <a:rPr lang="en-US" altLang="ko-K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완료</a:t>
            </a:r>
            <a:r>
              <a:rPr lang="en-US" altLang="ko-K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altLang="ko-K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Measurement Model</a:t>
            </a:r>
            <a:r>
              <a:rPr lang="ko-KR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의 검증 요약</a:t>
            </a:r>
            <a:endParaRPr lang="ko-KR" alt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내용 개체 틀 2"/>
          <p:cNvSpPr txBox="1">
            <a:spLocks/>
          </p:cNvSpPr>
          <p:nvPr/>
        </p:nvSpPr>
        <p:spPr>
          <a:xfrm>
            <a:off x="838200" y="1078606"/>
            <a:ext cx="9386455" cy="30258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b="1" dirty="0">
                <a:solidFill>
                  <a:srgbClr val="FF0000"/>
                </a:solidFill>
              </a:rPr>
              <a:t>모형의 적합성 검증</a:t>
            </a:r>
            <a:r>
              <a:rPr lang="en-US" altLang="ko-KR" b="1" dirty="0">
                <a:solidFill>
                  <a:srgbClr val="FF0000"/>
                </a:solidFill>
              </a:rPr>
              <a:t> </a:t>
            </a:r>
            <a:r>
              <a:rPr lang="en-US" altLang="ko-KR" dirty="0"/>
              <a:t>(Model</a:t>
            </a:r>
            <a:r>
              <a:rPr lang="ko-KR" altLang="en-US" dirty="0"/>
              <a:t> </a:t>
            </a:r>
            <a:r>
              <a:rPr lang="en-US" altLang="ko-KR" dirty="0"/>
              <a:t>Fit Index Check)</a:t>
            </a:r>
          </a:p>
          <a:p>
            <a:pPr lvl="1"/>
            <a:r>
              <a:rPr lang="en-US" altLang="ko-KR" dirty="0"/>
              <a:t>CMIN, p </a:t>
            </a:r>
            <a:r>
              <a:rPr lang="ko-KR" altLang="en-US" dirty="0"/>
              <a:t>제시</a:t>
            </a:r>
            <a:endParaRPr lang="en-US" altLang="ko-KR" dirty="0"/>
          </a:p>
          <a:p>
            <a:pPr lvl="1"/>
            <a:r>
              <a:rPr lang="en-US" altLang="ko-KR" dirty="0"/>
              <a:t>CMIN/DF &lt;2 (</a:t>
            </a:r>
            <a:r>
              <a:rPr lang="ko-KR" altLang="en-US" dirty="0"/>
              <a:t>또는</a:t>
            </a:r>
            <a:r>
              <a:rPr lang="en-US" altLang="ko-KR" dirty="0"/>
              <a:t> 3), SRMR&lt;0.08, RMSEA&lt;0.07, CFI&gt;0.9, NFI&gt;0.9</a:t>
            </a:r>
          </a:p>
          <a:p>
            <a:r>
              <a:rPr lang="ko-KR" altLang="en-US" b="1" dirty="0">
                <a:solidFill>
                  <a:srgbClr val="FF0000"/>
                </a:solidFill>
              </a:rPr>
              <a:t>측정도구의 신뢰성 타당성 검증</a:t>
            </a:r>
            <a:endParaRPr lang="en-US" altLang="ko-KR" b="1" dirty="0">
              <a:solidFill>
                <a:srgbClr val="FF0000"/>
              </a:solidFill>
            </a:endParaRPr>
          </a:p>
          <a:p>
            <a:pPr lvl="1"/>
            <a:r>
              <a:rPr lang="ko-KR" altLang="en-US" dirty="0"/>
              <a:t>신뢰성</a:t>
            </a:r>
            <a:r>
              <a:rPr lang="en-US" altLang="ko-KR" dirty="0"/>
              <a:t>, </a:t>
            </a:r>
            <a:r>
              <a:rPr lang="ko-KR" altLang="en-US" dirty="0" err="1"/>
              <a:t>내적일관성</a:t>
            </a:r>
            <a:r>
              <a:rPr lang="en-US" altLang="ko-KR" dirty="0"/>
              <a:t>: </a:t>
            </a:r>
            <a:r>
              <a:rPr lang="ko-KR" altLang="en-US" dirty="0" err="1"/>
              <a:t>크론바흐</a:t>
            </a:r>
            <a:r>
              <a:rPr lang="ko-KR" altLang="en-US" dirty="0"/>
              <a:t> 알파</a:t>
            </a:r>
            <a:r>
              <a:rPr lang="en-US" altLang="ko-KR" dirty="0"/>
              <a:t>&gt;0.6, CR</a:t>
            </a:r>
            <a:r>
              <a:rPr lang="ko-KR" altLang="en-US" dirty="0"/>
              <a:t> </a:t>
            </a:r>
            <a:r>
              <a:rPr lang="en-US" altLang="ko-KR" dirty="0"/>
              <a:t>&gt; 0.7 </a:t>
            </a:r>
          </a:p>
          <a:p>
            <a:pPr lvl="1"/>
            <a:r>
              <a:rPr lang="ko-KR" altLang="en-US" dirty="0" err="1"/>
              <a:t>집중타당성</a:t>
            </a:r>
            <a:r>
              <a:rPr lang="en-US" altLang="ko-KR" dirty="0"/>
              <a:t>(</a:t>
            </a:r>
            <a:r>
              <a:rPr lang="ko-KR" altLang="en-US" dirty="0" err="1"/>
              <a:t>수렴타당성</a:t>
            </a:r>
            <a:r>
              <a:rPr lang="en-US" altLang="ko-KR" dirty="0"/>
              <a:t>): CR&gt;0.7, AVE&gt;0.5</a:t>
            </a:r>
          </a:p>
          <a:p>
            <a:pPr lvl="1"/>
            <a:r>
              <a:rPr lang="ko-KR" altLang="en-US" dirty="0" err="1"/>
              <a:t>판별타당성</a:t>
            </a:r>
            <a:r>
              <a:rPr lang="en-US" altLang="ko-KR" dirty="0"/>
              <a:t>: AVE&gt;(</a:t>
            </a:r>
            <a:r>
              <a:rPr lang="ko-KR" altLang="en-US" dirty="0"/>
              <a:t>상관계수</a:t>
            </a:r>
            <a:r>
              <a:rPr lang="en-US" altLang="ko-KR" dirty="0"/>
              <a:t> </a:t>
            </a:r>
            <a:r>
              <a:rPr lang="ko-KR" altLang="en-US" dirty="0"/>
              <a:t>제곱</a:t>
            </a:r>
            <a:r>
              <a:rPr lang="en-US" altLang="ko-KR" dirty="0"/>
              <a:t>)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표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78657611"/>
                  </p:ext>
                </p:extLst>
              </p:nvPr>
            </p:nvGraphicFramePr>
            <p:xfrm>
              <a:off x="1660018" y="4104439"/>
              <a:ext cx="5017192" cy="153600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54298">
                      <a:extLst>
                        <a:ext uri="{9D8B030D-6E8A-4147-A177-3AD203B41FA5}">
                          <a16:colId xmlns:a16="http://schemas.microsoft.com/office/drawing/2014/main" val="3995356248"/>
                        </a:ext>
                      </a:extLst>
                    </a:gridCol>
                    <a:gridCol w="1254298">
                      <a:extLst>
                        <a:ext uri="{9D8B030D-6E8A-4147-A177-3AD203B41FA5}">
                          <a16:colId xmlns:a16="http://schemas.microsoft.com/office/drawing/2014/main" val="2346138816"/>
                        </a:ext>
                      </a:extLst>
                    </a:gridCol>
                    <a:gridCol w="1254298">
                      <a:extLst>
                        <a:ext uri="{9D8B030D-6E8A-4147-A177-3AD203B41FA5}">
                          <a16:colId xmlns:a16="http://schemas.microsoft.com/office/drawing/2014/main" val="624090691"/>
                        </a:ext>
                      </a:extLst>
                    </a:gridCol>
                    <a:gridCol w="1254298">
                      <a:extLst>
                        <a:ext uri="{9D8B030D-6E8A-4147-A177-3AD203B41FA5}">
                          <a16:colId xmlns:a16="http://schemas.microsoft.com/office/drawing/2014/main" val="337930767"/>
                        </a:ext>
                      </a:extLst>
                    </a:gridCol>
                  </a:tblGrid>
                  <a:tr h="358333"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F1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F2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F3</a:t>
                          </a:r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78383037"/>
                      </a:ext>
                    </a:extLst>
                  </a:tr>
                  <a:tr h="358333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F1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US" altLang="ko-K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altLang="ko-KR" dirty="0" smtClean="0"/>
                                      <m:t>AVE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altLang="ko-KR" dirty="0" smtClean="0"/>
                                      <m:t>1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ko-KR" altLang="en-US" dirty="0" smtClean="0"/>
                                      <m:t> 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41269130"/>
                      </a:ext>
                    </a:extLst>
                  </a:tr>
                  <a:tr h="358333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F2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r12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US" altLang="ko-K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altLang="ko-KR" dirty="0" smtClean="0"/>
                                      <m:t>AVE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altLang="ko-KR" b="0" i="0" dirty="0" smtClean="0"/>
                                      <m:t>2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ko-KR" altLang="en-US" dirty="0" smtClean="0"/>
                                      <m:t> 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97242456"/>
                      </a:ext>
                    </a:extLst>
                  </a:tr>
                  <a:tr h="358333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F3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r13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r23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US" altLang="ko-K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altLang="ko-KR" dirty="0" smtClean="0"/>
                                      <m:t>AVE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altLang="ko-KR" b="0" i="0" dirty="0" smtClean="0"/>
                                      <m:t>3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ko-KR" altLang="en-US" dirty="0" smtClean="0"/>
                                      <m:t> 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994123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표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78657611"/>
                  </p:ext>
                </p:extLst>
              </p:nvPr>
            </p:nvGraphicFramePr>
            <p:xfrm>
              <a:off x="1660018" y="4104439"/>
              <a:ext cx="5017192" cy="153600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54298">
                      <a:extLst>
                        <a:ext uri="{9D8B030D-6E8A-4147-A177-3AD203B41FA5}">
                          <a16:colId xmlns:a16="http://schemas.microsoft.com/office/drawing/2014/main" val="3995356248"/>
                        </a:ext>
                      </a:extLst>
                    </a:gridCol>
                    <a:gridCol w="1254298">
                      <a:extLst>
                        <a:ext uri="{9D8B030D-6E8A-4147-A177-3AD203B41FA5}">
                          <a16:colId xmlns:a16="http://schemas.microsoft.com/office/drawing/2014/main" val="2346138816"/>
                        </a:ext>
                      </a:extLst>
                    </a:gridCol>
                    <a:gridCol w="1254298">
                      <a:extLst>
                        <a:ext uri="{9D8B030D-6E8A-4147-A177-3AD203B41FA5}">
                          <a16:colId xmlns:a16="http://schemas.microsoft.com/office/drawing/2014/main" val="624090691"/>
                        </a:ext>
                      </a:extLst>
                    </a:gridCol>
                    <a:gridCol w="1254298">
                      <a:extLst>
                        <a:ext uri="{9D8B030D-6E8A-4147-A177-3AD203B41FA5}">
                          <a16:colId xmlns:a16="http://schemas.microsoft.com/office/drawing/2014/main" val="337930767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F1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F2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F3</a:t>
                          </a:r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78383037"/>
                      </a:ext>
                    </a:extLst>
                  </a:tr>
                  <a:tr h="389319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F1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3"/>
                          <a:stretch>
                            <a:fillRect l="-100485" t="-101563" r="-201942" b="-2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41269130"/>
                      </a:ext>
                    </a:extLst>
                  </a:tr>
                  <a:tr h="390462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F2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r12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3"/>
                          <a:stretch>
                            <a:fillRect l="-200485" t="-198462" r="-101942" b="-1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97242456"/>
                      </a:ext>
                    </a:extLst>
                  </a:tr>
                  <a:tr h="390462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F3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r13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r23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3"/>
                          <a:stretch>
                            <a:fillRect l="-300485" t="-303125" r="-1942" b="-1718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9941238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032567" y="4470199"/>
                <a:ext cx="1905586" cy="3915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altLang="ko-KR" dirty="0"/>
                          <m:t>AVE</m:t>
                        </m:r>
                        <m:r>
                          <m:rPr>
                            <m:nor/>
                          </m:rPr>
                          <a:rPr lang="en-US" altLang="ko-KR" dirty="0"/>
                          <m:t>1</m:t>
                        </m:r>
                        <m:r>
                          <m:rPr>
                            <m:nor/>
                          </m:rPr>
                          <a:rPr lang="ko-KR" altLang="en-US" dirty="0"/>
                          <m:t> </m:t>
                        </m:r>
                      </m:e>
                    </m:rad>
                  </m:oMath>
                </a14:m>
                <a:r>
                  <a:rPr lang="en-US" altLang="ko-KR" dirty="0"/>
                  <a:t> &gt;r12, &gt;r13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2567" y="4470199"/>
                <a:ext cx="1905586" cy="391582"/>
              </a:xfrm>
              <a:prstGeom prst="rect">
                <a:avLst/>
              </a:prstGeom>
              <a:blipFill>
                <a:blip r:embed="rId4"/>
                <a:stretch>
                  <a:fillRect t="-1538" r="-1603" b="-2307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032567" y="4872440"/>
                <a:ext cx="1905586" cy="3915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altLang="ko-KR" dirty="0"/>
                          <m:t>AVE</m:t>
                        </m:r>
                        <m:r>
                          <m:rPr>
                            <m:nor/>
                          </m:rPr>
                          <a:rPr lang="en-US" altLang="ko-KR" b="0" i="0" dirty="0" smtClean="0"/>
                          <m:t>2</m:t>
                        </m:r>
                        <m:r>
                          <m:rPr>
                            <m:nor/>
                          </m:rPr>
                          <a:rPr lang="ko-KR" altLang="en-US" dirty="0"/>
                          <m:t> </m:t>
                        </m:r>
                      </m:e>
                    </m:rad>
                  </m:oMath>
                </a14:m>
                <a:r>
                  <a:rPr lang="en-US" altLang="ko-KR" dirty="0"/>
                  <a:t> &gt;r12, &gt;r23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2567" y="4872440"/>
                <a:ext cx="1905586" cy="391582"/>
              </a:xfrm>
              <a:prstGeom prst="rect">
                <a:avLst/>
              </a:prstGeom>
              <a:blipFill>
                <a:blip r:embed="rId5"/>
                <a:stretch>
                  <a:fillRect t="-1538" r="-1603" b="-2307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032567" y="5274681"/>
                <a:ext cx="1905586" cy="3914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altLang="ko-KR" dirty="0"/>
                          <m:t>AVE</m:t>
                        </m:r>
                        <m:r>
                          <m:rPr>
                            <m:nor/>
                          </m:rPr>
                          <a:rPr lang="en-US" altLang="ko-KR" b="0" i="0" dirty="0" smtClean="0"/>
                          <m:t>3</m:t>
                        </m:r>
                        <m:r>
                          <m:rPr>
                            <m:nor/>
                          </m:rPr>
                          <a:rPr lang="ko-KR" altLang="en-US" dirty="0"/>
                          <m:t> </m:t>
                        </m:r>
                      </m:e>
                    </m:rad>
                  </m:oMath>
                </a14:m>
                <a:r>
                  <a:rPr lang="en-US" altLang="ko-KR" dirty="0"/>
                  <a:t> &gt;r23, &gt;r13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2567" y="5274681"/>
                <a:ext cx="1905586" cy="391454"/>
              </a:xfrm>
              <a:prstGeom prst="rect">
                <a:avLst/>
              </a:prstGeom>
              <a:blipFill>
                <a:blip r:embed="rId6"/>
                <a:stretch>
                  <a:fillRect t="-1563" r="-1603" b="-25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1EA271BA-F0EF-44C1-A1C9-0DFB9E112436}"/>
              </a:ext>
            </a:extLst>
          </p:cNvPr>
          <p:cNvSpPr txBox="1"/>
          <p:nvPr/>
        </p:nvSpPr>
        <p:spPr>
          <a:xfrm>
            <a:off x="9205829" y="2902324"/>
            <a:ext cx="2643794" cy="923330"/>
          </a:xfrm>
          <a:prstGeom prst="rect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Note&gt; CR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과</a:t>
            </a: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AVE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를 </a:t>
            </a:r>
            <a:endParaRPr lang="en-US" altLang="ko-K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AMOS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에 </a:t>
            </a: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Plugin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을</a:t>
            </a:r>
            <a:endParaRPr lang="en-US" altLang="ko-K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설치하여 구할 수 있음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17162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사각형: 둥근 모서리 38">
            <a:extLst>
              <a:ext uri="{FF2B5EF4-FFF2-40B4-BE49-F238E27FC236}">
                <a16:creationId xmlns:a16="http://schemas.microsoft.com/office/drawing/2014/main" id="{96A2689B-0E86-4FA3-A2B2-3AF07B7BDF98}"/>
              </a:ext>
            </a:extLst>
          </p:cNvPr>
          <p:cNvSpPr/>
          <p:nvPr/>
        </p:nvSpPr>
        <p:spPr>
          <a:xfrm>
            <a:off x="2305400" y="1797153"/>
            <a:ext cx="8538103" cy="288758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타원 3"/>
          <p:cNvSpPr/>
          <p:nvPr/>
        </p:nvSpPr>
        <p:spPr>
          <a:xfrm>
            <a:off x="2685011" y="1903617"/>
            <a:ext cx="1695796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FF0000"/>
                </a:solidFill>
              </a:rPr>
              <a:t>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타원 4"/>
          <p:cNvSpPr/>
          <p:nvPr/>
        </p:nvSpPr>
        <p:spPr>
          <a:xfrm>
            <a:off x="2685011" y="3732417"/>
            <a:ext cx="1695796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6" name="타원 5"/>
          <p:cNvSpPr/>
          <p:nvPr/>
        </p:nvSpPr>
        <p:spPr>
          <a:xfrm>
            <a:off x="5448993" y="2818017"/>
            <a:ext cx="1695796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7" name="타원 6"/>
          <p:cNvSpPr/>
          <p:nvPr/>
        </p:nvSpPr>
        <p:spPr>
          <a:xfrm>
            <a:off x="8611986" y="2818017"/>
            <a:ext cx="1695796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D</a:t>
            </a:r>
          </a:p>
        </p:txBody>
      </p:sp>
      <p:cxnSp>
        <p:nvCxnSpPr>
          <p:cNvPr id="13" name="직선 화살표 연결선 12"/>
          <p:cNvCxnSpPr>
            <a:stCxn id="6" idx="6"/>
            <a:endCxn id="7" idx="2"/>
          </p:cNvCxnSpPr>
          <p:nvPr/>
        </p:nvCxnSpPr>
        <p:spPr>
          <a:xfrm>
            <a:off x="7144789" y="3275217"/>
            <a:ext cx="146719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9"/>
          <p:cNvSpPr/>
          <p:nvPr/>
        </p:nvSpPr>
        <p:spPr>
          <a:xfrm>
            <a:off x="906088" y="1593491"/>
            <a:ext cx="1097280" cy="4073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00B050"/>
                </a:solidFill>
              </a:rPr>
              <a:t>V1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906088" y="2157155"/>
            <a:ext cx="1097280" cy="4073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V2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906088" y="2720819"/>
            <a:ext cx="1097280" cy="4073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V3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906088" y="3848147"/>
            <a:ext cx="1097280" cy="4073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V4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906088" y="4411811"/>
            <a:ext cx="1097280" cy="4073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V5</a:t>
            </a:r>
          </a:p>
        </p:txBody>
      </p:sp>
      <p:sp>
        <p:nvSpPr>
          <p:cNvPr id="20" name="직사각형 19"/>
          <p:cNvSpPr/>
          <p:nvPr/>
        </p:nvSpPr>
        <p:spPr>
          <a:xfrm>
            <a:off x="906088" y="4975475"/>
            <a:ext cx="1097280" cy="4073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V6</a:t>
            </a:r>
          </a:p>
        </p:txBody>
      </p:sp>
      <p:sp>
        <p:nvSpPr>
          <p:cNvPr id="21" name="직사각형 20"/>
          <p:cNvSpPr/>
          <p:nvPr/>
        </p:nvSpPr>
        <p:spPr>
          <a:xfrm>
            <a:off x="906088" y="5539139"/>
            <a:ext cx="1097280" cy="4073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V7</a:t>
            </a:r>
          </a:p>
        </p:txBody>
      </p:sp>
      <p:cxnSp>
        <p:nvCxnSpPr>
          <p:cNvPr id="23" name="직선 화살표 연결선 22"/>
          <p:cNvCxnSpPr>
            <a:cxnSpLocks/>
            <a:endCxn id="10" idx="3"/>
          </p:cNvCxnSpPr>
          <p:nvPr/>
        </p:nvCxnSpPr>
        <p:spPr>
          <a:xfrm flipH="1" flipV="1">
            <a:off x="2003368" y="1797153"/>
            <a:ext cx="756457" cy="384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화살표 연결선 24"/>
          <p:cNvCxnSpPr>
            <a:stCxn id="4" idx="2"/>
            <a:endCxn id="15" idx="3"/>
          </p:cNvCxnSpPr>
          <p:nvPr/>
        </p:nvCxnSpPr>
        <p:spPr>
          <a:xfrm flipH="1">
            <a:off x="2003368" y="2360817"/>
            <a:ext cx="68164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화살표 연결선 26"/>
          <p:cNvCxnSpPr>
            <a:cxnSpLocks/>
            <a:endCxn id="16" idx="3"/>
          </p:cNvCxnSpPr>
          <p:nvPr/>
        </p:nvCxnSpPr>
        <p:spPr>
          <a:xfrm flipH="1">
            <a:off x="2003368" y="2528888"/>
            <a:ext cx="737451" cy="3955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화살표 연결선 29"/>
          <p:cNvCxnSpPr>
            <a:stCxn id="5" idx="2"/>
            <a:endCxn id="18" idx="3"/>
          </p:cNvCxnSpPr>
          <p:nvPr/>
        </p:nvCxnSpPr>
        <p:spPr>
          <a:xfrm flipH="1" flipV="1">
            <a:off x="2003368" y="4051809"/>
            <a:ext cx="681643" cy="137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화살표 연결선 31"/>
          <p:cNvCxnSpPr>
            <a:cxnSpLocks/>
            <a:endCxn id="19" idx="3"/>
          </p:cNvCxnSpPr>
          <p:nvPr/>
        </p:nvCxnSpPr>
        <p:spPr>
          <a:xfrm flipH="1">
            <a:off x="2003368" y="4302919"/>
            <a:ext cx="708876" cy="312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화살표 연결선 33"/>
          <p:cNvCxnSpPr>
            <a:stCxn id="5" idx="3"/>
            <a:endCxn id="21" idx="3"/>
          </p:cNvCxnSpPr>
          <p:nvPr/>
        </p:nvCxnSpPr>
        <p:spPr>
          <a:xfrm flipH="1">
            <a:off x="2003368" y="4512906"/>
            <a:ext cx="929987" cy="12298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화살표 연결선 35"/>
          <p:cNvCxnSpPr>
            <a:cxnSpLocks/>
            <a:endCxn id="20" idx="3"/>
          </p:cNvCxnSpPr>
          <p:nvPr/>
        </p:nvCxnSpPr>
        <p:spPr>
          <a:xfrm flipH="1">
            <a:off x="2003368" y="4411811"/>
            <a:ext cx="785076" cy="7673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직사각형 37"/>
          <p:cNvSpPr/>
          <p:nvPr/>
        </p:nvSpPr>
        <p:spPr>
          <a:xfrm>
            <a:off x="5199611" y="4549668"/>
            <a:ext cx="719051" cy="4073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V8</a:t>
            </a:r>
          </a:p>
        </p:txBody>
      </p:sp>
      <p:sp>
        <p:nvSpPr>
          <p:cNvPr id="40" name="직사각형 39"/>
          <p:cNvSpPr/>
          <p:nvPr/>
        </p:nvSpPr>
        <p:spPr>
          <a:xfrm>
            <a:off x="6091844" y="4549668"/>
            <a:ext cx="719051" cy="4073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V9</a:t>
            </a:r>
          </a:p>
        </p:txBody>
      </p:sp>
      <p:sp>
        <p:nvSpPr>
          <p:cNvPr id="41" name="직사각형 40"/>
          <p:cNvSpPr/>
          <p:nvPr/>
        </p:nvSpPr>
        <p:spPr>
          <a:xfrm>
            <a:off x="6984077" y="4549668"/>
            <a:ext cx="719051" cy="4073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V10</a:t>
            </a:r>
          </a:p>
        </p:txBody>
      </p:sp>
      <p:cxnSp>
        <p:nvCxnSpPr>
          <p:cNvPr id="43" name="직선 화살표 연결선 42"/>
          <p:cNvCxnSpPr>
            <a:cxnSpLocks/>
            <a:endCxn id="38" idx="0"/>
          </p:cNvCxnSpPr>
          <p:nvPr/>
        </p:nvCxnSpPr>
        <p:spPr>
          <a:xfrm flipH="1">
            <a:off x="5559137" y="3709988"/>
            <a:ext cx="510669" cy="8396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직선 화살표 연결선 44"/>
          <p:cNvCxnSpPr>
            <a:stCxn id="6" idx="4"/>
            <a:endCxn id="40" idx="0"/>
          </p:cNvCxnSpPr>
          <p:nvPr/>
        </p:nvCxnSpPr>
        <p:spPr>
          <a:xfrm>
            <a:off x="6296891" y="3732417"/>
            <a:ext cx="154479" cy="8172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직선 화살표 연결선 46"/>
          <p:cNvCxnSpPr>
            <a:cxnSpLocks/>
            <a:endCxn id="41" idx="0"/>
          </p:cNvCxnSpPr>
          <p:nvPr/>
        </p:nvCxnSpPr>
        <p:spPr>
          <a:xfrm>
            <a:off x="6543675" y="3709988"/>
            <a:ext cx="799928" cy="8396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직사각형 47"/>
          <p:cNvSpPr/>
          <p:nvPr/>
        </p:nvSpPr>
        <p:spPr>
          <a:xfrm>
            <a:off x="8334550" y="4549668"/>
            <a:ext cx="719051" cy="4073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V11</a:t>
            </a:r>
          </a:p>
        </p:txBody>
      </p:sp>
      <p:sp>
        <p:nvSpPr>
          <p:cNvPr id="49" name="직사각형 48"/>
          <p:cNvSpPr/>
          <p:nvPr/>
        </p:nvSpPr>
        <p:spPr>
          <a:xfrm>
            <a:off x="9226783" y="4549668"/>
            <a:ext cx="719051" cy="4073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V12</a:t>
            </a:r>
          </a:p>
        </p:txBody>
      </p:sp>
      <p:sp>
        <p:nvSpPr>
          <p:cNvPr id="50" name="직사각형 49"/>
          <p:cNvSpPr/>
          <p:nvPr/>
        </p:nvSpPr>
        <p:spPr>
          <a:xfrm>
            <a:off x="10119016" y="4549668"/>
            <a:ext cx="719051" cy="4073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V13</a:t>
            </a:r>
          </a:p>
        </p:txBody>
      </p:sp>
      <p:cxnSp>
        <p:nvCxnSpPr>
          <p:cNvPr id="51" name="직선 화살표 연결선 50"/>
          <p:cNvCxnSpPr>
            <a:cxnSpLocks/>
            <a:endCxn id="48" idx="0"/>
          </p:cNvCxnSpPr>
          <p:nvPr/>
        </p:nvCxnSpPr>
        <p:spPr>
          <a:xfrm flipH="1">
            <a:off x="8694076" y="3709988"/>
            <a:ext cx="532707" cy="8396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직선 화살표 연결선 51"/>
          <p:cNvCxnSpPr>
            <a:cxnSpLocks/>
            <a:stCxn id="7" idx="4"/>
            <a:endCxn id="49" idx="0"/>
          </p:cNvCxnSpPr>
          <p:nvPr/>
        </p:nvCxnSpPr>
        <p:spPr>
          <a:xfrm>
            <a:off x="9459884" y="3732417"/>
            <a:ext cx="126425" cy="8172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직선 화살표 연결선 52"/>
          <p:cNvCxnSpPr>
            <a:cxnSpLocks/>
            <a:endCxn id="50" idx="0"/>
          </p:cNvCxnSpPr>
          <p:nvPr/>
        </p:nvCxnSpPr>
        <p:spPr>
          <a:xfrm>
            <a:off x="9729788" y="3709988"/>
            <a:ext cx="748754" cy="8396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직선 화살표 연결선 55">
            <a:extLst>
              <a:ext uri="{FF2B5EF4-FFF2-40B4-BE49-F238E27FC236}">
                <a16:creationId xmlns:a16="http://schemas.microsoft.com/office/drawing/2014/main" id="{68869384-A82F-4D10-9AB1-F7111699A5BF}"/>
              </a:ext>
            </a:extLst>
          </p:cNvPr>
          <p:cNvCxnSpPr>
            <a:cxnSpLocks/>
          </p:cNvCxnSpPr>
          <p:nvPr/>
        </p:nvCxnSpPr>
        <p:spPr>
          <a:xfrm>
            <a:off x="4343400" y="2493169"/>
            <a:ext cx="1159669" cy="609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직선 화살표 연결선 56">
            <a:extLst>
              <a:ext uri="{FF2B5EF4-FFF2-40B4-BE49-F238E27FC236}">
                <a16:creationId xmlns:a16="http://schemas.microsoft.com/office/drawing/2014/main" id="{6613C72C-413E-421E-AACF-AD944E3F0604}"/>
              </a:ext>
            </a:extLst>
          </p:cNvPr>
          <p:cNvCxnSpPr>
            <a:cxnSpLocks/>
          </p:cNvCxnSpPr>
          <p:nvPr/>
        </p:nvCxnSpPr>
        <p:spPr>
          <a:xfrm flipV="1">
            <a:off x="4343400" y="3490913"/>
            <a:ext cx="1202531" cy="5643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0D244E91-657F-4E0A-9AB7-9D45D41F0650}"/>
              </a:ext>
            </a:extLst>
          </p:cNvPr>
          <p:cNvSpPr txBox="1"/>
          <p:nvPr/>
        </p:nvSpPr>
        <p:spPr>
          <a:xfrm>
            <a:off x="0" y="368931"/>
            <a:ext cx="12192000" cy="523220"/>
          </a:xfrm>
          <a:prstGeom prst="rect">
            <a:avLst/>
          </a:prstGeom>
          <a:solidFill>
            <a:srgbClr val="00B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Step2: Structural Model</a:t>
            </a:r>
            <a:r>
              <a:rPr lang="ko-KR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의 검정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D311C6F-DE59-49B8-A3D2-13F6A4053080}"/>
              </a:ext>
            </a:extLst>
          </p:cNvPr>
          <p:cNvSpPr txBox="1"/>
          <p:nvPr/>
        </p:nvSpPr>
        <p:spPr>
          <a:xfrm>
            <a:off x="5503069" y="1377575"/>
            <a:ext cx="1754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Structural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92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745BBC6-4C11-41E7-8810-CE5892192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365125"/>
            <a:ext cx="8810119" cy="762217"/>
          </a:xfrm>
          <a:solidFill>
            <a:srgbClr val="FFC000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Autofit/>
          </a:bodyPr>
          <a:lstStyle/>
          <a:p>
            <a:r>
              <a:rPr lang="ko-KR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예제</a:t>
            </a:r>
            <a:r>
              <a:rPr lang="en-US" altLang="ko-K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 </a:t>
            </a:r>
            <a:r>
              <a:rPr lang="ko-KR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스마트폰 앱 사용에 대한 확인적 요인분석</a:t>
            </a:r>
          </a:p>
        </p:txBody>
      </p:sp>
      <p:grpSp>
        <p:nvGrpSpPr>
          <p:cNvPr id="110" name="그룹 109">
            <a:extLst>
              <a:ext uri="{FF2B5EF4-FFF2-40B4-BE49-F238E27FC236}">
                <a16:creationId xmlns:a16="http://schemas.microsoft.com/office/drawing/2014/main" id="{4F3400C8-C654-415E-9110-553A0A4B8104}"/>
              </a:ext>
            </a:extLst>
          </p:cNvPr>
          <p:cNvGrpSpPr/>
          <p:nvPr/>
        </p:nvGrpSpPr>
        <p:grpSpPr>
          <a:xfrm>
            <a:off x="2534699" y="1712934"/>
            <a:ext cx="7969784" cy="3657600"/>
            <a:chOff x="2534699" y="1712934"/>
            <a:chExt cx="7969784" cy="3657600"/>
          </a:xfrm>
        </p:grpSpPr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3C28B179-7CE3-45B0-B90B-612992E17C70}"/>
                </a:ext>
              </a:extLst>
            </p:cNvPr>
            <p:cNvGrpSpPr/>
            <p:nvPr/>
          </p:nvGrpSpPr>
          <p:grpSpPr>
            <a:xfrm>
              <a:off x="2534699" y="1712934"/>
              <a:ext cx="7969784" cy="3657600"/>
              <a:chOff x="2685011" y="1903617"/>
              <a:chExt cx="7976520" cy="3657600"/>
            </a:xfrm>
          </p:grpSpPr>
          <p:sp>
            <p:nvSpPr>
              <p:cNvPr id="5" name="타원 4">
                <a:extLst>
                  <a:ext uri="{FF2B5EF4-FFF2-40B4-BE49-F238E27FC236}">
                    <a16:creationId xmlns:a16="http://schemas.microsoft.com/office/drawing/2014/main" id="{BF2F994E-8649-44CE-AA20-19223EFE36C3}"/>
                  </a:ext>
                </a:extLst>
              </p:cNvPr>
              <p:cNvSpPr/>
              <p:nvPr/>
            </p:nvSpPr>
            <p:spPr>
              <a:xfrm>
                <a:off x="2685011" y="1903617"/>
                <a:ext cx="1695796" cy="9144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dirty="0">
                    <a:solidFill>
                      <a:srgbClr val="FF0000"/>
                    </a:solidFill>
                  </a:rPr>
                  <a:t>편의성</a:t>
                </a:r>
                <a:endParaRPr lang="en-US" altLang="ko-KR" dirty="0">
                  <a:solidFill>
                    <a:srgbClr val="FF0000"/>
                  </a:solidFill>
                </a:endParaRPr>
              </a:p>
              <a:p>
                <a:pPr algn="ctr"/>
                <a:r>
                  <a:rPr lang="en-US" altLang="ko-KR" dirty="0">
                    <a:solidFill>
                      <a:srgbClr val="FF0000"/>
                    </a:solidFill>
                  </a:rPr>
                  <a:t>PEU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" name="타원 5">
                <a:extLst>
                  <a:ext uri="{FF2B5EF4-FFF2-40B4-BE49-F238E27FC236}">
                    <a16:creationId xmlns:a16="http://schemas.microsoft.com/office/drawing/2014/main" id="{234F04E5-D918-4477-B373-DC74F7CFEC82}"/>
                  </a:ext>
                </a:extLst>
              </p:cNvPr>
              <p:cNvSpPr/>
              <p:nvPr/>
            </p:nvSpPr>
            <p:spPr>
              <a:xfrm>
                <a:off x="2685011" y="3275217"/>
                <a:ext cx="1695796" cy="9144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dirty="0">
                    <a:solidFill>
                      <a:srgbClr val="FF0000"/>
                    </a:solidFill>
                  </a:rPr>
                  <a:t>유용성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pPr algn="ctr"/>
                <a:r>
                  <a:rPr lang="en-US" dirty="0">
                    <a:solidFill>
                      <a:srgbClr val="FF0000"/>
                    </a:solidFill>
                  </a:rPr>
                  <a:t>PU</a:t>
                </a:r>
              </a:p>
            </p:txBody>
          </p:sp>
          <p:sp>
            <p:nvSpPr>
              <p:cNvPr id="7" name="타원 6">
                <a:extLst>
                  <a:ext uri="{FF2B5EF4-FFF2-40B4-BE49-F238E27FC236}">
                    <a16:creationId xmlns:a16="http://schemas.microsoft.com/office/drawing/2014/main" id="{EAF9FED4-FD63-437E-85FF-4445E02027F2}"/>
                  </a:ext>
                </a:extLst>
              </p:cNvPr>
              <p:cNvSpPr/>
              <p:nvPr/>
            </p:nvSpPr>
            <p:spPr>
              <a:xfrm>
                <a:off x="6142152" y="3269261"/>
                <a:ext cx="1695796" cy="9144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dirty="0">
                    <a:solidFill>
                      <a:srgbClr val="FF0000"/>
                    </a:solidFill>
                  </a:rPr>
                  <a:t>태도</a:t>
                </a:r>
                <a:endParaRPr lang="en-US" altLang="ko-KR" dirty="0">
                  <a:solidFill>
                    <a:srgbClr val="FF0000"/>
                  </a:solidFill>
                </a:endParaRPr>
              </a:p>
              <a:p>
                <a:pPr algn="ctr"/>
                <a:r>
                  <a:rPr lang="en-US" dirty="0">
                    <a:solidFill>
                      <a:srgbClr val="FF0000"/>
                    </a:solidFill>
                  </a:rPr>
                  <a:t>Attitude</a:t>
                </a:r>
              </a:p>
            </p:txBody>
          </p:sp>
          <p:sp>
            <p:nvSpPr>
              <p:cNvPr id="8" name="타원 7">
                <a:extLst>
                  <a:ext uri="{FF2B5EF4-FFF2-40B4-BE49-F238E27FC236}">
                    <a16:creationId xmlns:a16="http://schemas.microsoft.com/office/drawing/2014/main" id="{7E00B7C5-2F08-400B-AC7A-A22E7B89E317}"/>
                  </a:ext>
                </a:extLst>
              </p:cNvPr>
              <p:cNvSpPr/>
              <p:nvPr/>
            </p:nvSpPr>
            <p:spPr>
              <a:xfrm>
                <a:off x="8965735" y="3269261"/>
                <a:ext cx="1695796" cy="9144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dirty="0">
                    <a:solidFill>
                      <a:srgbClr val="FF0000"/>
                    </a:solidFill>
                  </a:rPr>
                  <a:t>구매의도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pPr algn="ctr"/>
                <a:r>
                  <a:rPr lang="en-US" dirty="0">
                    <a:solidFill>
                      <a:srgbClr val="FF0000"/>
                    </a:solidFill>
                  </a:rPr>
                  <a:t>PI</a:t>
                </a:r>
              </a:p>
            </p:txBody>
          </p:sp>
          <p:cxnSp>
            <p:nvCxnSpPr>
              <p:cNvPr id="9" name="직선 화살표 연결선 8">
                <a:extLst>
                  <a:ext uri="{FF2B5EF4-FFF2-40B4-BE49-F238E27FC236}">
                    <a16:creationId xmlns:a16="http://schemas.microsoft.com/office/drawing/2014/main" id="{92F4B72B-B176-4808-8C73-EA5EC7EE67B5}"/>
                  </a:ext>
                </a:extLst>
              </p:cNvPr>
              <p:cNvCxnSpPr>
                <a:cxnSpLocks/>
                <a:stCxn id="5" idx="6"/>
                <a:endCxn id="7" idx="1"/>
              </p:cNvCxnSpPr>
              <p:nvPr/>
            </p:nvCxnSpPr>
            <p:spPr>
              <a:xfrm>
                <a:off x="4380807" y="2360817"/>
                <a:ext cx="2009689" cy="104235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직선 화살표 연결선 9">
                <a:extLst>
                  <a:ext uri="{FF2B5EF4-FFF2-40B4-BE49-F238E27FC236}">
                    <a16:creationId xmlns:a16="http://schemas.microsoft.com/office/drawing/2014/main" id="{84CBE6A0-8435-42B5-B314-B12F8F188498}"/>
                  </a:ext>
                </a:extLst>
              </p:cNvPr>
              <p:cNvCxnSpPr>
                <a:cxnSpLocks/>
                <a:stCxn id="6" idx="6"/>
                <a:endCxn id="7" idx="2"/>
              </p:cNvCxnSpPr>
              <p:nvPr/>
            </p:nvCxnSpPr>
            <p:spPr>
              <a:xfrm flipV="1">
                <a:off x="4380807" y="3726461"/>
                <a:ext cx="1761345" cy="595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직선 화살표 연결선 10">
                <a:extLst>
                  <a:ext uri="{FF2B5EF4-FFF2-40B4-BE49-F238E27FC236}">
                    <a16:creationId xmlns:a16="http://schemas.microsoft.com/office/drawing/2014/main" id="{4CA3C379-9116-4B3D-ABEF-3BAA3940A5A5}"/>
                  </a:ext>
                </a:extLst>
              </p:cNvPr>
              <p:cNvCxnSpPr>
                <a:stCxn id="7" idx="6"/>
                <a:endCxn id="8" idx="2"/>
              </p:cNvCxnSpPr>
              <p:nvPr/>
            </p:nvCxnSpPr>
            <p:spPr>
              <a:xfrm>
                <a:off x="7837949" y="3726461"/>
                <a:ext cx="1127786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타원 11">
                <a:extLst>
                  <a:ext uri="{FF2B5EF4-FFF2-40B4-BE49-F238E27FC236}">
                    <a16:creationId xmlns:a16="http://schemas.microsoft.com/office/drawing/2014/main" id="{D5F95A7F-5B13-45D7-B7EB-F0C5966F95E7}"/>
                  </a:ext>
                </a:extLst>
              </p:cNvPr>
              <p:cNvSpPr/>
              <p:nvPr/>
            </p:nvSpPr>
            <p:spPr>
              <a:xfrm>
                <a:off x="2685011" y="4646817"/>
                <a:ext cx="1695796" cy="9144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dirty="0">
                    <a:solidFill>
                      <a:srgbClr val="FF0000"/>
                    </a:solidFill>
                  </a:rPr>
                  <a:t>관계성</a:t>
                </a:r>
                <a:endParaRPr lang="en-US" altLang="ko-KR" dirty="0">
                  <a:solidFill>
                    <a:srgbClr val="FF0000"/>
                  </a:solidFill>
                </a:endParaRPr>
              </a:p>
              <a:p>
                <a:pPr algn="ctr"/>
                <a:r>
                  <a:rPr lang="en-US" dirty="0">
                    <a:solidFill>
                      <a:srgbClr val="FF0000"/>
                    </a:solidFill>
                  </a:rPr>
                  <a:t>SN</a:t>
                </a:r>
              </a:p>
            </p:txBody>
          </p:sp>
        </p:grpSp>
        <p:cxnSp>
          <p:nvCxnSpPr>
            <p:cNvPr id="20" name="직선 화살표 연결선 19">
              <a:extLst>
                <a:ext uri="{FF2B5EF4-FFF2-40B4-BE49-F238E27FC236}">
                  <a16:creationId xmlns:a16="http://schemas.microsoft.com/office/drawing/2014/main" id="{B021C384-F46A-459D-833E-A84BFCEDF00B}"/>
                </a:ext>
              </a:extLst>
            </p:cNvPr>
            <p:cNvCxnSpPr>
              <a:stCxn id="12" idx="6"/>
              <a:endCxn id="7" idx="3"/>
            </p:cNvCxnSpPr>
            <p:nvPr/>
          </p:nvCxnSpPr>
          <p:spPr>
            <a:xfrm flipV="1">
              <a:off x="4229063" y="3859067"/>
              <a:ext cx="2007992" cy="105426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8206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CF6AC3F1-8591-4B74-997F-84D964CF9275}"/>
              </a:ext>
            </a:extLst>
          </p:cNvPr>
          <p:cNvGrpSpPr/>
          <p:nvPr/>
        </p:nvGrpSpPr>
        <p:grpSpPr>
          <a:xfrm>
            <a:off x="2534699" y="1712934"/>
            <a:ext cx="7969784" cy="3657600"/>
            <a:chOff x="2534699" y="1712934"/>
            <a:chExt cx="7969784" cy="3657600"/>
          </a:xfrm>
        </p:grpSpPr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3C28B179-7CE3-45B0-B90B-612992E17C70}"/>
                </a:ext>
              </a:extLst>
            </p:cNvPr>
            <p:cNvGrpSpPr/>
            <p:nvPr/>
          </p:nvGrpSpPr>
          <p:grpSpPr>
            <a:xfrm>
              <a:off x="2534699" y="1712934"/>
              <a:ext cx="7969784" cy="3657600"/>
              <a:chOff x="2685011" y="1903617"/>
              <a:chExt cx="7976520" cy="3657600"/>
            </a:xfrm>
          </p:grpSpPr>
          <p:sp>
            <p:nvSpPr>
              <p:cNvPr id="5" name="타원 4">
                <a:extLst>
                  <a:ext uri="{FF2B5EF4-FFF2-40B4-BE49-F238E27FC236}">
                    <a16:creationId xmlns:a16="http://schemas.microsoft.com/office/drawing/2014/main" id="{BF2F994E-8649-44CE-AA20-19223EFE36C3}"/>
                  </a:ext>
                </a:extLst>
              </p:cNvPr>
              <p:cNvSpPr/>
              <p:nvPr/>
            </p:nvSpPr>
            <p:spPr>
              <a:xfrm>
                <a:off x="2685011" y="1903617"/>
                <a:ext cx="1695796" cy="9144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dirty="0">
                    <a:solidFill>
                      <a:srgbClr val="FF0000"/>
                    </a:solidFill>
                  </a:rPr>
                  <a:t>편의성</a:t>
                </a:r>
                <a:endParaRPr lang="en-US" altLang="ko-KR" dirty="0">
                  <a:solidFill>
                    <a:srgbClr val="FF0000"/>
                  </a:solidFill>
                </a:endParaRPr>
              </a:p>
              <a:p>
                <a:pPr algn="ctr"/>
                <a:r>
                  <a:rPr lang="en-US" altLang="ko-KR" dirty="0">
                    <a:solidFill>
                      <a:srgbClr val="FF0000"/>
                    </a:solidFill>
                  </a:rPr>
                  <a:t>PEU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" name="타원 5">
                <a:extLst>
                  <a:ext uri="{FF2B5EF4-FFF2-40B4-BE49-F238E27FC236}">
                    <a16:creationId xmlns:a16="http://schemas.microsoft.com/office/drawing/2014/main" id="{234F04E5-D918-4477-B373-DC74F7CFEC82}"/>
                  </a:ext>
                </a:extLst>
              </p:cNvPr>
              <p:cNvSpPr/>
              <p:nvPr/>
            </p:nvSpPr>
            <p:spPr>
              <a:xfrm>
                <a:off x="2685011" y="3275217"/>
                <a:ext cx="1695796" cy="9144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dirty="0">
                    <a:solidFill>
                      <a:srgbClr val="FF0000"/>
                    </a:solidFill>
                  </a:rPr>
                  <a:t>유용성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pPr algn="ctr"/>
                <a:r>
                  <a:rPr lang="en-US" dirty="0">
                    <a:solidFill>
                      <a:srgbClr val="FF0000"/>
                    </a:solidFill>
                  </a:rPr>
                  <a:t>PU</a:t>
                </a:r>
              </a:p>
            </p:txBody>
          </p:sp>
          <p:sp>
            <p:nvSpPr>
              <p:cNvPr id="7" name="타원 6">
                <a:extLst>
                  <a:ext uri="{FF2B5EF4-FFF2-40B4-BE49-F238E27FC236}">
                    <a16:creationId xmlns:a16="http://schemas.microsoft.com/office/drawing/2014/main" id="{EAF9FED4-FD63-437E-85FF-4445E02027F2}"/>
                  </a:ext>
                </a:extLst>
              </p:cNvPr>
              <p:cNvSpPr/>
              <p:nvPr/>
            </p:nvSpPr>
            <p:spPr>
              <a:xfrm>
                <a:off x="6142152" y="3269261"/>
                <a:ext cx="1695796" cy="9144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dirty="0">
                    <a:solidFill>
                      <a:srgbClr val="FF0000"/>
                    </a:solidFill>
                  </a:rPr>
                  <a:t>태도</a:t>
                </a:r>
                <a:endParaRPr lang="en-US" altLang="ko-KR" dirty="0">
                  <a:solidFill>
                    <a:srgbClr val="FF0000"/>
                  </a:solidFill>
                </a:endParaRPr>
              </a:p>
              <a:p>
                <a:pPr algn="ctr"/>
                <a:r>
                  <a:rPr lang="en-US" dirty="0">
                    <a:solidFill>
                      <a:srgbClr val="FF0000"/>
                    </a:solidFill>
                  </a:rPr>
                  <a:t>Attitude</a:t>
                </a:r>
              </a:p>
            </p:txBody>
          </p:sp>
          <p:sp>
            <p:nvSpPr>
              <p:cNvPr id="8" name="타원 7">
                <a:extLst>
                  <a:ext uri="{FF2B5EF4-FFF2-40B4-BE49-F238E27FC236}">
                    <a16:creationId xmlns:a16="http://schemas.microsoft.com/office/drawing/2014/main" id="{7E00B7C5-2F08-400B-AC7A-A22E7B89E317}"/>
                  </a:ext>
                </a:extLst>
              </p:cNvPr>
              <p:cNvSpPr/>
              <p:nvPr/>
            </p:nvSpPr>
            <p:spPr>
              <a:xfrm>
                <a:off x="8965735" y="3269261"/>
                <a:ext cx="1695796" cy="9144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dirty="0">
                    <a:solidFill>
                      <a:srgbClr val="FF0000"/>
                    </a:solidFill>
                  </a:rPr>
                  <a:t>구매의도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pPr algn="ctr"/>
                <a:r>
                  <a:rPr lang="en-US" dirty="0">
                    <a:solidFill>
                      <a:srgbClr val="FF0000"/>
                    </a:solidFill>
                  </a:rPr>
                  <a:t>PI</a:t>
                </a:r>
              </a:p>
            </p:txBody>
          </p:sp>
          <p:cxnSp>
            <p:nvCxnSpPr>
              <p:cNvPr id="9" name="직선 화살표 연결선 8">
                <a:extLst>
                  <a:ext uri="{FF2B5EF4-FFF2-40B4-BE49-F238E27FC236}">
                    <a16:creationId xmlns:a16="http://schemas.microsoft.com/office/drawing/2014/main" id="{92F4B72B-B176-4808-8C73-EA5EC7EE67B5}"/>
                  </a:ext>
                </a:extLst>
              </p:cNvPr>
              <p:cNvCxnSpPr>
                <a:cxnSpLocks/>
                <a:stCxn id="5" idx="6"/>
                <a:endCxn id="7" idx="1"/>
              </p:cNvCxnSpPr>
              <p:nvPr/>
            </p:nvCxnSpPr>
            <p:spPr>
              <a:xfrm>
                <a:off x="4380807" y="2360817"/>
                <a:ext cx="2009689" cy="104235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직선 화살표 연결선 9">
                <a:extLst>
                  <a:ext uri="{FF2B5EF4-FFF2-40B4-BE49-F238E27FC236}">
                    <a16:creationId xmlns:a16="http://schemas.microsoft.com/office/drawing/2014/main" id="{84CBE6A0-8435-42B5-B314-B12F8F188498}"/>
                  </a:ext>
                </a:extLst>
              </p:cNvPr>
              <p:cNvCxnSpPr>
                <a:cxnSpLocks/>
                <a:stCxn id="6" idx="6"/>
                <a:endCxn id="7" idx="2"/>
              </p:cNvCxnSpPr>
              <p:nvPr/>
            </p:nvCxnSpPr>
            <p:spPr>
              <a:xfrm flipV="1">
                <a:off x="4380807" y="3726461"/>
                <a:ext cx="1761345" cy="595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직선 화살표 연결선 10">
                <a:extLst>
                  <a:ext uri="{FF2B5EF4-FFF2-40B4-BE49-F238E27FC236}">
                    <a16:creationId xmlns:a16="http://schemas.microsoft.com/office/drawing/2014/main" id="{4CA3C379-9116-4B3D-ABEF-3BAA3940A5A5}"/>
                  </a:ext>
                </a:extLst>
              </p:cNvPr>
              <p:cNvCxnSpPr>
                <a:stCxn id="7" idx="6"/>
                <a:endCxn id="8" idx="2"/>
              </p:cNvCxnSpPr>
              <p:nvPr/>
            </p:nvCxnSpPr>
            <p:spPr>
              <a:xfrm>
                <a:off x="7837949" y="3726461"/>
                <a:ext cx="1127786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타원 11">
                <a:extLst>
                  <a:ext uri="{FF2B5EF4-FFF2-40B4-BE49-F238E27FC236}">
                    <a16:creationId xmlns:a16="http://schemas.microsoft.com/office/drawing/2014/main" id="{D5F95A7F-5B13-45D7-B7EB-F0C5966F95E7}"/>
                  </a:ext>
                </a:extLst>
              </p:cNvPr>
              <p:cNvSpPr/>
              <p:nvPr/>
            </p:nvSpPr>
            <p:spPr>
              <a:xfrm>
                <a:off x="2685011" y="4646817"/>
                <a:ext cx="1695796" cy="9144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dirty="0">
                    <a:solidFill>
                      <a:srgbClr val="FF0000"/>
                    </a:solidFill>
                  </a:rPr>
                  <a:t>관계성</a:t>
                </a:r>
                <a:endParaRPr lang="en-US" altLang="ko-KR" dirty="0">
                  <a:solidFill>
                    <a:srgbClr val="FF0000"/>
                  </a:solidFill>
                </a:endParaRPr>
              </a:p>
              <a:p>
                <a:pPr algn="ctr"/>
                <a:r>
                  <a:rPr lang="en-US" dirty="0">
                    <a:solidFill>
                      <a:srgbClr val="FF0000"/>
                    </a:solidFill>
                  </a:rPr>
                  <a:t>SN</a:t>
                </a:r>
              </a:p>
            </p:txBody>
          </p:sp>
        </p:grpSp>
        <p:cxnSp>
          <p:nvCxnSpPr>
            <p:cNvPr id="20" name="직선 화살표 연결선 19">
              <a:extLst>
                <a:ext uri="{FF2B5EF4-FFF2-40B4-BE49-F238E27FC236}">
                  <a16:creationId xmlns:a16="http://schemas.microsoft.com/office/drawing/2014/main" id="{B021C384-F46A-459D-833E-A84BFCEDF00B}"/>
                </a:ext>
              </a:extLst>
            </p:cNvPr>
            <p:cNvCxnSpPr>
              <a:stCxn id="12" idx="6"/>
              <a:endCxn id="7" idx="3"/>
            </p:cNvCxnSpPr>
            <p:nvPr/>
          </p:nvCxnSpPr>
          <p:spPr>
            <a:xfrm flipV="1">
              <a:off x="4229063" y="3859067"/>
              <a:ext cx="2007992" cy="105426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90820FC8-9A3F-410F-8AD1-BA4F46867CFF}"/>
              </a:ext>
            </a:extLst>
          </p:cNvPr>
          <p:cNvGrpSpPr/>
          <p:nvPr/>
        </p:nvGrpSpPr>
        <p:grpSpPr>
          <a:xfrm>
            <a:off x="931140" y="1557557"/>
            <a:ext cx="1603559" cy="4041578"/>
            <a:chOff x="931140" y="1557557"/>
            <a:chExt cx="1603559" cy="4041578"/>
          </a:xfrm>
        </p:grpSpPr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0AC8EA31-F1C2-47B2-A417-205FEB10E4CB}"/>
                </a:ext>
              </a:extLst>
            </p:cNvPr>
            <p:cNvSpPr/>
            <p:nvPr/>
          </p:nvSpPr>
          <p:spPr>
            <a:xfrm>
              <a:off x="931140" y="4324135"/>
              <a:ext cx="1097280" cy="26041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B050"/>
                  </a:solidFill>
                </a:rPr>
                <a:t>SN1</a:t>
              </a:r>
            </a:p>
          </p:txBody>
        </p:sp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57E01BAC-5C1C-4004-94A2-AB71D0515F63}"/>
                </a:ext>
              </a:extLst>
            </p:cNvPr>
            <p:cNvSpPr/>
            <p:nvPr/>
          </p:nvSpPr>
          <p:spPr>
            <a:xfrm>
              <a:off x="931140" y="4674857"/>
              <a:ext cx="1097280" cy="26041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B050"/>
                  </a:solidFill>
                </a:rPr>
                <a:t>SN2</a:t>
              </a:r>
            </a:p>
          </p:txBody>
        </p:sp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0C588726-62D3-4707-9D4C-1C120AF27AF6}"/>
                </a:ext>
              </a:extLst>
            </p:cNvPr>
            <p:cNvSpPr/>
            <p:nvPr/>
          </p:nvSpPr>
          <p:spPr>
            <a:xfrm>
              <a:off x="931140" y="5000527"/>
              <a:ext cx="1097280" cy="26041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B050"/>
                  </a:solidFill>
                </a:rPr>
                <a:t>SN3</a:t>
              </a:r>
            </a:p>
          </p:txBody>
        </p:sp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856177B5-D636-4B85-8D5B-953BCAB72128}"/>
                </a:ext>
              </a:extLst>
            </p:cNvPr>
            <p:cNvSpPr/>
            <p:nvPr/>
          </p:nvSpPr>
          <p:spPr>
            <a:xfrm>
              <a:off x="931140" y="5338723"/>
              <a:ext cx="1097280" cy="26041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B050"/>
                  </a:solidFill>
                </a:rPr>
                <a:t>SN4</a:t>
              </a:r>
            </a:p>
          </p:txBody>
        </p:sp>
        <p:cxnSp>
          <p:nvCxnSpPr>
            <p:cNvPr id="24" name="직선 화살표 연결선 23">
              <a:extLst>
                <a:ext uri="{FF2B5EF4-FFF2-40B4-BE49-F238E27FC236}">
                  <a16:creationId xmlns:a16="http://schemas.microsoft.com/office/drawing/2014/main" id="{B8D353D9-126C-4AA4-AB1F-3197D93FACC5}"/>
                </a:ext>
              </a:extLst>
            </p:cNvPr>
            <p:cNvCxnSpPr>
              <a:cxnSpLocks/>
              <a:stCxn id="12" idx="2"/>
              <a:endCxn id="16" idx="3"/>
            </p:cNvCxnSpPr>
            <p:nvPr/>
          </p:nvCxnSpPr>
          <p:spPr>
            <a:xfrm flipH="1" flipV="1">
              <a:off x="2028420" y="4454341"/>
              <a:ext cx="506279" cy="45899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직선 화살표 연결선 24">
              <a:extLst>
                <a:ext uri="{FF2B5EF4-FFF2-40B4-BE49-F238E27FC236}">
                  <a16:creationId xmlns:a16="http://schemas.microsoft.com/office/drawing/2014/main" id="{34C9BEAC-D93A-40BC-857D-240E88E8C11E}"/>
                </a:ext>
              </a:extLst>
            </p:cNvPr>
            <p:cNvCxnSpPr>
              <a:cxnSpLocks/>
              <a:stCxn id="12" idx="2"/>
              <a:endCxn id="17" idx="3"/>
            </p:cNvCxnSpPr>
            <p:nvPr/>
          </p:nvCxnSpPr>
          <p:spPr>
            <a:xfrm flipH="1" flipV="1">
              <a:off x="2028420" y="4805063"/>
              <a:ext cx="506279" cy="10827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직선 화살표 연결선 25">
              <a:extLst>
                <a:ext uri="{FF2B5EF4-FFF2-40B4-BE49-F238E27FC236}">
                  <a16:creationId xmlns:a16="http://schemas.microsoft.com/office/drawing/2014/main" id="{14FD293A-2D00-41F2-9DFA-B686F678B275}"/>
                </a:ext>
              </a:extLst>
            </p:cNvPr>
            <p:cNvCxnSpPr>
              <a:cxnSpLocks/>
              <a:stCxn id="12" idx="2"/>
              <a:endCxn id="19" idx="3"/>
            </p:cNvCxnSpPr>
            <p:nvPr/>
          </p:nvCxnSpPr>
          <p:spPr>
            <a:xfrm flipH="1">
              <a:off x="2028420" y="4913334"/>
              <a:ext cx="506279" cy="55559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직선 화살표 연결선 26">
              <a:extLst>
                <a:ext uri="{FF2B5EF4-FFF2-40B4-BE49-F238E27FC236}">
                  <a16:creationId xmlns:a16="http://schemas.microsoft.com/office/drawing/2014/main" id="{F80598A0-3C7E-4FC5-ADB7-C8F0C905056C}"/>
                </a:ext>
              </a:extLst>
            </p:cNvPr>
            <p:cNvCxnSpPr>
              <a:cxnSpLocks/>
              <a:stCxn id="12" idx="2"/>
              <a:endCxn id="18" idx="3"/>
            </p:cNvCxnSpPr>
            <p:nvPr/>
          </p:nvCxnSpPr>
          <p:spPr>
            <a:xfrm flipH="1">
              <a:off x="2028420" y="4913334"/>
              <a:ext cx="506279" cy="21739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직사각형 41">
              <a:extLst>
                <a:ext uri="{FF2B5EF4-FFF2-40B4-BE49-F238E27FC236}">
                  <a16:creationId xmlns:a16="http://schemas.microsoft.com/office/drawing/2014/main" id="{7FF9AA13-3EC2-4540-926E-3276F9B51EB7}"/>
                </a:ext>
              </a:extLst>
            </p:cNvPr>
            <p:cNvSpPr/>
            <p:nvPr/>
          </p:nvSpPr>
          <p:spPr>
            <a:xfrm>
              <a:off x="931140" y="3084895"/>
              <a:ext cx="1097280" cy="26041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B050"/>
                  </a:solidFill>
                </a:rPr>
                <a:t>PU1</a:t>
              </a:r>
            </a:p>
          </p:txBody>
        </p:sp>
        <p:sp>
          <p:nvSpPr>
            <p:cNvPr id="43" name="직사각형 42">
              <a:extLst>
                <a:ext uri="{FF2B5EF4-FFF2-40B4-BE49-F238E27FC236}">
                  <a16:creationId xmlns:a16="http://schemas.microsoft.com/office/drawing/2014/main" id="{B989E311-C35B-42BD-9F7A-EF3C79C3A0FB}"/>
                </a:ext>
              </a:extLst>
            </p:cNvPr>
            <p:cNvSpPr/>
            <p:nvPr/>
          </p:nvSpPr>
          <p:spPr>
            <a:xfrm>
              <a:off x="931140" y="3435617"/>
              <a:ext cx="1097280" cy="26041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B050"/>
                  </a:solidFill>
                </a:rPr>
                <a:t>PU2</a:t>
              </a:r>
            </a:p>
          </p:txBody>
        </p:sp>
        <p:sp>
          <p:nvSpPr>
            <p:cNvPr id="44" name="직사각형 43">
              <a:extLst>
                <a:ext uri="{FF2B5EF4-FFF2-40B4-BE49-F238E27FC236}">
                  <a16:creationId xmlns:a16="http://schemas.microsoft.com/office/drawing/2014/main" id="{C57EC8A1-4240-47A0-B70D-C339EA2380FF}"/>
                </a:ext>
              </a:extLst>
            </p:cNvPr>
            <p:cNvSpPr/>
            <p:nvPr/>
          </p:nvSpPr>
          <p:spPr>
            <a:xfrm>
              <a:off x="931140" y="3761287"/>
              <a:ext cx="1097280" cy="26041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B050"/>
                  </a:solidFill>
                </a:rPr>
                <a:t>PU3</a:t>
              </a:r>
            </a:p>
          </p:txBody>
        </p:sp>
        <p:cxnSp>
          <p:nvCxnSpPr>
            <p:cNvPr id="46" name="직선 화살표 연결선 45">
              <a:extLst>
                <a:ext uri="{FF2B5EF4-FFF2-40B4-BE49-F238E27FC236}">
                  <a16:creationId xmlns:a16="http://schemas.microsoft.com/office/drawing/2014/main" id="{D8B6DD8A-ADCA-47B5-B4E4-55ACACCD76D1}"/>
                </a:ext>
              </a:extLst>
            </p:cNvPr>
            <p:cNvCxnSpPr>
              <a:cxnSpLocks/>
              <a:stCxn id="6" idx="2"/>
              <a:endCxn id="42" idx="3"/>
            </p:cNvCxnSpPr>
            <p:nvPr/>
          </p:nvCxnSpPr>
          <p:spPr>
            <a:xfrm flipH="1" flipV="1">
              <a:off x="2028420" y="3215101"/>
              <a:ext cx="506279" cy="32663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직선 화살표 연결선 46">
              <a:extLst>
                <a:ext uri="{FF2B5EF4-FFF2-40B4-BE49-F238E27FC236}">
                  <a16:creationId xmlns:a16="http://schemas.microsoft.com/office/drawing/2014/main" id="{EC0F42BC-3715-4B7D-8153-9103A0286819}"/>
                </a:ext>
              </a:extLst>
            </p:cNvPr>
            <p:cNvCxnSpPr>
              <a:cxnSpLocks/>
              <a:stCxn id="6" idx="2"/>
              <a:endCxn id="43" idx="3"/>
            </p:cNvCxnSpPr>
            <p:nvPr/>
          </p:nvCxnSpPr>
          <p:spPr>
            <a:xfrm flipH="1">
              <a:off x="2028420" y="3541734"/>
              <a:ext cx="506279" cy="2408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직선 화살표 연결선 48">
              <a:extLst>
                <a:ext uri="{FF2B5EF4-FFF2-40B4-BE49-F238E27FC236}">
                  <a16:creationId xmlns:a16="http://schemas.microsoft.com/office/drawing/2014/main" id="{8FA3F25F-4FA8-42DF-89BB-82ED4D785F3A}"/>
                </a:ext>
              </a:extLst>
            </p:cNvPr>
            <p:cNvCxnSpPr>
              <a:cxnSpLocks/>
              <a:stCxn id="6" idx="2"/>
              <a:endCxn id="44" idx="3"/>
            </p:cNvCxnSpPr>
            <p:nvPr/>
          </p:nvCxnSpPr>
          <p:spPr>
            <a:xfrm flipH="1">
              <a:off x="2028420" y="3541734"/>
              <a:ext cx="506279" cy="34975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직사각형 49">
              <a:extLst>
                <a:ext uri="{FF2B5EF4-FFF2-40B4-BE49-F238E27FC236}">
                  <a16:creationId xmlns:a16="http://schemas.microsoft.com/office/drawing/2014/main" id="{5D99AB3F-0F13-46E2-8A0A-068DE82F696C}"/>
                </a:ext>
              </a:extLst>
            </p:cNvPr>
            <p:cNvSpPr/>
            <p:nvPr/>
          </p:nvSpPr>
          <p:spPr>
            <a:xfrm>
              <a:off x="931140" y="1557557"/>
              <a:ext cx="1097280" cy="26041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B050"/>
                  </a:solidFill>
                </a:rPr>
                <a:t>PEU1</a:t>
              </a:r>
            </a:p>
          </p:txBody>
        </p:sp>
        <p:sp>
          <p:nvSpPr>
            <p:cNvPr id="51" name="직사각형 50">
              <a:extLst>
                <a:ext uri="{FF2B5EF4-FFF2-40B4-BE49-F238E27FC236}">
                  <a16:creationId xmlns:a16="http://schemas.microsoft.com/office/drawing/2014/main" id="{A938CFAB-ED39-44E6-A83E-7F8AECA44D03}"/>
                </a:ext>
              </a:extLst>
            </p:cNvPr>
            <p:cNvSpPr/>
            <p:nvPr/>
          </p:nvSpPr>
          <p:spPr>
            <a:xfrm>
              <a:off x="931140" y="1908279"/>
              <a:ext cx="1097280" cy="26041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B050"/>
                  </a:solidFill>
                </a:rPr>
                <a:t>PEU2</a:t>
              </a:r>
            </a:p>
          </p:txBody>
        </p:sp>
        <p:sp>
          <p:nvSpPr>
            <p:cNvPr id="52" name="직사각형 51">
              <a:extLst>
                <a:ext uri="{FF2B5EF4-FFF2-40B4-BE49-F238E27FC236}">
                  <a16:creationId xmlns:a16="http://schemas.microsoft.com/office/drawing/2014/main" id="{129627A6-6438-419A-BE33-E0F1A28E0ABC}"/>
                </a:ext>
              </a:extLst>
            </p:cNvPr>
            <p:cNvSpPr/>
            <p:nvPr/>
          </p:nvSpPr>
          <p:spPr>
            <a:xfrm>
              <a:off x="931140" y="2233949"/>
              <a:ext cx="1097280" cy="26041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B050"/>
                  </a:solidFill>
                </a:rPr>
                <a:t>PEU3</a:t>
              </a:r>
            </a:p>
          </p:txBody>
        </p:sp>
        <p:sp>
          <p:nvSpPr>
            <p:cNvPr id="53" name="직사각형 52">
              <a:extLst>
                <a:ext uri="{FF2B5EF4-FFF2-40B4-BE49-F238E27FC236}">
                  <a16:creationId xmlns:a16="http://schemas.microsoft.com/office/drawing/2014/main" id="{5D4D1FE3-DEEF-4474-BE40-1127A4898AEA}"/>
                </a:ext>
              </a:extLst>
            </p:cNvPr>
            <p:cNvSpPr/>
            <p:nvPr/>
          </p:nvSpPr>
          <p:spPr>
            <a:xfrm>
              <a:off x="931140" y="2572145"/>
              <a:ext cx="1097280" cy="26041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B050"/>
                  </a:solidFill>
                </a:rPr>
                <a:t>PEU4</a:t>
              </a:r>
            </a:p>
          </p:txBody>
        </p:sp>
        <p:cxnSp>
          <p:nvCxnSpPr>
            <p:cNvPr id="54" name="직선 화살표 연결선 53">
              <a:extLst>
                <a:ext uri="{FF2B5EF4-FFF2-40B4-BE49-F238E27FC236}">
                  <a16:creationId xmlns:a16="http://schemas.microsoft.com/office/drawing/2014/main" id="{7A7EBB94-8CCC-4A71-A837-AA6E0552EEF2}"/>
                </a:ext>
              </a:extLst>
            </p:cNvPr>
            <p:cNvCxnSpPr>
              <a:cxnSpLocks/>
              <a:stCxn id="5" idx="2"/>
              <a:endCxn id="50" idx="3"/>
            </p:cNvCxnSpPr>
            <p:nvPr/>
          </p:nvCxnSpPr>
          <p:spPr>
            <a:xfrm flipH="1" flipV="1">
              <a:off x="2028420" y="1687763"/>
              <a:ext cx="506279" cy="48237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직선 화살표 연결선 54">
              <a:extLst>
                <a:ext uri="{FF2B5EF4-FFF2-40B4-BE49-F238E27FC236}">
                  <a16:creationId xmlns:a16="http://schemas.microsoft.com/office/drawing/2014/main" id="{D5C049DC-CD16-4BD9-BCBD-92B74B2ABF8E}"/>
                </a:ext>
              </a:extLst>
            </p:cNvPr>
            <p:cNvCxnSpPr>
              <a:cxnSpLocks/>
              <a:stCxn id="5" idx="2"/>
              <a:endCxn id="51" idx="3"/>
            </p:cNvCxnSpPr>
            <p:nvPr/>
          </p:nvCxnSpPr>
          <p:spPr>
            <a:xfrm flipH="1" flipV="1">
              <a:off x="2028420" y="2038485"/>
              <a:ext cx="506279" cy="13164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직선 화살표 연결선 55">
              <a:extLst>
                <a:ext uri="{FF2B5EF4-FFF2-40B4-BE49-F238E27FC236}">
                  <a16:creationId xmlns:a16="http://schemas.microsoft.com/office/drawing/2014/main" id="{EE78C59C-E56D-4191-8EF1-7D8CFCBBC008}"/>
                </a:ext>
              </a:extLst>
            </p:cNvPr>
            <p:cNvCxnSpPr>
              <a:cxnSpLocks/>
              <a:stCxn id="5" idx="2"/>
              <a:endCxn id="53" idx="3"/>
            </p:cNvCxnSpPr>
            <p:nvPr/>
          </p:nvCxnSpPr>
          <p:spPr>
            <a:xfrm flipH="1">
              <a:off x="2028420" y="2170134"/>
              <a:ext cx="506279" cy="53221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직선 화살표 연결선 56">
              <a:extLst>
                <a:ext uri="{FF2B5EF4-FFF2-40B4-BE49-F238E27FC236}">
                  <a16:creationId xmlns:a16="http://schemas.microsoft.com/office/drawing/2014/main" id="{06F65EF8-C283-4D5D-A48A-DFE5095EDB43}"/>
                </a:ext>
              </a:extLst>
            </p:cNvPr>
            <p:cNvCxnSpPr>
              <a:cxnSpLocks/>
              <a:stCxn id="5" idx="2"/>
              <a:endCxn id="52" idx="3"/>
            </p:cNvCxnSpPr>
            <p:nvPr/>
          </p:nvCxnSpPr>
          <p:spPr>
            <a:xfrm flipH="1">
              <a:off x="2028420" y="2170134"/>
              <a:ext cx="506279" cy="19402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683FAF0F-4B52-43F2-BEFC-CFA600A10A14}"/>
              </a:ext>
            </a:extLst>
          </p:cNvPr>
          <p:cNvGrpSpPr/>
          <p:nvPr/>
        </p:nvGrpSpPr>
        <p:grpSpPr>
          <a:xfrm>
            <a:off x="5527799" y="3992978"/>
            <a:ext cx="5097575" cy="781843"/>
            <a:chOff x="5527799" y="3992978"/>
            <a:chExt cx="5097575" cy="781843"/>
          </a:xfrm>
        </p:grpSpPr>
        <p:sp>
          <p:nvSpPr>
            <p:cNvPr id="69" name="직사각형 68">
              <a:extLst>
                <a:ext uri="{FF2B5EF4-FFF2-40B4-BE49-F238E27FC236}">
                  <a16:creationId xmlns:a16="http://schemas.microsoft.com/office/drawing/2014/main" id="{CFB7E450-E154-4CB0-88C0-6AD1D55E73CA}"/>
                </a:ext>
              </a:extLst>
            </p:cNvPr>
            <p:cNvSpPr/>
            <p:nvPr/>
          </p:nvSpPr>
          <p:spPr>
            <a:xfrm>
              <a:off x="6432570" y="4516203"/>
              <a:ext cx="796984" cy="25861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B050"/>
                  </a:solidFill>
                </a:rPr>
                <a:t>Att2</a:t>
              </a:r>
            </a:p>
          </p:txBody>
        </p:sp>
        <p:sp>
          <p:nvSpPr>
            <p:cNvPr id="70" name="직사각형 69">
              <a:extLst>
                <a:ext uri="{FF2B5EF4-FFF2-40B4-BE49-F238E27FC236}">
                  <a16:creationId xmlns:a16="http://schemas.microsoft.com/office/drawing/2014/main" id="{F4E33294-61FA-414F-A281-9FF9EEED0FA5}"/>
                </a:ext>
              </a:extLst>
            </p:cNvPr>
            <p:cNvSpPr/>
            <p:nvPr/>
          </p:nvSpPr>
          <p:spPr>
            <a:xfrm>
              <a:off x="5527799" y="4516203"/>
              <a:ext cx="796984" cy="25861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B050"/>
                  </a:solidFill>
                </a:rPr>
                <a:t>Att1</a:t>
              </a:r>
            </a:p>
          </p:txBody>
        </p:sp>
        <p:sp>
          <p:nvSpPr>
            <p:cNvPr id="71" name="직사각형 70">
              <a:extLst>
                <a:ext uri="{FF2B5EF4-FFF2-40B4-BE49-F238E27FC236}">
                  <a16:creationId xmlns:a16="http://schemas.microsoft.com/office/drawing/2014/main" id="{9F08C463-1823-46ED-B507-146603DB35A7}"/>
                </a:ext>
              </a:extLst>
            </p:cNvPr>
            <p:cNvSpPr/>
            <p:nvPr/>
          </p:nvSpPr>
          <p:spPr>
            <a:xfrm>
              <a:off x="7331595" y="4516203"/>
              <a:ext cx="796984" cy="25861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B050"/>
                  </a:solidFill>
                </a:rPr>
                <a:t>Att3</a:t>
              </a:r>
            </a:p>
          </p:txBody>
        </p:sp>
        <p:cxnSp>
          <p:nvCxnSpPr>
            <p:cNvPr id="81" name="직선 화살표 연결선 80">
              <a:extLst>
                <a:ext uri="{FF2B5EF4-FFF2-40B4-BE49-F238E27FC236}">
                  <a16:creationId xmlns:a16="http://schemas.microsoft.com/office/drawing/2014/main" id="{35B88C87-C78E-481C-8B53-588975A31721}"/>
                </a:ext>
              </a:extLst>
            </p:cNvPr>
            <p:cNvCxnSpPr>
              <a:cxnSpLocks/>
              <a:stCxn id="7" idx="4"/>
              <a:endCxn id="70" idx="0"/>
            </p:cNvCxnSpPr>
            <p:nvPr/>
          </p:nvCxnSpPr>
          <p:spPr>
            <a:xfrm flipH="1">
              <a:off x="5926291" y="3992978"/>
              <a:ext cx="909812" cy="52322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직선 화살표 연결선 82">
              <a:extLst>
                <a:ext uri="{FF2B5EF4-FFF2-40B4-BE49-F238E27FC236}">
                  <a16:creationId xmlns:a16="http://schemas.microsoft.com/office/drawing/2014/main" id="{D010CABA-D115-4F70-9BED-DA0E702F4567}"/>
                </a:ext>
              </a:extLst>
            </p:cNvPr>
            <p:cNvCxnSpPr>
              <a:cxnSpLocks/>
              <a:stCxn id="7" idx="4"/>
              <a:endCxn id="69" idx="0"/>
            </p:cNvCxnSpPr>
            <p:nvPr/>
          </p:nvCxnSpPr>
          <p:spPr>
            <a:xfrm flipH="1">
              <a:off x="6831062" y="3992978"/>
              <a:ext cx="5041" cy="52322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직선 화살표 연결선 84">
              <a:extLst>
                <a:ext uri="{FF2B5EF4-FFF2-40B4-BE49-F238E27FC236}">
                  <a16:creationId xmlns:a16="http://schemas.microsoft.com/office/drawing/2014/main" id="{5F877A28-CC22-46C2-8A0D-3B3CBEAB2B15}"/>
                </a:ext>
              </a:extLst>
            </p:cNvPr>
            <p:cNvCxnSpPr>
              <a:cxnSpLocks/>
              <a:stCxn id="7" idx="4"/>
              <a:endCxn id="71" idx="0"/>
            </p:cNvCxnSpPr>
            <p:nvPr/>
          </p:nvCxnSpPr>
          <p:spPr>
            <a:xfrm>
              <a:off x="6836103" y="3992978"/>
              <a:ext cx="893984" cy="52322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직사각형 85">
              <a:extLst>
                <a:ext uri="{FF2B5EF4-FFF2-40B4-BE49-F238E27FC236}">
                  <a16:creationId xmlns:a16="http://schemas.microsoft.com/office/drawing/2014/main" id="{09398773-A2D0-47B8-86E4-79524E461189}"/>
                </a:ext>
              </a:extLst>
            </p:cNvPr>
            <p:cNvSpPr/>
            <p:nvPr/>
          </p:nvSpPr>
          <p:spPr>
            <a:xfrm>
              <a:off x="9828390" y="4516203"/>
              <a:ext cx="796984" cy="25861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B050"/>
                  </a:solidFill>
                </a:rPr>
                <a:t>PI2</a:t>
              </a:r>
            </a:p>
          </p:txBody>
        </p:sp>
        <p:sp>
          <p:nvSpPr>
            <p:cNvPr id="87" name="직사각형 86">
              <a:extLst>
                <a:ext uri="{FF2B5EF4-FFF2-40B4-BE49-F238E27FC236}">
                  <a16:creationId xmlns:a16="http://schemas.microsoft.com/office/drawing/2014/main" id="{079AB5F0-BDC5-42ED-AC06-BE2B5468C01A}"/>
                </a:ext>
              </a:extLst>
            </p:cNvPr>
            <p:cNvSpPr/>
            <p:nvPr/>
          </p:nvSpPr>
          <p:spPr>
            <a:xfrm>
              <a:off x="8841579" y="4516203"/>
              <a:ext cx="796984" cy="25861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B050"/>
                  </a:solidFill>
                </a:rPr>
                <a:t>PI1</a:t>
              </a:r>
            </a:p>
          </p:txBody>
        </p:sp>
        <p:cxnSp>
          <p:nvCxnSpPr>
            <p:cNvPr id="89" name="직선 화살표 연결선 88">
              <a:extLst>
                <a:ext uri="{FF2B5EF4-FFF2-40B4-BE49-F238E27FC236}">
                  <a16:creationId xmlns:a16="http://schemas.microsoft.com/office/drawing/2014/main" id="{73FB31B5-912D-4839-A1A7-66403A87446E}"/>
                </a:ext>
              </a:extLst>
            </p:cNvPr>
            <p:cNvCxnSpPr>
              <a:cxnSpLocks/>
              <a:stCxn id="8" idx="4"/>
              <a:endCxn id="87" idx="0"/>
            </p:cNvCxnSpPr>
            <p:nvPr/>
          </p:nvCxnSpPr>
          <p:spPr>
            <a:xfrm flipH="1">
              <a:off x="9240071" y="3992978"/>
              <a:ext cx="417230" cy="52322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직선 화살표 연결선 89">
              <a:extLst>
                <a:ext uri="{FF2B5EF4-FFF2-40B4-BE49-F238E27FC236}">
                  <a16:creationId xmlns:a16="http://schemas.microsoft.com/office/drawing/2014/main" id="{2FB48E9C-FE22-4923-B0E9-3E4489073BE1}"/>
                </a:ext>
              </a:extLst>
            </p:cNvPr>
            <p:cNvCxnSpPr>
              <a:cxnSpLocks/>
              <a:stCxn id="8" idx="4"/>
              <a:endCxn id="86" idx="0"/>
            </p:cNvCxnSpPr>
            <p:nvPr/>
          </p:nvCxnSpPr>
          <p:spPr>
            <a:xfrm>
              <a:off x="9657301" y="3992978"/>
              <a:ext cx="569581" cy="52322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제목 1">
            <a:extLst>
              <a:ext uri="{FF2B5EF4-FFF2-40B4-BE49-F238E27FC236}">
                <a16:creationId xmlns:a16="http://schemas.microsoft.com/office/drawing/2014/main" id="{1D6F3B72-A3F8-445F-B469-3FFD35DEAA47}"/>
              </a:ext>
            </a:extLst>
          </p:cNvPr>
          <p:cNvSpPr txBox="1">
            <a:spLocks/>
          </p:cNvSpPr>
          <p:nvPr/>
        </p:nvSpPr>
        <p:spPr>
          <a:xfrm>
            <a:off x="-1" y="365125"/>
            <a:ext cx="8810119" cy="762217"/>
          </a:xfrm>
          <a:prstGeom prst="rect">
            <a:avLst/>
          </a:prstGeom>
          <a:solidFill>
            <a:srgbClr val="FFC000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예제</a:t>
            </a:r>
            <a:r>
              <a:rPr lang="en-US" altLang="ko-KR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 </a:t>
            </a:r>
            <a:r>
              <a:rPr lang="ko-KR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스마트폰 앱 사용에 대한 확인적 요인분석</a:t>
            </a:r>
            <a:endParaRPr lang="ko-KR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5705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3C28B179-7CE3-45B0-B90B-612992E17C70}"/>
              </a:ext>
            </a:extLst>
          </p:cNvPr>
          <p:cNvGrpSpPr/>
          <p:nvPr/>
        </p:nvGrpSpPr>
        <p:grpSpPr>
          <a:xfrm>
            <a:off x="2534699" y="1712934"/>
            <a:ext cx="7969784" cy="3657600"/>
            <a:chOff x="2685011" y="1903617"/>
            <a:chExt cx="7976520" cy="3657600"/>
          </a:xfrm>
        </p:grpSpPr>
        <p:sp>
          <p:nvSpPr>
            <p:cNvPr id="5" name="타원 4">
              <a:extLst>
                <a:ext uri="{FF2B5EF4-FFF2-40B4-BE49-F238E27FC236}">
                  <a16:creationId xmlns:a16="http://schemas.microsoft.com/office/drawing/2014/main" id="{BF2F994E-8649-44CE-AA20-19223EFE36C3}"/>
                </a:ext>
              </a:extLst>
            </p:cNvPr>
            <p:cNvSpPr/>
            <p:nvPr/>
          </p:nvSpPr>
          <p:spPr>
            <a:xfrm>
              <a:off x="2685011" y="1903617"/>
              <a:ext cx="1695796" cy="914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rgbClr val="FF0000"/>
                  </a:solidFill>
                </a:rPr>
                <a:t>편의성</a:t>
              </a:r>
              <a:endParaRPr lang="en-US" altLang="ko-KR" dirty="0">
                <a:solidFill>
                  <a:srgbClr val="FF0000"/>
                </a:solidFill>
              </a:endParaRPr>
            </a:p>
            <a:p>
              <a:pPr algn="ctr"/>
              <a:r>
                <a:rPr lang="en-US" altLang="ko-KR" dirty="0">
                  <a:solidFill>
                    <a:srgbClr val="FF0000"/>
                  </a:solidFill>
                </a:rPr>
                <a:t>PEU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6" name="타원 5">
              <a:extLst>
                <a:ext uri="{FF2B5EF4-FFF2-40B4-BE49-F238E27FC236}">
                  <a16:creationId xmlns:a16="http://schemas.microsoft.com/office/drawing/2014/main" id="{234F04E5-D918-4477-B373-DC74F7CFEC82}"/>
                </a:ext>
              </a:extLst>
            </p:cNvPr>
            <p:cNvSpPr/>
            <p:nvPr/>
          </p:nvSpPr>
          <p:spPr>
            <a:xfrm>
              <a:off x="2685011" y="3275217"/>
              <a:ext cx="1695796" cy="914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rgbClr val="FF0000"/>
                  </a:solidFill>
                </a:rPr>
                <a:t>유용성</a:t>
              </a:r>
              <a:endParaRPr lang="en-US" dirty="0">
                <a:solidFill>
                  <a:srgbClr val="FF0000"/>
                </a:solidFill>
              </a:endParaRPr>
            </a:p>
            <a:p>
              <a:pPr algn="ctr"/>
              <a:r>
                <a:rPr lang="en-US" dirty="0">
                  <a:solidFill>
                    <a:srgbClr val="FF0000"/>
                  </a:solidFill>
                </a:rPr>
                <a:t>PU</a:t>
              </a:r>
            </a:p>
          </p:txBody>
        </p:sp>
        <p:sp>
          <p:nvSpPr>
            <p:cNvPr id="7" name="타원 6">
              <a:extLst>
                <a:ext uri="{FF2B5EF4-FFF2-40B4-BE49-F238E27FC236}">
                  <a16:creationId xmlns:a16="http://schemas.microsoft.com/office/drawing/2014/main" id="{EAF9FED4-FD63-437E-85FF-4445E02027F2}"/>
                </a:ext>
              </a:extLst>
            </p:cNvPr>
            <p:cNvSpPr/>
            <p:nvPr/>
          </p:nvSpPr>
          <p:spPr>
            <a:xfrm>
              <a:off x="6142152" y="3269261"/>
              <a:ext cx="1695796" cy="914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rgbClr val="FF0000"/>
                  </a:solidFill>
                </a:rPr>
                <a:t>태도</a:t>
              </a:r>
              <a:endParaRPr lang="en-US" altLang="ko-KR" dirty="0">
                <a:solidFill>
                  <a:srgbClr val="FF0000"/>
                </a:solidFill>
              </a:endParaRPr>
            </a:p>
            <a:p>
              <a:pPr algn="ctr"/>
              <a:r>
                <a:rPr lang="en-US" dirty="0">
                  <a:solidFill>
                    <a:srgbClr val="FF0000"/>
                  </a:solidFill>
                </a:rPr>
                <a:t>Attitude</a:t>
              </a:r>
            </a:p>
          </p:txBody>
        </p:sp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7E00B7C5-2F08-400B-AC7A-A22E7B89E317}"/>
                </a:ext>
              </a:extLst>
            </p:cNvPr>
            <p:cNvSpPr/>
            <p:nvPr/>
          </p:nvSpPr>
          <p:spPr>
            <a:xfrm>
              <a:off x="8965735" y="3269261"/>
              <a:ext cx="1695796" cy="914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rgbClr val="FF0000"/>
                  </a:solidFill>
                </a:rPr>
                <a:t>구매의도</a:t>
              </a:r>
              <a:endParaRPr lang="en-US" dirty="0">
                <a:solidFill>
                  <a:srgbClr val="FF0000"/>
                </a:solidFill>
              </a:endParaRPr>
            </a:p>
            <a:p>
              <a:pPr algn="ctr"/>
              <a:r>
                <a:rPr lang="en-US" dirty="0">
                  <a:solidFill>
                    <a:srgbClr val="FF0000"/>
                  </a:solidFill>
                </a:rPr>
                <a:t>PI</a:t>
              </a:r>
            </a:p>
          </p:txBody>
        </p:sp>
        <p:sp>
          <p:nvSpPr>
            <p:cNvPr id="12" name="타원 11">
              <a:extLst>
                <a:ext uri="{FF2B5EF4-FFF2-40B4-BE49-F238E27FC236}">
                  <a16:creationId xmlns:a16="http://schemas.microsoft.com/office/drawing/2014/main" id="{D5F95A7F-5B13-45D7-B7EB-F0C5966F95E7}"/>
                </a:ext>
              </a:extLst>
            </p:cNvPr>
            <p:cNvSpPr/>
            <p:nvPr/>
          </p:nvSpPr>
          <p:spPr>
            <a:xfrm>
              <a:off x="2685011" y="4646817"/>
              <a:ext cx="1695796" cy="914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rgbClr val="FF0000"/>
                  </a:solidFill>
                </a:rPr>
                <a:t>관계성</a:t>
              </a:r>
              <a:endParaRPr lang="en-US" altLang="ko-KR" dirty="0">
                <a:solidFill>
                  <a:srgbClr val="FF0000"/>
                </a:solidFill>
              </a:endParaRPr>
            </a:p>
            <a:p>
              <a:pPr algn="ctr"/>
              <a:r>
                <a:rPr lang="en-US" dirty="0">
                  <a:solidFill>
                    <a:srgbClr val="FF0000"/>
                  </a:solidFill>
                </a:rPr>
                <a:t>SN</a:t>
              </a:r>
            </a:p>
          </p:txBody>
        </p:sp>
      </p:grpSp>
      <p:grpSp>
        <p:nvGrpSpPr>
          <p:cNvPr id="67" name="그룹 66">
            <a:extLst>
              <a:ext uri="{FF2B5EF4-FFF2-40B4-BE49-F238E27FC236}">
                <a16:creationId xmlns:a16="http://schemas.microsoft.com/office/drawing/2014/main" id="{6CDD5887-EABA-436F-B2DF-B36B876CAC4F}"/>
              </a:ext>
            </a:extLst>
          </p:cNvPr>
          <p:cNvGrpSpPr/>
          <p:nvPr/>
        </p:nvGrpSpPr>
        <p:grpSpPr>
          <a:xfrm>
            <a:off x="931140" y="1557557"/>
            <a:ext cx="1603559" cy="4041578"/>
            <a:chOff x="931140" y="1557557"/>
            <a:chExt cx="1603559" cy="4041578"/>
          </a:xfrm>
        </p:grpSpPr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0AC8EA31-F1C2-47B2-A417-205FEB10E4CB}"/>
                </a:ext>
              </a:extLst>
            </p:cNvPr>
            <p:cNvSpPr/>
            <p:nvPr/>
          </p:nvSpPr>
          <p:spPr>
            <a:xfrm>
              <a:off x="931140" y="4324135"/>
              <a:ext cx="1097280" cy="26041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B050"/>
                  </a:solidFill>
                </a:rPr>
                <a:t>SN1</a:t>
              </a:r>
            </a:p>
          </p:txBody>
        </p:sp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57E01BAC-5C1C-4004-94A2-AB71D0515F63}"/>
                </a:ext>
              </a:extLst>
            </p:cNvPr>
            <p:cNvSpPr/>
            <p:nvPr/>
          </p:nvSpPr>
          <p:spPr>
            <a:xfrm>
              <a:off x="931140" y="4674857"/>
              <a:ext cx="1097280" cy="26041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B050"/>
                  </a:solidFill>
                </a:rPr>
                <a:t>SN2</a:t>
              </a:r>
            </a:p>
          </p:txBody>
        </p:sp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0C588726-62D3-4707-9D4C-1C120AF27AF6}"/>
                </a:ext>
              </a:extLst>
            </p:cNvPr>
            <p:cNvSpPr/>
            <p:nvPr/>
          </p:nvSpPr>
          <p:spPr>
            <a:xfrm>
              <a:off x="931140" y="5000527"/>
              <a:ext cx="1097280" cy="26041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B050"/>
                  </a:solidFill>
                </a:rPr>
                <a:t>SN3</a:t>
              </a:r>
            </a:p>
          </p:txBody>
        </p:sp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856177B5-D636-4B85-8D5B-953BCAB72128}"/>
                </a:ext>
              </a:extLst>
            </p:cNvPr>
            <p:cNvSpPr/>
            <p:nvPr/>
          </p:nvSpPr>
          <p:spPr>
            <a:xfrm>
              <a:off x="931140" y="5338723"/>
              <a:ext cx="1097280" cy="26041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B050"/>
                  </a:solidFill>
                </a:rPr>
                <a:t>SN4</a:t>
              </a:r>
            </a:p>
          </p:txBody>
        </p:sp>
        <p:cxnSp>
          <p:nvCxnSpPr>
            <p:cNvPr id="24" name="직선 화살표 연결선 23">
              <a:extLst>
                <a:ext uri="{FF2B5EF4-FFF2-40B4-BE49-F238E27FC236}">
                  <a16:creationId xmlns:a16="http://schemas.microsoft.com/office/drawing/2014/main" id="{B8D353D9-126C-4AA4-AB1F-3197D93FACC5}"/>
                </a:ext>
              </a:extLst>
            </p:cNvPr>
            <p:cNvCxnSpPr>
              <a:cxnSpLocks/>
              <a:stCxn id="12" idx="2"/>
              <a:endCxn id="16" idx="3"/>
            </p:cNvCxnSpPr>
            <p:nvPr/>
          </p:nvCxnSpPr>
          <p:spPr>
            <a:xfrm flipH="1" flipV="1">
              <a:off x="2028420" y="4454341"/>
              <a:ext cx="506279" cy="45899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직선 화살표 연결선 24">
              <a:extLst>
                <a:ext uri="{FF2B5EF4-FFF2-40B4-BE49-F238E27FC236}">
                  <a16:creationId xmlns:a16="http://schemas.microsoft.com/office/drawing/2014/main" id="{34C9BEAC-D93A-40BC-857D-240E88E8C11E}"/>
                </a:ext>
              </a:extLst>
            </p:cNvPr>
            <p:cNvCxnSpPr>
              <a:cxnSpLocks/>
              <a:stCxn id="12" idx="2"/>
              <a:endCxn id="17" idx="3"/>
            </p:cNvCxnSpPr>
            <p:nvPr/>
          </p:nvCxnSpPr>
          <p:spPr>
            <a:xfrm flipH="1" flipV="1">
              <a:off x="2028420" y="4805063"/>
              <a:ext cx="506279" cy="10827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직선 화살표 연결선 25">
              <a:extLst>
                <a:ext uri="{FF2B5EF4-FFF2-40B4-BE49-F238E27FC236}">
                  <a16:creationId xmlns:a16="http://schemas.microsoft.com/office/drawing/2014/main" id="{14FD293A-2D00-41F2-9DFA-B686F678B275}"/>
                </a:ext>
              </a:extLst>
            </p:cNvPr>
            <p:cNvCxnSpPr>
              <a:cxnSpLocks/>
              <a:stCxn id="12" idx="2"/>
              <a:endCxn id="19" idx="3"/>
            </p:cNvCxnSpPr>
            <p:nvPr/>
          </p:nvCxnSpPr>
          <p:spPr>
            <a:xfrm flipH="1">
              <a:off x="2028420" y="4913334"/>
              <a:ext cx="506279" cy="55559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직선 화살표 연결선 26">
              <a:extLst>
                <a:ext uri="{FF2B5EF4-FFF2-40B4-BE49-F238E27FC236}">
                  <a16:creationId xmlns:a16="http://schemas.microsoft.com/office/drawing/2014/main" id="{F80598A0-3C7E-4FC5-ADB7-C8F0C905056C}"/>
                </a:ext>
              </a:extLst>
            </p:cNvPr>
            <p:cNvCxnSpPr>
              <a:cxnSpLocks/>
              <a:stCxn id="12" idx="2"/>
              <a:endCxn id="18" idx="3"/>
            </p:cNvCxnSpPr>
            <p:nvPr/>
          </p:nvCxnSpPr>
          <p:spPr>
            <a:xfrm flipH="1">
              <a:off x="2028420" y="4913334"/>
              <a:ext cx="506279" cy="21739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직사각형 41">
              <a:extLst>
                <a:ext uri="{FF2B5EF4-FFF2-40B4-BE49-F238E27FC236}">
                  <a16:creationId xmlns:a16="http://schemas.microsoft.com/office/drawing/2014/main" id="{7FF9AA13-3EC2-4540-926E-3276F9B51EB7}"/>
                </a:ext>
              </a:extLst>
            </p:cNvPr>
            <p:cNvSpPr/>
            <p:nvPr/>
          </p:nvSpPr>
          <p:spPr>
            <a:xfrm>
              <a:off x="931140" y="3084895"/>
              <a:ext cx="1097280" cy="26041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B050"/>
                  </a:solidFill>
                </a:rPr>
                <a:t>PU1</a:t>
              </a:r>
            </a:p>
          </p:txBody>
        </p:sp>
        <p:sp>
          <p:nvSpPr>
            <p:cNvPr id="43" name="직사각형 42">
              <a:extLst>
                <a:ext uri="{FF2B5EF4-FFF2-40B4-BE49-F238E27FC236}">
                  <a16:creationId xmlns:a16="http://schemas.microsoft.com/office/drawing/2014/main" id="{B989E311-C35B-42BD-9F7A-EF3C79C3A0FB}"/>
                </a:ext>
              </a:extLst>
            </p:cNvPr>
            <p:cNvSpPr/>
            <p:nvPr/>
          </p:nvSpPr>
          <p:spPr>
            <a:xfrm>
              <a:off x="931140" y="3435617"/>
              <a:ext cx="1097280" cy="26041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B050"/>
                  </a:solidFill>
                </a:rPr>
                <a:t>PU2</a:t>
              </a:r>
            </a:p>
          </p:txBody>
        </p:sp>
        <p:sp>
          <p:nvSpPr>
            <p:cNvPr id="44" name="직사각형 43">
              <a:extLst>
                <a:ext uri="{FF2B5EF4-FFF2-40B4-BE49-F238E27FC236}">
                  <a16:creationId xmlns:a16="http://schemas.microsoft.com/office/drawing/2014/main" id="{C57EC8A1-4240-47A0-B70D-C339EA2380FF}"/>
                </a:ext>
              </a:extLst>
            </p:cNvPr>
            <p:cNvSpPr/>
            <p:nvPr/>
          </p:nvSpPr>
          <p:spPr>
            <a:xfrm>
              <a:off x="931140" y="3761287"/>
              <a:ext cx="1097280" cy="26041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B050"/>
                  </a:solidFill>
                </a:rPr>
                <a:t>PU3</a:t>
              </a:r>
            </a:p>
          </p:txBody>
        </p:sp>
        <p:cxnSp>
          <p:nvCxnSpPr>
            <p:cNvPr id="46" name="직선 화살표 연결선 45">
              <a:extLst>
                <a:ext uri="{FF2B5EF4-FFF2-40B4-BE49-F238E27FC236}">
                  <a16:creationId xmlns:a16="http://schemas.microsoft.com/office/drawing/2014/main" id="{D8B6DD8A-ADCA-47B5-B4E4-55ACACCD76D1}"/>
                </a:ext>
              </a:extLst>
            </p:cNvPr>
            <p:cNvCxnSpPr>
              <a:cxnSpLocks/>
              <a:stCxn id="6" idx="2"/>
              <a:endCxn id="42" idx="3"/>
            </p:cNvCxnSpPr>
            <p:nvPr/>
          </p:nvCxnSpPr>
          <p:spPr>
            <a:xfrm flipH="1" flipV="1">
              <a:off x="2028420" y="3215101"/>
              <a:ext cx="506279" cy="32663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직선 화살표 연결선 46">
              <a:extLst>
                <a:ext uri="{FF2B5EF4-FFF2-40B4-BE49-F238E27FC236}">
                  <a16:creationId xmlns:a16="http://schemas.microsoft.com/office/drawing/2014/main" id="{EC0F42BC-3715-4B7D-8153-9103A0286819}"/>
                </a:ext>
              </a:extLst>
            </p:cNvPr>
            <p:cNvCxnSpPr>
              <a:cxnSpLocks/>
              <a:stCxn id="6" idx="2"/>
              <a:endCxn id="43" idx="3"/>
            </p:cNvCxnSpPr>
            <p:nvPr/>
          </p:nvCxnSpPr>
          <p:spPr>
            <a:xfrm flipH="1">
              <a:off x="2028420" y="3541734"/>
              <a:ext cx="506279" cy="2408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직선 화살표 연결선 48">
              <a:extLst>
                <a:ext uri="{FF2B5EF4-FFF2-40B4-BE49-F238E27FC236}">
                  <a16:creationId xmlns:a16="http://schemas.microsoft.com/office/drawing/2014/main" id="{8FA3F25F-4FA8-42DF-89BB-82ED4D785F3A}"/>
                </a:ext>
              </a:extLst>
            </p:cNvPr>
            <p:cNvCxnSpPr>
              <a:cxnSpLocks/>
              <a:stCxn id="6" idx="2"/>
              <a:endCxn id="44" idx="3"/>
            </p:cNvCxnSpPr>
            <p:nvPr/>
          </p:nvCxnSpPr>
          <p:spPr>
            <a:xfrm flipH="1">
              <a:off x="2028420" y="3541734"/>
              <a:ext cx="506279" cy="34975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직사각형 49">
              <a:extLst>
                <a:ext uri="{FF2B5EF4-FFF2-40B4-BE49-F238E27FC236}">
                  <a16:creationId xmlns:a16="http://schemas.microsoft.com/office/drawing/2014/main" id="{5D99AB3F-0F13-46E2-8A0A-068DE82F696C}"/>
                </a:ext>
              </a:extLst>
            </p:cNvPr>
            <p:cNvSpPr/>
            <p:nvPr/>
          </p:nvSpPr>
          <p:spPr>
            <a:xfrm>
              <a:off x="931140" y="1557557"/>
              <a:ext cx="1097280" cy="26041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B050"/>
                  </a:solidFill>
                </a:rPr>
                <a:t>PEU1</a:t>
              </a:r>
            </a:p>
          </p:txBody>
        </p:sp>
        <p:sp>
          <p:nvSpPr>
            <p:cNvPr id="51" name="직사각형 50">
              <a:extLst>
                <a:ext uri="{FF2B5EF4-FFF2-40B4-BE49-F238E27FC236}">
                  <a16:creationId xmlns:a16="http://schemas.microsoft.com/office/drawing/2014/main" id="{A938CFAB-ED39-44E6-A83E-7F8AECA44D03}"/>
                </a:ext>
              </a:extLst>
            </p:cNvPr>
            <p:cNvSpPr/>
            <p:nvPr/>
          </p:nvSpPr>
          <p:spPr>
            <a:xfrm>
              <a:off x="931140" y="1908279"/>
              <a:ext cx="1097280" cy="26041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B050"/>
                  </a:solidFill>
                </a:rPr>
                <a:t>PEU2</a:t>
              </a:r>
            </a:p>
          </p:txBody>
        </p:sp>
        <p:sp>
          <p:nvSpPr>
            <p:cNvPr id="52" name="직사각형 51">
              <a:extLst>
                <a:ext uri="{FF2B5EF4-FFF2-40B4-BE49-F238E27FC236}">
                  <a16:creationId xmlns:a16="http://schemas.microsoft.com/office/drawing/2014/main" id="{129627A6-6438-419A-BE33-E0F1A28E0ABC}"/>
                </a:ext>
              </a:extLst>
            </p:cNvPr>
            <p:cNvSpPr/>
            <p:nvPr/>
          </p:nvSpPr>
          <p:spPr>
            <a:xfrm>
              <a:off x="931140" y="2233949"/>
              <a:ext cx="1097280" cy="26041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B050"/>
                  </a:solidFill>
                </a:rPr>
                <a:t>PEU3</a:t>
              </a:r>
            </a:p>
          </p:txBody>
        </p:sp>
        <p:sp>
          <p:nvSpPr>
            <p:cNvPr id="53" name="직사각형 52">
              <a:extLst>
                <a:ext uri="{FF2B5EF4-FFF2-40B4-BE49-F238E27FC236}">
                  <a16:creationId xmlns:a16="http://schemas.microsoft.com/office/drawing/2014/main" id="{5D4D1FE3-DEEF-4474-BE40-1127A4898AEA}"/>
                </a:ext>
              </a:extLst>
            </p:cNvPr>
            <p:cNvSpPr/>
            <p:nvPr/>
          </p:nvSpPr>
          <p:spPr>
            <a:xfrm>
              <a:off x="931140" y="2572145"/>
              <a:ext cx="1097280" cy="26041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B050"/>
                  </a:solidFill>
                </a:rPr>
                <a:t>PEU4</a:t>
              </a:r>
            </a:p>
          </p:txBody>
        </p:sp>
        <p:cxnSp>
          <p:nvCxnSpPr>
            <p:cNvPr id="54" name="직선 화살표 연결선 53">
              <a:extLst>
                <a:ext uri="{FF2B5EF4-FFF2-40B4-BE49-F238E27FC236}">
                  <a16:creationId xmlns:a16="http://schemas.microsoft.com/office/drawing/2014/main" id="{7A7EBB94-8CCC-4A71-A837-AA6E0552EEF2}"/>
                </a:ext>
              </a:extLst>
            </p:cNvPr>
            <p:cNvCxnSpPr>
              <a:cxnSpLocks/>
              <a:stCxn id="5" idx="2"/>
              <a:endCxn id="50" idx="3"/>
            </p:cNvCxnSpPr>
            <p:nvPr/>
          </p:nvCxnSpPr>
          <p:spPr>
            <a:xfrm flipH="1" flipV="1">
              <a:off x="2028420" y="1687763"/>
              <a:ext cx="506279" cy="48237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직선 화살표 연결선 54">
              <a:extLst>
                <a:ext uri="{FF2B5EF4-FFF2-40B4-BE49-F238E27FC236}">
                  <a16:creationId xmlns:a16="http://schemas.microsoft.com/office/drawing/2014/main" id="{D5C049DC-CD16-4BD9-BCBD-92B74B2ABF8E}"/>
                </a:ext>
              </a:extLst>
            </p:cNvPr>
            <p:cNvCxnSpPr>
              <a:cxnSpLocks/>
              <a:stCxn id="5" idx="2"/>
              <a:endCxn id="51" idx="3"/>
            </p:cNvCxnSpPr>
            <p:nvPr/>
          </p:nvCxnSpPr>
          <p:spPr>
            <a:xfrm flipH="1" flipV="1">
              <a:off x="2028420" y="2038485"/>
              <a:ext cx="506279" cy="13164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직선 화살표 연결선 55">
              <a:extLst>
                <a:ext uri="{FF2B5EF4-FFF2-40B4-BE49-F238E27FC236}">
                  <a16:creationId xmlns:a16="http://schemas.microsoft.com/office/drawing/2014/main" id="{EE78C59C-E56D-4191-8EF1-7D8CFCBBC008}"/>
                </a:ext>
              </a:extLst>
            </p:cNvPr>
            <p:cNvCxnSpPr>
              <a:cxnSpLocks/>
              <a:stCxn id="5" idx="2"/>
              <a:endCxn id="53" idx="3"/>
            </p:cNvCxnSpPr>
            <p:nvPr/>
          </p:nvCxnSpPr>
          <p:spPr>
            <a:xfrm flipH="1">
              <a:off x="2028420" y="2170134"/>
              <a:ext cx="506279" cy="53221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직선 화살표 연결선 56">
              <a:extLst>
                <a:ext uri="{FF2B5EF4-FFF2-40B4-BE49-F238E27FC236}">
                  <a16:creationId xmlns:a16="http://schemas.microsoft.com/office/drawing/2014/main" id="{06F65EF8-C283-4D5D-A48A-DFE5095EDB43}"/>
                </a:ext>
              </a:extLst>
            </p:cNvPr>
            <p:cNvCxnSpPr>
              <a:cxnSpLocks/>
              <a:stCxn id="5" idx="2"/>
              <a:endCxn id="52" idx="3"/>
            </p:cNvCxnSpPr>
            <p:nvPr/>
          </p:nvCxnSpPr>
          <p:spPr>
            <a:xfrm flipH="1">
              <a:off x="2028420" y="2170134"/>
              <a:ext cx="506279" cy="19402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그룹 67">
            <a:extLst>
              <a:ext uri="{FF2B5EF4-FFF2-40B4-BE49-F238E27FC236}">
                <a16:creationId xmlns:a16="http://schemas.microsoft.com/office/drawing/2014/main" id="{CCEEC5CF-F73B-497D-A287-3C72123998AF}"/>
              </a:ext>
            </a:extLst>
          </p:cNvPr>
          <p:cNvGrpSpPr/>
          <p:nvPr/>
        </p:nvGrpSpPr>
        <p:grpSpPr>
          <a:xfrm>
            <a:off x="5527799" y="3992978"/>
            <a:ext cx="5097575" cy="781843"/>
            <a:chOff x="5527799" y="3992978"/>
            <a:chExt cx="5097575" cy="781843"/>
          </a:xfrm>
        </p:grpSpPr>
        <p:sp>
          <p:nvSpPr>
            <p:cNvPr id="69" name="직사각형 68">
              <a:extLst>
                <a:ext uri="{FF2B5EF4-FFF2-40B4-BE49-F238E27FC236}">
                  <a16:creationId xmlns:a16="http://schemas.microsoft.com/office/drawing/2014/main" id="{CFB7E450-E154-4CB0-88C0-6AD1D55E73CA}"/>
                </a:ext>
              </a:extLst>
            </p:cNvPr>
            <p:cNvSpPr/>
            <p:nvPr/>
          </p:nvSpPr>
          <p:spPr>
            <a:xfrm>
              <a:off x="6432570" y="4516203"/>
              <a:ext cx="796984" cy="25861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B050"/>
                  </a:solidFill>
                </a:rPr>
                <a:t>Att2</a:t>
              </a:r>
            </a:p>
          </p:txBody>
        </p:sp>
        <p:sp>
          <p:nvSpPr>
            <p:cNvPr id="70" name="직사각형 69">
              <a:extLst>
                <a:ext uri="{FF2B5EF4-FFF2-40B4-BE49-F238E27FC236}">
                  <a16:creationId xmlns:a16="http://schemas.microsoft.com/office/drawing/2014/main" id="{F4E33294-61FA-414F-A281-9FF9EEED0FA5}"/>
                </a:ext>
              </a:extLst>
            </p:cNvPr>
            <p:cNvSpPr/>
            <p:nvPr/>
          </p:nvSpPr>
          <p:spPr>
            <a:xfrm>
              <a:off x="5527799" y="4516203"/>
              <a:ext cx="796984" cy="25861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B050"/>
                  </a:solidFill>
                </a:rPr>
                <a:t>Att1</a:t>
              </a:r>
            </a:p>
          </p:txBody>
        </p:sp>
        <p:sp>
          <p:nvSpPr>
            <p:cNvPr id="71" name="직사각형 70">
              <a:extLst>
                <a:ext uri="{FF2B5EF4-FFF2-40B4-BE49-F238E27FC236}">
                  <a16:creationId xmlns:a16="http://schemas.microsoft.com/office/drawing/2014/main" id="{9F08C463-1823-46ED-B507-146603DB35A7}"/>
                </a:ext>
              </a:extLst>
            </p:cNvPr>
            <p:cNvSpPr/>
            <p:nvPr/>
          </p:nvSpPr>
          <p:spPr>
            <a:xfrm>
              <a:off x="7331595" y="4516203"/>
              <a:ext cx="796984" cy="25861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B050"/>
                  </a:solidFill>
                </a:rPr>
                <a:t>Att3</a:t>
              </a:r>
            </a:p>
          </p:txBody>
        </p:sp>
        <p:cxnSp>
          <p:nvCxnSpPr>
            <p:cNvPr id="81" name="직선 화살표 연결선 80">
              <a:extLst>
                <a:ext uri="{FF2B5EF4-FFF2-40B4-BE49-F238E27FC236}">
                  <a16:creationId xmlns:a16="http://schemas.microsoft.com/office/drawing/2014/main" id="{35B88C87-C78E-481C-8B53-588975A31721}"/>
                </a:ext>
              </a:extLst>
            </p:cNvPr>
            <p:cNvCxnSpPr>
              <a:cxnSpLocks/>
              <a:stCxn id="7" idx="4"/>
              <a:endCxn id="70" idx="0"/>
            </p:cNvCxnSpPr>
            <p:nvPr/>
          </p:nvCxnSpPr>
          <p:spPr>
            <a:xfrm flipH="1">
              <a:off x="5926291" y="3992978"/>
              <a:ext cx="909812" cy="52322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직선 화살표 연결선 82">
              <a:extLst>
                <a:ext uri="{FF2B5EF4-FFF2-40B4-BE49-F238E27FC236}">
                  <a16:creationId xmlns:a16="http://schemas.microsoft.com/office/drawing/2014/main" id="{D010CABA-D115-4F70-9BED-DA0E702F4567}"/>
                </a:ext>
              </a:extLst>
            </p:cNvPr>
            <p:cNvCxnSpPr>
              <a:cxnSpLocks/>
              <a:stCxn id="7" idx="4"/>
              <a:endCxn id="69" idx="0"/>
            </p:cNvCxnSpPr>
            <p:nvPr/>
          </p:nvCxnSpPr>
          <p:spPr>
            <a:xfrm flipH="1">
              <a:off x="6831062" y="3992978"/>
              <a:ext cx="5041" cy="52322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직선 화살표 연결선 84">
              <a:extLst>
                <a:ext uri="{FF2B5EF4-FFF2-40B4-BE49-F238E27FC236}">
                  <a16:creationId xmlns:a16="http://schemas.microsoft.com/office/drawing/2014/main" id="{5F877A28-CC22-46C2-8A0D-3B3CBEAB2B15}"/>
                </a:ext>
              </a:extLst>
            </p:cNvPr>
            <p:cNvCxnSpPr>
              <a:cxnSpLocks/>
              <a:stCxn id="7" idx="4"/>
              <a:endCxn id="71" idx="0"/>
            </p:cNvCxnSpPr>
            <p:nvPr/>
          </p:nvCxnSpPr>
          <p:spPr>
            <a:xfrm>
              <a:off x="6836103" y="3992978"/>
              <a:ext cx="893984" cy="52322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직사각형 85">
              <a:extLst>
                <a:ext uri="{FF2B5EF4-FFF2-40B4-BE49-F238E27FC236}">
                  <a16:creationId xmlns:a16="http://schemas.microsoft.com/office/drawing/2014/main" id="{09398773-A2D0-47B8-86E4-79524E461189}"/>
                </a:ext>
              </a:extLst>
            </p:cNvPr>
            <p:cNvSpPr/>
            <p:nvPr/>
          </p:nvSpPr>
          <p:spPr>
            <a:xfrm>
              <a:off x="9828390" y="4516203"/>
              <a:ext cx="796984" cy="25861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B050"/>
                  </a:solidFill>
                </a:rPr>
                <a:t>PI2</a:t>
              </a:r>
            </a:p>
          </p:txBody>
        </p:sp>
        <p:sp>
          <p:nvSpPr>
            <p:cNvPr id="87" name="직사각형 86">
              <a:extLst>
                <a:ext uri="{FF2B5EF4-FFF2-40B4-BE49-F238E27FC236}">
                  <a16:creationId xmlns:a16="http://schemas.microsoft.com/office/drawing/2014/main" id="{079AB5F0-BDC5-42ED-AC06-BE2B5468C01A}"/>
                </a:ext>
              </a:extLst>
            </p:cNvPr>
            <p:cNvSpPr/>
            <p:nvPr/>
          </p:nvSpPr>
          <p:spPr>
            <a:xfrm>
              <a:off x="8841579" y="4516203"/>
              <a:ext cx="796984" cy="25861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B050"/>
                  </a:solidFill>
                </a:rPr>
                <a:t>PI1</a:t>
              </a:r>
            </a:p>
          </p:txBody>
        </p:sp>
        <p:cxnSp>
          <p:nvCxnSpPr>
            <p:cNvPr id="89" name="직선 화살표 연결선 88">
              <a:extLst>
                <a:ext uri="{FF2B5EF4-FFF2-40B4-BE49-F238E27FC236}">
                  <a16:creationId xmlns:a16="http://schemas.microsoft.com/office/drawing/2014/main" id="{73FB31B5-912D-4839-A1A7-66403A87446E}"/>
                </a:ext>
              </a:extLst>
            </p:cNvPr>
            <p:cNvCxnSpPr>
              <a:cxnSpLocks/>
              <a:stCxn id="8" idx="4"/>
              <a:endCxn id="87" idx="0"/>
            </p:cNvCxnSpPr>
            <p:nvPr/>
          </p:nvCxnSpPr>
          <p:spPr>
            <a:xfrm flipH="1">
              <a:off x="9240071" y="3992978"/>
              <a:ext cx="417230" cy="52322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직선 화살표 연결선 89">
              <a:extLst>
                <a:ext uri="{FF2B5EF4-FFF2-40B4-BE49-F238E27FC236}">
                  <a16:creationId xmlns:a16="http://schemas.microsoft.com/office/drawing/2014/main" id="{2FB48E9C-FE22-4923-B0E9-3E4489073BE1}"/>
                </a:ext>
              </a:extLst>
            </p:cNvPr>
            <p:cNvCxnSpPr>
              <a:cxnSpLocks/>
              <a:stCxn id="8" idx="4"/>
              <a:endCxn id="86" idx="0"/>
            </p:cNvCxnSpPr>
            <p:nvPr/>
          </p:nvCxnSpPr>
          <p:spPr>
            <a:xfrm>
              <a:off x="9657301" y="3992978"/>
              <a:ext cx="569581" cy="52322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연결선: 구부러짐 12">
            <a:extLst>
              <a:ext uri="{FF2B5EF4-FFF2-40B4-BE49-F238E27FC236}">
                <a16:creationId xmlns:a16="http://schemas.microsoft.com/office/drawing/2014/main" id="{4F673567-A70E-4AF3-956A-D5967B71C9EF}"/>
              </a:ext>
            </a:extLst>
          </p:cNvPr>
          <p:cNvCxnSpPr>
            <a:stCxn id="5" idx="6"/>
            <a:endCxn id="6" idx="6"/>
          </p:cNvCxnSpPr>
          <p:nvPr/>
        </p:nvCxnSpPr>
        <p:spPr>
          <a:xfrm>
            <a:off x="4229063" y="2170134"/>
            <a:ext cx="12700" cy="1371600"/>
          </a:xfrm>
          <a:prstGeom prst="curvedConnector3">
            <a:avLst>
              <a:gd name="adj1" fmla="val 1800000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연결선: 구부러짐 14">
            <a:extLst>
              <a:ext uri="{FF2B5EF4-FFF2-40B4-BE49-F238E27FC236}">
                <a16:creationId xmlns:a16="http://schemas.microsoft.com/office/drawing/2014/main" id="{DE20F89A-008D-40A9-BC93-670465E780DD}"/>
              </a:ext>
            </a:extLst>
          </p:cNvPr>
          <p:cNvCxnSpPr>
            <a:stCxn id="5" idx="6"/>
            <a:endCxn id="12" idx="6"/>
          </p:cNvCxnSpPr>
          <p:nvPr/>
        </p:nvCxnSpPr>
        <p:spPr>
          <a:xfrm>
            <a:off x="4229063" y="2170134"/>
            <a:ext cx="12700" cy="2743200"/>
          </a:xfrm>
          <a:prstGeom prst="curvedConnector3">
            <a:avLst>
              <a:gd name="adj1" fmla="val 5350685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연결선: 구부러짐 22">
            <a:extLst>
              <a:ext uri="{FF2B5EF4-FFF2-40B4-BE49-F238E27FC236}">
                <a16:creationId xmlns:a16="http://schemas.microsoft.com/office/drawing/2014/main" id="{06D27C61-81F3-4F63-9480-FE527BB5EB5F}"/>
              </a:ext>
            </a:extLst>
          </p:cNvPr>
          <p:cNvCxnSpPr>
            <a:stCxn id="6" idx="6"/>
            <a:endCxn id="12" idx="6"/>
          </p:cNvCxnSpPr>
          <p:nvPr/>
        </p:nvCxnSpPr>
        <p:spPr>
          <a:xfrm>
            <a:off x="4229063" y="3541734"/>
            <a:ext cx="12700" cy="1371600"/>
          </a:xfrm>
          <a:prstGeom prst="curvedConnector3">
            <a:avLst>
              <a:gd name="adj1" fmla="val 1800000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연결선: 구부러짐 28">
            <a:extLst>
              <a:ext uri="{FF2B5EF4-FFF2-40B4-BE49-F238E27FC236}">
                <a16:creationId xmlns:a16="http://schemas.microsoft.com/office/drawing/2014/main" id="{FD65B7CB-B3B2-4503-8229-2EDCF4DDBA58}"/>
              </a:ext>
            </a:extLst>
          </p:cNvPr>
          <p:cNvCxnSpPr>
            <a:stCxn id="5" idx="6"/>
            <a:endCxn id="7" idx="0"/>
          </p:cNvCxnSpPr>
          <p:nvPr/>
        </p:nvCxnSpPr>
        <p:spPr>
          <a:xfrm>
            <a:off x="4229063" y="2170134"/>
            <a:ext cx="2607040" cy="908444"/>
          </a:xfrm>
          <a:prstGeom prst="curvedConnector2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연결선: 구부러짐 30">
            <a:extLst>
              <a:ext uri="{FF2B5EF4-FFF2-40B4-BE49-F238E27FC236}">
                <a16:creationId xmlns:a16="http://schemas.microsoft.com/office/drawing/2014/main" id="{5F789752-5CE0-4898-AFCD-D335CD440366}"/>
              </a:ext>
            </a:extLst>
          </p:cNvPr>
          <p:cNvCxnSpPr>
            <a:stCxn id="5" idx="6"/>
            <a:endCxn id="8" idx="0"/>
          </p:cNvCxnSpPr>
          <p:nvPr/>
        </p:nvCxnSpPr>
        <p:spPr>
          <a:xfrm>
            <a:off x="4229063" y="2170134"/>
            <a:ext cx="5428238" cy="908444"/>
          </a:xfrm>
          <a:prstGeom prst="curvedConnector2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연결선: 구부러짐 32">
            <a:extLst>
              <a:ext uri="{FF2B5EF4-FFF2-40B4-BE49-F238E27FC236}">
                <a16:creationId xmlns:a16="http://schemas.microsoft.com/office/drawing/2014/main" id="{ABE2F534-7541-441F-B0BB-0CE84F644728}"/>
              </a:ext>
            </a:extLst>
          </p:cNvPr>
          <p:cNvCxnSpPr>
            <a:stCxn id="7" idx="0"/>
            <a:endCxn id="8" idx="0"/>
          </p:cNvCxnSpPr>
          <p:nvPr/>
        </p:nvCxnSpPr>
        <p:spPr>
          <a:xfrm rot="5400000" flipH="1" flipV="1">
            <a:off x="8246702" y="1667979"/>
            <a:ext cx="12700" cy="2821198"/>
          </a:xfrm>
          <a:prstGeom prst="curvedConnector3">
            <a:avLst>
              <a:gd name="adj1" fmla="val 3378079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연결선: 구부러짐 40">
            <a:extLst>
              <a:ext uri="{FF2B5EF4-FFF2-40B4-BE49-F238E27FC236}">
                <a16:creationId xmlns:a16="http://schemas.microsoft.com/office/drawing/2014/main" id="{CC6C6912-AFF8-4BDF-AD2E-5E7ACAFCDB31}"/>
              </a:ext>
            </a:extLst>
          </p:cNvPr>
          <p:cNvCxnSpPr>
            <a:stCxn id="6" idx="7"/>
            <a:endCxn id="7" idx="1"/>
          </p:cNvCxnSpPr>
          <p:nvPr/>
        </p:nvCxnSpPr>
        <p:spPr>
          <a:xfrm rot="5400000" flipH="1" flipV="1">
            <a:off x="5106014" y="2087404"/>
            <a:ext cx="5956" cy="2256126"/>
          </a:xfrm>
          <a:prstGeom prst="curvedConnector3">
            <a:avLst>
              <a:gd name="adj1" fmla="val 8710191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연결선: 구부러짐 57">
            <a:extLst>
              <a:ext uri="{FF2B5EF4-FFF2-40B4-BE49-F238E27FC236}">
                <a16:creationId xmlns:a16="http://schemas.microsoft.com/office/drawing/2014/main" id="{BCCA16B2-A24B-4C8D-A8A4-E5B827CB44E5}"/>
              </a:ext>
            </a:extLst>
          </p:cNvPr>
          <p:cNvCxnSpPr>
            <a:cxnSpLocks/>
            <a:stCxn id="12" idx="7"/>
            <a:endCxn id="7" idx="2"/>
          </p:cNvCxnSpPr>
          <p:nvPr/>
        </p:nvCxnSpPr>
        <p:spPr>
          <a:xfrm rot="5400000" flipH="1" flipV="1">
            <a:off x="4457792" y="3058916"/>
            <a:ext cx="1054267" cy="2007992"/>
          </a:xfrm>
          <a:prstGeom prst="curvedConnector2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연결선: 구부러짐 60">
            <a:extLst>
              <a:ext uri="{FF2B5EF4-FFF2-40B4-BE49-F238E27FC236}">
                <a16:creationId xmlns:a16="http://schemas.microsoft.com/office/drawing/2014/main" id="{1AC77A29-6544-47A6-8FEE-EF31F8211D1E}"/>
              </a:ext>
            </a:extLst>
          </p:cNvPr>
          <p:cNvCxnSpPr>
            <a:stCxn id="6" idx="7"/>
            <a:endCxn id="8" idx="1"/>
          </p:cNvCxnSpPr>
          <p:nvPr/>
        </p:nvCxnSpPr>
        <p:spPr>
          <a:xfrm rot="5400000" flipH="1" flipV="1">
            <a:off x="6516613" y="676805"/>
            <a:ext cx="5956" cy="5077324"/>
          </a:xfrm>
          <a:prstGeom prst="curvedConnector3">
            <a:avLst>
              <a:gd name="adj1" fmla="val 14178240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연결선: 구부러짐 63">
            <a:extLst>
              <a:ext uri="{FF2B5EF4-FFF2-40B4-BE49-F238E27FC236}">
                <a16:creationId xmlns:a16="http://schemas.microsoft.com/office/drawing/2014/main" id="{7C8AE369-BE49-4A2C-9C53-7AF7B025142F}"/>
              </a:ext>
            </a:extLst>
          </p:cNvPr>
          <p:cNvCxnSpPr>
            <a:cxnSpLocks/>
            <a:stCxn id="12" idx="7"/>
            <a:endCxn id="8" idx="1"/>
          </p:cNvCxnSpPr>
          <p:nvPr/>
        </p:nvCxnSpPr>
        <p:spPr>
          <a:xfrm rot="5400000" flipH="1" flipV="1">
            <a:off x="5830813" y="1362605"/>
            <a:ext cx="1377556" cy="5077324"/>
          </a:xfrm>
          <a:prstGeom prst="curvedConnector3">
            <a:avLst>
              <a:gd name="adj1" fmla="val 138137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제목 1">
            <a:extLst>
              <a:ext uri="{FF2B5EF4-FFF2-40B4-BE49-F238E27FC236}">
                <a16:creationId xmlns:a16="http://schemas.microsoft.com/office/drawing/2014/main" id="{856C110F-9194-47D1-9BC7-E2563D116511}"/>
              </a:ext>
            </a:extLst>
          </p:cNvPr>
          <p:cNvSpPr txBox="1">
            <a:spLocks/>
          </p:cNvSpPr>
          <p:nvPr/>
        </p:nvSpPr>
        <p:spPr>
          <a:xfrm>
            <a:off x="-1" y="365125"/>
            <a:ext cx="8810119" cy="762217"/>
          </a:xfrm>
          <a:prstGeom prst="rect">
            <a:avLst/>
          </a:prstGeom>
          <a:solidFill>
            <a:srgbClr val="FF9900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Step1 : </a:t>
            </a:r>
            <a:r>
              <a:rPr lang="ko-KR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측정도구모형</a:t>
            </a:r>
            <a:r>
              <a:rPr lang="en-US" altLang="ko-K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검정 </a:t>
            </a:r>
            <a:r>
              <a:rPr lang="en-US" altLang="ko-K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(Measurement</a:t>
            </a:r>
            <a:r>
              <a:rPr lang="ko-KR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Model)</a:t>
            </a:r>
            <a:endParaRPr lang="ko-KR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0115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9B8B6CA2-190E-44A3-A5B4-16A2027565BC}"/>
              </a:ext>
            </a:extLst>
          </p:cNvPr>
          <p:cNvSpPr txBox="1">
            <a:spLocks/>
          </p:cNvSpPr>
          <p:nvPr/>
        </p:nvSpPr>
        <p:spPr>
          <a:xfrm>
            <a:off x="0" y="365126"/>
            <a:ext cx="4508205" cy="57054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과제</a:t>
            </a:r>
            <a:r>
              <a:rPr lang="en-US" altLang="ko-K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r>
              <a:rPr lang="ko-KR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다음 표를 </a:t>
            </a:r>
            <a:r>
              <a:rPr lang="ko-KR" alt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완성하시오</a:t>
            </a:r>
            <a:endParaRPr lang="ko-KR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표 4">
                <a:extLst>
                  <a:ext uri="{FF2B5EF4-FFF2-40B4-BE49-F238E27FC236}">
                    <a16:creationId xmlns:a16="http://schemas.microsoft.com/office/drawing/2014/main" id="{145A4F51-6E9F-4C28-A0E3-109497E6D1E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53438590"/>
                  </p:ext>
                </p:extLst>
              </p:nvPr>
            </p:nvGraphicFramePr>
            <p:xfrm>
              <a:off x="1123424" y="1114522"/>
              <a:ext cx="9370911" cy="510965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29691">
                      <a:extLst>
                        <a:ext uri="{9D8B030D-6E8A-4147-A177-3AD203B41FA5}">
                          <a16:colId xmlns:a16="http://schemas.microsoft.com/office/drawing/2014/main" val="210614835"/>
                        </a:ext>
                      </a:extLst>
                    </a:gridCol>
                    <a:gridCol w="4641090">
                      <a:extLst>
                        <a:ext uri="{9D8B030D-6E8A-4147-A177-3AD203B41FA5}">
                          <a16:colId xmlns:a16="http://schemas.microsoft.com/office/drawing/2014/main" val="3636872240"/>
                        </a:ext>
                      </a:extLst>
                    </a:gridCol>
                    <a:gridCol w="765544">
                      <a:extLst>
                        <a:ext uri="{9D8B030D-6E8A-4147-A177-3AD203B41FA5}">
                          <a16:colId xmlns:a16="http://schemas.microsoft.com/office/drawing/2014/main" val="1174740883"/>
                        </a:ext>
                      </a:extLst>
                    </a:gridCol>
                    <a:gridCol w="765544">
                      <a:extLst>
                        <a:ext uri="{9D8B030D-6E8A-4147-A177-3AD203B41FA5}">
                          <a16:colId xmlns:a16="http://schemas.microsoft.com/office/drawing/2014/main" val="1646122410"/>
                        </a:ext>
                      </a:extLst>
                    </a:gridCol>
                    <a:gridCol w="744279">
                      <a:extLst>
                        <a:ext uri="{9D8B030D-6E8A-4147-A177-3AD203B41FA5}">
                          <a16:colId xmlns:a16="http://schemas.microsoft.com/office/drawing/2014/main" val="557146557"/>
                        </a:ext>
                      </a:extLst>
                    </a:gridCol>
                    <a:gridCol w="691116">
                      <a:extLst>
                        <a:ext uri="{9D8B030D-6E8A-4147-A177-3AD203B41FA5}">
                          <a16:colId xmlns:a16="http://schemas.microsoft.com/office/drawing/2014/main" val="1293763711"/>
                        </a:ext>
                      </a:extLst>
                    </a:gridCol>
                    <a:gridCol w="733647">
                      <a:extLst>
                        <a:ext uri="{9D8B030D-6E8A-4147-A177-3AD203B41FA5}">
                          <a16:colId xmlns:a16="http://schemas.microsoft.com/office/drawing/2014/main" val="2112894461"/>
                        </a:ext>
                      </a:extLst>
                    </a:gridCol>
                  </a:tblGrid>
                  <a:tr h="1828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ko-KR" dirty="0"/>
                            <a:t>Factor</a:t>
                          </a:r>
                          <a:r>
                            <a:rPr lang="ko-KR" altLang="en-US" dirty="0"/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ko-KR" dirty="0"/>
                            <a:t>Measurement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dirty="0"/>
                            <a:t>Mean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α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AVE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2032902"/>
                      </a:ext>
                    </a:extLst>
                  </a:tr>
                  <a:tr h="182880">
                    <a:tc rowSpan="4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dirty="0">
                              <a:solidFill>
                                <a:schemeClr val="tx1"/>
                              </a:solidFill>
                              <a:ea typeface="맑은 고딕"/>
                            </a:rPr>
                            <a:t>Perceived Ease of Use</a:t>
                          </a:r>
                          <a:endParaRPr lang="ko-KR" altLang="en-US" sz="1200" dirty="0">
                            <a:solidFill>
                              <a:schemeClr val="tx1"/>
                            </a:solidFill>
                            <a:ea typeface="맑은 고딕"/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t"/>
                          <a:r>
                            <a:rPr lang="en-US" altLang="ko-KR" sz="1200" u="none" strike="noStrike" dirty="0">
                              <a:effectLst/>
                            </a:rPr>
                            <a:t>  A-1. </a:t>
                          </a:r>
                          <a:r>
                            <a:rPr lang="ko-KR" altLang="en-US" sz="1200" u="none" strike="noStrike" dirty="0">
                              <a:effectLst/>
                            </a:rPr>
                            <a:t>스마트폰 앱은 사용하기 쉽기 때문에</a:t>
                          </a:r>
                          <a:endParaRPr lang="ko-KR" altLang="en-US" sz="1200" b="0" i="0" u="none" strike="noStrike" dirty="0">
                            <a:solidFill>
                              <a:srgbClr val="333399"/>
                            </a:solidFill>
                            <a:effectLst/>
                            <a:latin typeface="Gulim" panose="020B0600000101010101" pitchFamily="50" charset="-127"/>
                            <a:ea typeface="Gulim" panose="020B0600000101010101" pitchFamily="50" charset="-127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 rowSpan="4"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 rowSpan="4"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 rowSpan="4"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7702156"/>
                      </a:ext>
                    </a:extLst>
                  </a:tr>
                  <a:tr h="331617"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t"/>
                          <a:r>
                            <a:rPr lang="en-US" altLang="ko-KR" sz="1200" u="none" strike="noStrike" dirty="0">
                              <a:effectLst/>
                            </a:rPr>
                            <a:t>  A-2. </a:t>
                          </a:r>
                          <a:r>
                            <a:rPr lang="ko-KR" altLang="en-US" sz="1200" u="none" strike="noStrike" dirty="0">
                              <a:effectLst/>
                            </a:rPr>
                            <a:t>가지고 다닐 수 있으니까</a:t>
                          </a:r>
                          <a:endParaRPr lang="ko-KR" altLang="en-US" sz="1200" b="0" i="0" u="none" strike="noStrike" dirty="0">
                            <a:solidFill>
                              <a:srgbClr val="333399"/>
                            </a:solidFill>
                            <a:effectLst/>
                            <a:latin typeface="Gulim" panose="020B0600000101010101" pitchFamily="50" charset="-127"/>
                            <a:ea typeface="Gulim" panose="020B0600000101010101" pitchFamily="50" charset="-127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5742319"/>
                      </a:ext>
                    </a:extLst>
                  </a:tr>
                  <a:tr h="297473"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t"/>
                          <a:r>
                            <a:rPr lang="en-US" altLang="ko-KR" sz="1200" u="none" strike="noStrike" dirty="0">
                              <a:effectLst/>
                            </a:rPr>
                            <a:t>  A-3. </a:t>
                          </a:r>
                          <a:r>
                            <a:rPr lang="ko-KR" altLang="en-US" sz="1200" u="none" strike="noStrike" dirty="0">
                              <a:effectLst/>
                            </a:rPr>
                            <a:t>스마트폰 앱 사용법을 배우는 게 나에게 쉽기 때문에</a:t>
                          </a:r>
                          <a:endParaRPr lang="ko-KR" altLang="en-US" sz="1200" b="0" i="0" u="none" strike="noStrike" dirty="0">
                            <a:solidFill>
                              <a:srgbClr val="333399"/>
                            </a:solidFill>
                            <a:effectLst/>
                            <a:latin typeface="Gulim" panose="020B0600000101010101" pitchFamily="50" charset="-127"/>
                            <a:ea typeface="Gulim" panose="020B0600000101010101" pitchFamily="50" charset="-127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83593500"/>
                      </a:ext>
                    </a:extLst>
                  </a:tr>
                  <a:tr h="231918"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t"/>
                          <a:r>
                            <a:rPr lang="en-US" altLang="ko-KR" sz="1200" u="none" strike="noStrike" dirty="0">
                              <a:effectLst/>
                            </a:rPr>
                            <a:t>  A-4. </a:t>
                          </a:r>
                          <a:r>
                            <a:rPr lang="ko-KR" altLang="en-US" sz="1200" u="none" strike="noStrike" dirty="0">
                              <a:effectLst/>
                            </a:rPr>
                            <a:t>나는 스마트폰 앱 사용법을 빨리 배웠기 때문에</a:t>
                          </a:r>
                          <a:endParaRPr lang="ko-KR" altLang="en-US" sz="1200" b="0" i="0" u="none" strike="noStrike" dirty="0">
                            <a:solidFill>
                              <a:srgbClr val="333399"/>
                            </a:solidFill>
                            <a:effectLst/>
                            <a:latin typeface="Gulim" panose="020B0600000101010101" pitchFamily="50" charset="-127"/>
                            <a:ea typeface="Gulim" panose="020B0600000101010101" pitchFamily="50" charset="-127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73452367"/>
                      </a:ext>
                    </a:extLst>
                  </a:tr>
                  <a:tr h="0">
                    <a:tc rowSpan="3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dirty="0">
                              <a:solidFill>
                                <a:schemeClr val="tx1"/>
                              </a:solidFill>
                              <a:ea typeface="맑은 고딕"/>
                            </a:rPr>
                            <a:t>Perceived Usefulness</a:t>
                          </a:r>
                          <a:endParaRPr lang="ko-KR" altLang="en-US" sz="1200" dirty="0">
                            <a:solidFill>
                              <a:schemeClr val="tx1"/>
                            </a:solidFill>
                            <a:ea typeface="맑은 고딕"/>
                          </a:endParaRPr>
                        </a:p>
                      </a:txBody>
                      <a:tcPr anchor="ctr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t"/>
                          <a:r>
                            <a:rPr lang="en-US" altLang="ko-KR" sz="1200" u="none" strike="noStrike" dirty="0">
                              <a:effectLst/>
                            </a:rPr>
                            <a:t>  B-1. </a:t>
                          </a:r>
                          <a:r>
                            <a:rPr lang="ko-KR" altLang="en-US" sz="1200" u="none" strike="noStrike" dirty="0">
                              <a:effectLst/>
                            </a:rPr>
                            <a:t>스마트폰 앱을 사용하는 것이 나의 시간을 절약해 주니까</a:t>
                          </a:r>
                          <a:endParaRPr lang="ko-KR" altLang="en-US" sz="1200" b="0" i="0" u="none" strike="noStrike" dirty="0">
                            <a:solidFill>
                              <a:srgbClr val="333399"/>
                            </a:solidFill>
                            <a:effectLst/>
                            <a:latin typeface="Gulim" panose="020B0600000101010101" pitchFamily="50" charset="-127"/>
                            <a:ea typeface="Gulim" panose="020B0600000101010101" pitchFamily="50" charset="-127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16655429"/>
                      </a:ext>
                    </a:extLst>
                  </a:tr>
                  <a:tr h="175162"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t"/>
                          <a:r>
                            <a:rPr lang="en-US" altLang="ko-KR" sz="1200" u="none" strike="noStrike" dirty="0">
                              <a:effectLst/>
                            </a:rPr>
                            <a:t>  B-2. </a:t>
                          </a:r>
                          <a:r>
                            <a:rPr lang="ko-KR" altLang="en-US" sz="1200" u="none" strike="noStrike" dirty="0">
                              <a:effectLst/>
                            </a:rPr>
                            <a:t>스마트폰 앱 사용은 나의 효율성을 증진시켜주니까</a:t>
                          </a:r>
                          <a:endParaRPr lang="ko-KR" altLang="en-US" sz="1200" b="0" i="0" u="none" strike="noStrike" dirty="0">
                            <a:solidFill>
                              <a:srgbClr val="333399"/>
                            </a:solidFill>
                            <a:effectLst/>
                            <a:latin typeface="Gulim" panose="020B0600000101010101" pitchFamily="50" charset="-127"/>
                            <a:ea typeface="Gulim" panose="020B0600000101010101" pitchFamily="50" charset="-127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10080507"/>
                      </a:ext>
                    </a:extLst>
                  </a:tr>
                  <a:tr h="0"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t"/>
                          <a:r>
                            <a:rPr lang="en-US" altLang="ko-KR" sz="1200" u="none" strike="noStrike" dirty="0">
                              <a:effectLst/>
                            </a:rPr>
                            <a:t>  B-3. </a:t>
                          </a:r>
                          <a:r>
                            <a:rPr lang="ko-KR" altLang="en-US" sz="1200" u="none" strike="noStrike" dirty="0">
                              <a:effectLst/>
                            </a:rPr>
                            <a:t>스마트폰 앱은 나에게 유용하기 때문에</a:t>
                          </a:r>
                          <a:endParaRPr lang="ko-KR" altLang="en-US" sz="1200" b="0" i="0" u="none" strike="noStrike" dirty="0">
                            <a:solidFill>
                              <a:srgbClr val="333399"/>
                            </a:solidFill>
                            <a:effectLst/>
                            <a:latin typeface="Gulim" panose="020B0600000101010101" pitchFamily="50" charset="-127"/>
                            <a:ea typeface="Gulim" panose="020B0600000101010101" pitchFamily="50" charset="-127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48639878"/>
                      </a:ext>
                    </a:extLst>
                  </a:tr>
                  <a:tr h="263330">
                    <a:tc rowSpan="4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dirty="0">
                              <a:solidFill>
                                <a:schemeClr val="tx1"/>
                              </a:solidFill>
                              <a:ea typeface="맑은 고딕"/>
                            </a:rPr>
                            <a:t>Social Relationship</a:t>
                          </a:r>
                          <a:endParaRPr lang="ko-KR" altLang="en-US" sz="1200" dirty="0">
                            <a:solidFill>
                              <a:schemeClr val="tx1"/>
                            </a:solidFill>
                            <a:ea typeface="맑은 고딕"/>
                          </a:endParaRPr>
                        </a:p>
                      </a:txBody>
                      <a:tcPr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t"/>
                          <a:r>
                            <a:rPr lang="en-US" altLang="ko-KR" sz="1200" u="none" strike="noStrike" dirty="0">
                              <a:effectLst/>
                            </a:rPr>
                            <a:t>  C-1. </a:t>
                          </a:r>
                          <a:r>
                            <a:rPr lang="ko-KR" altLang="en-US" sz="1200" u="none" strike="noStrike" dirty="0">
                              <a:effectLst/>
                            </a:rPr>
                            <a:t>그것을 가진 사람들에게 질투심이 드니까</a:t>
                          </a:r>
                          <a:endParaRPr lang="ko-KR" altLang="en-US" sz="1200" b="0" i="0" u="none" strike="noStrike" dirty="0">
                            <a:solidFill>
                              <a:srgbClr val="333399"/>
                            </a:solidFill>
                            <a:effectLst/>
                            <a:latin typeface="Gulim" panose="020B0600000101010101" pitchFamily="50" charset="-127"/>
                            <a:ea typeface="Gulim" panose="020B0600000101010101" pitchFamily="50" charset="-127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 rowSpan="4"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 rowSpan="4"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 rowSpan="4"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59550632"/>
                      </a:ext>
                    </a:extLst>
                  </a:tr>
                  <a:tr h="229186"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t"/>
                          <a:r>
                            <a:rPr lang="en-US" altLang="ko-KR" sz="1200" u="none" strike="noStrike" dirty="0">
                              <a:effectLst/>
                            </a:rPr>
                            <a:t>  C-2. </a:t>
                          </a:r>
                          <a:r>
                            <a:rPr lang="ko-KR" altLang="en-US" sz="1200" u="none" strike="noStrike" dirty="0">
                              <a:effectLst/>
                            </a:rPr>
                            <a:t>내게 중요한 사람들이 내가 앱을 사용해야 한다고 생각하니까</a:t>
                          </a:r>
                          <a:endParaRPr lang="ko-KR" altLang="en-US" sz="1200" b="0" i="0" u="none" strike="noStrike" dirty="0">
                            <a:solidFill>
                              <a:srgbClr val="333399"/>
                            </a:solidFill>
                            <a:effectLst/>
                            <a:latin typeface="Gulim" panose="020B0600000101010101" pitchFamily="50" charset="-127"/>
                            <a:ea typeface="Gulim" panose="020B0600000101010101" pitchFamily="50" charset="-127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72270464"/>
                      </a:ext>
                    </a:extLst>
                  </a:tr>
                  <a:tr h="195043"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t"/>
                          <a:r>
                            <a:rPr lang="en-US" altLang="ko-KR" sz="1200" u="none" strike="noStrike" dirty="0">
                              <a:effectLst/>
                            </a:rPr>
                            <a:t>  C-3. </a:t>
                          </a:r>
                          <a:r>
                            <a:rPr lang="ko-KR" altLang="en-US" sz="1200" u="none" strike="noStrike" dirty="0">
                              <a:effectLst/>
                            </a:rPr>
                            <a:t>나와 비슷한 사람들이 그것을 사용할 것 같아서</a:t>
                          </a:r>
                          <a:endParaRPr lang="ko-KR" altLang="en-US" sz="1200" b="0" i="0" u="none" strike="noStrike" dirty="0">
                            <a:solidFill>
                              <a:srgbClr val="333399"/>
                            </a:solidFill>
                            <a:effectLst/>
                            <a:latin typeface="Gulim" panose="020B0600000101010101" pitchFamily="50" charset="-127"/>
                            <a:ea typeface="Gulim" panose="020B0600000101010101" pitchFamily="50" charset="-127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42264010"/>
                      </a:ext>
                    </a:extLst>
                  </a:tr>
                  <a:tr h="160900"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t"/>
                          <a:r>
                            <a:rPr lang="en-US" altLang="ko-KR" sz="1200" u="none" strike="noStrike" dirty="0">
                              <a:effectLst/>
                            </a:rPr>
                            <a:t>  C-4. </a:t>
                          </a:r>
                          <a:r>
                            <a:rPr lang="ko-KR" altLang="en-US" sz="1200" u="none" strike="noStrike" dirty="0">
                              <a:effectLst/>
                            </a:rPr>
                            <a:t>내가 존경하는 사람들이 내가 그것을 사용할 것으로 기대하니까</a:t>
                          </a:r>
                          <a:endParaRPr lang="ko-KR" altLang="en-US" sz="1200" b="0" i="0" u="none" strike="noStrike" dirty="0">
                            <a:solidFill>
                              <a:srgbClr val="333399"/>
                            </a:solidFill>
                            <a:effectLst/>
                            <a:latin typeface="Gulim" panose="020B0600000101010101" pitchFamily="50" charset="-127"/>
                            <a:ea typeface="Gulim" panose="020B0600000101010101" pitchFamily="50" charset="-127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89727067"/>
                      </a:ext>
                    </a:extLst>
                  </a:tr>
                  <a:tr h="126756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Attitude</a:t>
                          </a:r>
                        </a:p>
                      </a:txBody>
                      <a:tcPr anchor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ko-KR" sz="1200" dirty="0"/>
                            <a:t>D-1. </a:t>
                          </a:r>
                          <a:r>
                            <a:rPr lang="ko-KR" altLang="en-US" sz="1200" dirty="0"/>
                            <a:t>나는 스마트폰 앱을 사용하길 좋아한다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37149331"/>
                      </a:ext>
                    </a:extLst>
                  </a:tr>
                  <a:tr h="0"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ko-KR" sz="1200" dirty="0"/>
                            <a:t>D-2. </a:t>
                          </a:r>
                          <a:r>
                            <a:rPr lang="ko-KR" altLang="en-US" sz="1200" dirty="0"/>
                            <a:t>나는 스마트폰 앱 사용에 대해 호의적이다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21862764"/>
                      </a:ext>
                    </a:extLst>
                  </a:tr>
                  <a:tr h="0"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dirty="0"/>
                            <a:t>D-3. </a:t>
                          </a:r>
                          <a:r>
                            <a:rPr lang="ko-KR" altLang="en-US" sz="1200" dirty="0"/>
                            <a:t>나는 스마트폰 앱을 사용함에 대해 긍정적이다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01428718"/>
                      </a:ext>
                    </a:extLst>
                  </a:tr>
                  <a:tr h="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Purchase Intention</a:t>
                          </a:r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dirty="0"/>
                            <a:t>E-1. </a:t>
                          </a:r>
                          <a:r>
                            <a:rPr lang="ko-KR" altLang="en-US" sz="1200" dirty="0"/>
                            <a:t>나는 향후 </a:t>
                          </a:r>
                          <a:r>
                            <a:rPr lang="en-US" altLang="ko-KR" sz="1200" dirty="0"/>
                            <a:t>12</a:t>
                          </a:r>
                          <a:r>
                            <a:rPr lang="ko-KR" altLang="en-US" sz="1200" dirty="0"/>
                            <a:t>개월 동안에 스마트폰 앱을 ‘계속’ 사용할 생각이다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54649587"/>
                      </a:ext>
                    </a:extLst>
                  </a:tr>
                  <a:tr h="0"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dirty="0"/>
                            <a:t>E-2. </a:t>
                          </a:r>
                          <a:r>
                            <a:rPr lang="ko-KR" altLang="en-US" sz="1200" dirty="0"/>
                            <a:t>나는 향후 </a:t>
                          </a:r>
                          <a:r>
                            <a:rPr lang="en-US" altLang="ko-KR" sz="1200" dirty="0"/>
                            <a:t>12</a:t>
                          </a:r>
                          <a:r>
                            <a:rPr lang="ko-KR" altLang="en-US" sz="1200" dirty="0"/>
                            <a:t>개월 동안에 스마트폰 앱을 ‘자주’ 사용할 생각이다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7181549"/>
                      </a:ext>
                    </a:extLst>
                  </a:tr>
                  <a:tr h="0">
                    <a:tc gridSpan="7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𝜒</m:t>
                                  </m:r>
                                </m:e>
                                <m:sup>
                                  <m:r>
                                    <a:rPr lang="en-US" sz="120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200" dirty="0"/>
                            <a:t>=           , df=          ,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𝜒</m:t>
                                  </m:r>
                                </m:e>
                                <m:sup>
                                  <m:r>
                                    <a:rPr lang="en-US" sz="120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200" dirty="0"/>
                            <a:t>/df=    , SRMR=    , RMSEA=     , NFI=</a:t>
                          </a:r>
                          <a:r>
                            <a:rPr lang="en-US" sz="1200" baseline="0" dirty="0"/>
                            <a:t>    ,  </a:t>
                          </a:r>
                          <a:r>
                            <a:rPr lang="en-US" sz="1200" dirty="0"/>
                            <a:t>CFI=      </a:t>
                          </a:r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2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4850683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표 4">
                <a:extLst>
                  <a:ext uri="{FF2B5EF4-FFF2-40B4-BE49-F238E27FC236}">
                    <a16:creationId xmlns:a16="http://schemas.microsoft.com/office/drawing/2014/main" id="{145A4F51-6E9F-4C28-A0E3-109497E6D1E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53438590"/>
                  </p:ext>
                </p:extLst>
              </p:nvPr>
            </p:nvGraphicFramePr>
            <p:xfrm>
              <a:off x="1123424" y="1114522"/>
              <a:ext cx="9370911" cy="510965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29691">
                      <a:extLst>
                        <a:ext uri="{9D8B030D-6E8A-4147-A177-3AD203B41FA5}">
                          <a16:colId xmlns:a16="http://schemas.microsoft.com/office/drawing/2014/main" val="210614835"/>
                        </a:ext>
                      </a:extLst>
                    </a:gridCol>
                    <a:gridCol w="4641090">
                      <a:extLst>
                        <a:ext uri="{9D8B030D-6E8A-4147-A177-3AD203B41FA5}">
                          <a16:colId xmlns:a16="http://schemas.microsoft.com/office/drawing/2014/main" val="3636872240"/>
                        </a:ext>
                      </a:extLst>
                    </a:gridCol>
                    <a:gridCol w="765544">
                      <a:extLst>
                        <a:ext uri="{9D8B030D-6E8A-4147-A177-3AD203B41FA5}">
                          <a16:colId xmlns:a16="http://schemas.microsoft.com/office/drawing/2014/main" val="1174740883"/>
                        </a:ext>
                      </a:extLst>
                    </a:gridCol>
                    <a:gridCol w="765544">
                      <a:extLst>
                        <a:ext uri="{9D8B030D-6E8A-4147-A177-3AD203B41FA5}">
                          <a16:colId xmlns:a16="http://schemas.microsoft.com/office/drawing/2014/main" val="1646122410"/>
                        </a:ext>
                      </a:extLst>
                    </a:gridCol>
                    <a:gridCol w="744279">
                      <a:extLst>
                        <a:ext uri="{9D8B030D-6E8A-4147-A177-3AD203B41FA5}">
                          <a16:colId xmlns:a16="http://schemas.microsoft.com/office/drawing/2014/main" val="557146557"/>
                        </a:ext>
                      </a:extLst>
                    </a:gridCol>
                    <a:gridCol w="691116">
                      <a:extLst>
                        <a:ext uri="{9D8B030D-6E8A-4147-A177-3AD203B41FA5}">
                          <a16:colId xmlns:a16="http://schemas.microsoft.com/office/drawing/2014/main" val="1293763711"/>
                        </a:ext>
                      </a:extLst>
                    </a:gridCol>
                    <a:gridCol w="733647">
                      <a:extLst>
                        <a:ext uri="{9D8B030D-6E8A-4147-A177-3AD203B41FA5}">
                          <a16:colId xmlns:a16="http://schemas.microsoft.com/office/drawing/2014/main" val="2112894461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ko-KR" dirty="0"/>
                            <a:t>Factor</a:t>
                          </a:r>
                          <a:r>
                            <a:rPr lang="ko-KR" altLang="en-US" dirty="0"/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ko-KR" dirty="0"/>
                            <a:t>Measurement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dirty="0"/>
                            <a:t>Mean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α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AVE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2032902"/>
                      </a:ext>
                    </a:extLst>
                  </a:tr>
                  <a:tr h="274320">
                    <a:tc rowSpan="4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dirty="0">
                              <a:solidFill>
                                <a:schemeClr val="tx1"/>
                              </a:solidFill>
                              <a:ea typeface="맑은 고딕"/>
                            </a:rPr>
                            <a:t>Perceived Ease of Use</a:t>
                          </a:r>
                          <a:endParaRPr lang="ko-KR" altLang="en-US" sz="1200" dirty="0">
                            <a:solidFill>
                              <a:schemeClr val="tx1"/>
                            </a:solidFill>
                            <a:ea typeface="맑은 고딕"/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t"/>
                          <a:r>
                            <a:rPr lang="en-US" altLang="ko-KR" sz="1200" u="none" strike="noStrike" dirty="0">
                              <a:effectLst/>
                            </a:rPr>
                            <a:t>  A-1. </a:t>
                          </a:r>
                          <a:r>
                            <a:rPr lang="ko-KR" altLang="en-US" sz="1200" u="none" strike="noStrike" dirty="0">
                              <a:effectLst/>
                            </a:rPr>
                            <a:t>스마트폰 앱은 사용하기 쉽기 때문에</a:t>
                          </a:r>
                          <a:endParaRPr lang="ko-KR" altLang="en-US" sz="1200" b="0" i="0" u="none" strike="noStrike" dirty="0">
                            <a:solidFill>
                              <a:srgbClr val="333399"/>
                            </a:solidFill>
                            <a:effectLst/>
                            <a:latin typeface="Gulim" panose="020B0600000101010101" pitchFamily="50" charset="-127"/>
                            <a:ea typeface="Gulim" panose="020B0600000101010101" pitchFamily="50" charset="-127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 rowSpan="4"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 rowSpan="4"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 rowSpan="4"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7702156"/>
                      </a:ext>
                    </a:extLst>
                  </a:tr>
                  <a:tr h="331617"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t"/>
                          <a:r>
                            <a:rPr lang="en-US" altLang="ko-KR" sz="1200" u="none" strike="noStrike" dirty="0">
                              <a:effectLst/>
                            </a:rPr>
                            <a:t>  A-2. </a:t>
                          </a:r>
                          <a:r>
                            <a:rPr lang="ko-KR" altLang="en-US" sz="1200" u="none" strike="noStrike" dirty="0">
                              <a:effectLst/>
                            </a:rPr>
                            <a:t>가지고 다닐 수 있으니까</a:t>
                          </a:r>
                          <a:endParaRPr lang="ko-KR" altLang="en-US" sz="1200" b="0" i="0" u="none" strike="noStrike" dirty="0">
                            <a:solidFill>
                              <a:srgbClr val="333399"/>
                            </a:solidFill>
                            <a:effectLst/>
                            <a:latin typeface="Gulim" panose="020B0600000101010101" pitchFamily="50" charset="-127"/>
                            <a:ea typeface="Gulim" panose="020B0600000101010101" pitchFamily="50" charset="-127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5742319"/>
                      </a:ext>
                    </a:extLst>
                  </a:tr>
                  <a:tr h="297473"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t"/>
                          <a:r>
                            <a:rPr lang="en-US" altLang="ko-KR" sz="1200" u="none" strike="noStrike" dirty="0">
                              <a:effectLst/>
                            </a:rPr>
                            <a:t>  A-3. </a:t>
                          </a:r>
                          <a:r>
                            <a:rPr lang="ko-KR" altLang="en-US" sz="1200" u="none" strike="noStrike" dirty="0">
                              <a:effectLst/>
                            </a:rPr>
                            <a:t>스마트폰 앱 사용법을 배우는 게 나에게 쉽기 때문에</a:t>
                          </a:r>
                          <a:endParaRPr lang="ko-KR" altLang="en-US" sz="1200" b="0" i="0" u="none" strike="noStrike" dirty="0">
                            <a:solidFill>
                              <a:srgbClr val="333399"/>
                            </a:solidFill>
                            <a:effectLst/>
                            <a:latin typeface="Gulim" panose="020B0600000101010101" pitchFamily="50" charset="-127"/>
                            <a:ea typeface="Gulim" panose="020B0600000101010101" pitchFamily="50" charset="-127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83593500"/>
                      </a:ext>
                    </a:extLst>
                  </a:tr>
                  <a:tr h="274320"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t"/>
                          <a:r>
                            <a:rPr lang="en-US" altLang="ko-KR" sz="1200" u="none" strike="noStrike" dirty="0">
                              <a:effectLst/>
                            </a:rPr>
                            <a:t>  A-4. </a:t>
                          </a:r>
                          <a:r>
                            <a:rPr lang="ko-KR" altLang="en-US" sz="1200" u="none" strike="noStrike" dirty="0">
                              <a:effectLst/>
                            </a:rPr>
                            <a:t>나는 스마트폰 앱 사용법을 빨리 배웠기 때문에</a:t>
                          </a:r>
                          <a:endParaRPr lang="ko-KR" altLang="en-US" sz="1200" b="0" i="0" u="none" strike="noStrike" dirty="0">
                            <a:solidFill>
                              <a:srgbClr val="333399"/>
                            </a:solidFill>
                            <a:effectLst/>
                            <a:latin typeface="Gulim" panose="020B0600000101010101" pitchFamily="50" charset="-127"/>
                            <a:ea typeface="Gulim" panose="020B0600000101010101" pitchFamily="50" charset="-127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73452367"/>
                      </a:ext>
                    </a:extLst>
                  </a:tr>
                  <a:tr h="274320">
                    <a:tc rowSpan="3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dirty="0">
                              <a:solidFill>
                                <a:schemeClr val="tx1"/>
                              </a:solidFill>
                              <a:ea typeface="맑은 고딕"/>
                            </a:rPr>
                            <a:t>Perceived Usefulness</a:t>
                          </a:r>
                          <a:endParaRPr lang="ko-KR" altLang="en-US" sz="1200" dirty="0">
                            <a:solidFill>
                              <a:schemeClr val="tx1"/>
                            </a:solidFill>
                            <a:ea typeface="맑은 고딕"/>
                          </a:endParaRPr>
                        </a:p>
                      </a:txBody>
                      <a:tcPr anchor="ctr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t"/>
                          <a:r>
                            <a:rPr lang="en-US" altLang="ko-KR" sz="1200" u="none" strike="noStrike" dirty="0">
                              <a:effectLst/>
                            </a:rPr>
                            <a:t>  B-1. </a:t>
                          </a:r>
                          <a:r>
                            <a:rPr lang="ko-KR" altLang="en-US" sz="1200" u="none" strike="noStrike" dirty="0">
                              <a:effectLst/>
                            </a:rPr>
                            <a:t>스마트폰 앱을 사용하는 것이 나의 시간을 절약해 주니까</a:t>
                          </a:r>
                          <a:endParaRPr lang="ko-KR" altLang="en-US" sz="1200" b="0" i="0" u="none" strike="noStrike" dirty="0">
                            <a:solidFill>
                              <a:srgbClr val="333399"/>
                            </a:solidFill>
                            <a:effectLst/>
                            <a:latin typeface="Gulim" panose="020B0600000101010101" pitchFamily="50" charset="-127"/>
                            <a:ea typeface="Gulim" panose="020B0600000101010101" pitchFamily="50" charset="-127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16655429"/>
                      </a:ext>
                    </a:extLst>
                  </a:tr>
                  <a:tr h="274320"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t"/>
                          <a:r>
                            <a:rPr lang="en-US" altLang="ko-KR" sz="1200" u="none" strike="noStrike" dirty="0">
                              <a:effectLst/>
                            </a:rPr>
                            <a:t>  B-2. </a:t>
                          </a:r>
                          <a:r>
                            <a:rPr lang="ko-KR" altLang="en-US" sz="1200" u="none" strike="noStrike" dirty="0">
                              <a:effectLst/>
                            </a:rPr>
                            <a:t>스마트폰 앱 사용은 나의 효율성을 증진시켜주니까</a:t>
                          </a:r>
                          <a:endParaRPr lang="ko-KR" altLang="en-US" sz="1200" b="0" i="0" u="none" strike="noStrike" dirty="0">
                            <a:solidFill>
                              <a:srgbClr val="333399"/>
                            </a:solidFill>
                            <a:effectLst/>
                            <a:latin typeface="Gulim" panose="020B0600000101010101" pitchFamily="50" charset="-127"/>
                            <a:ea typeface="Gulim" panose="020B0600000101010101" pitchFamily="50" charset="-127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10080507"/>
                      </a:ext>
                    </a:extLst>
                  </a:tr>
                  <a:tr h="274320"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t"/>
                          <a:r>
                            <a:rPr lang="en-US" altLang="ko-KR" sz="1200" u="none" strike="noStrike" dirty="0">
                              <a:effectLst/>
                            </a:rPr>
                            <a:t>  B-3. </a:t>
                          </a:r>
                          <a:r>
                            <a:rPr lang="ko-KR" altLang="en-US" sz="1200" u="none" strike="noStrike" dirty="0">
                              <a:effectLst/>
                            </a:rPr>
                            <a:t>스마트폰 앱은 나에게 유용하기 때문에</a:t>
                          </a:r>
                          <a:endParaRPr lang="ko-KR" altLang="en-US" sz="1200" b="0" i="0" u="none" strike="noStrike" dirty="0">
                            <a:solidFill>
                              <a:srgbClr val="333399"/>
                            </a:solidFill>
                            <a:effectLst/>
                            <a:latin typeface="Gulim" panose="020B0600000101010101" pitchFamily="50" charset="-127"/>
                            <a:ea typeface="Gulim" panose="020B0600000101010101" pitchFamily="50" charset="-127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48639878"/>
                      </a:ext>
                    </a:extLst>
                  </a:tr>
                  <a:tr h="274320">
                    <a:tc rowSpan="4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dirty="0">
                              <a:solidFill>
                                <a:schemeClr val="tx1"/>
                              </a:solidFill>
                              <a:ea typeface="맑은 고딕"/>
                            </a:rPr>
                            <a:t>Social Relationship</a:t>
                          </a:r>
                          <a:endParaRPr lang="ko-KR" altLang="en-US" sz="1200" dirty="0">
                            <a:solidFill>
                              <a:schemeClr val="tx1"/>
                            </a:solidFill>
                            <a:ea typeface="맑은 고딕"/>
                          </a:endParaRPr>
                        </a:p>
                      </a:txBody>
                      <a:tcPr anchor="ctr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t"/>
                          <a:r>
                            <a:rPr lang="en-US" altLang="ko-KR" sz="1200" u="none" strike="noStrike" dirty="0">
                              <a:effectLst/>
                            </a:rPr>
                            <a:t>  C-1. </a:t>
                          </a:r>
                          <a:r>
                            <a:rPr lang="ko-KR" altLang="en-US" sz="1200" u="none" strike="noStrike" dirty="0">
                              <a:effectLst/>
                            </a:rPr>
                            <a:t>그것을 가진 사람들에게 질투심이 드니까</a:t>
                          </a:r>
                          <a:endParaRPr lang="ko-KR" altLang="en-US" sz="1200" b="0" i="0" u="none" strike="noStrike" dirty="0">
                            <a:solidFill>
                              <a:srgbClr val="333399"/>
                            </a:solidFill>
                            <a:effectLst/>
                            <a:latin typeface="Gulim" panose="020B0600000101010101" pitchFamily="50" charset="-127"/>
                            <a:ea typeface="Gulim" panose="020B0600000101010101" pitchFamily="50" charset="-127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 rowSpan="4"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 rowSpan="4"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 rowSpan="4"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59550632"/>
                      </a:ext>
                    </a:extLst>
                  </a:tr>
                  <a:tr h="274320"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t"/>
                          <a:r>
                            <a:rPr lang="en-US" altLang="ko-KR" sz="1200" u="none" strike="noStrike" dirty="0">
                              <a:effectLst/>
                            </a:rPr>
                            <a:t>  C-2. </a:t>
                          </a:r>
                          <a:r>
                            <a:rPr lang="ko-KR" altLang="en-US" sz="1200" u="none" strike="noStrike" dirty="0">
                              <a:effectLst/>
                            </a:rPr>
                            <a:t>내게 중요한 사람들이 내가 앱을 사용해야 한다고 생각하니까</a:t>
                          </a:r>
                          <a:endParaRPr lang="ko-KR" altLang="en-US" sz="1200" b="0" i="0" u="none" strike="noStrike" dirty="0">
                            <a:solidFill>
                              <a:srgbClr val="333399"/>
                            </a:solidFill>
                            <a:effectLst/>
                            <a:latin typeface="Gulim" panose="020B0600000101010101" pitchFamily="50" charset="-127"/>
                            <a:ea typeface="Gulim" panose="020B0600000101010101" pitchFamily="50" charset="-127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72270464"/>
                      </a:ext>
                    </a:extLst>
                  </a:tr>
                  <a:tr h="274320"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t"/>
                          <a:r>
                            <a:rPr lang="en-US" altLang="ko-KR" sz="1200" u="none" strike="noStrike" dirty="0">
                              <a:effectLst/>
                            </a:rPr>
                            <a:t>  C-3. </a:t>
                          </a:r>
                          <a:r>
                            <a:rPr lang="ko-KR" altLang="en-US" sz="1200" u="none" strike="noStrike" dirty="0">
                              <a:effectLst/>
                            </a:rPr>
                            <a:t>나와 비슷한 사람들이 그것을 사용할 것 같아서</a:t>
                          </a:r>
                          <a:endParaRPr lang="ko-KR" altLang="en-US" sz="1200" b="0" i="0" u="none" strike="noStrike" dirty="0">
                            <a:solidFill>
                              <a:srgbClr val="333399"/>
                            </a:solidFill>
                            <a:effectLst/>
                            <a:latin typeface="Gulim" panose="020B0600000101010101" pitchFamily="50" charset="-127"/>
                            <a:ea typeface="Gulim" panose="020B0600000101010101" pitchFamily="50" charset="-127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42264010"/>
                      </a:ext>
                    </a:extLst>
                  </a:tr>
                  <a:tr h="274320"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t"/>
                          <a:r>
                            <a:rPr lang="en-US" altLang="ko-KR" sz="1200" u="none" strike="noStrike" dirty="0">
                              <a:effectLst/>
                            </a:rPr>
                            <a:t>  C-4. </a:t>
                          </a:r>
                          <a:r>
                            <a:rPr lang="ko-KR" altLang="en-US" sz="1200" u="none" strike="noStrike" dirty="0">
                              <a:effectLst/>
                            </a:rPr>
                            <a:t>내가 존경하는 사람들이 내가 그것을 사용할 것으로 기대하니까</a:t>
                          </a:r>
                          <a:endParaRPr lang="ko-KR" altLang="en-US" sz="1200" b="0" i="0" u="none" strike="noStrike" dirty="0">
                            <a:solidFill>
                              <a:srgbClr val="333399"/>
                            </a:solidFill>
                            <a:effectLst/>
                            <a:latin typeface="Gulim" panose="020B0600000101010101" pitchFamily="50" charset="-127"/>
                            <a:ea typeface="Gulim" panose="020B0600000101010101" pitchFamily="50" charset="-127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89727067"/>
                      </a:ext>
                    </a:extLst>
                  </a:tr>
                  <a:tr h="274320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Attitude</a:t>
                          </a:r>
                        </a:p>
                      </a:txBody>
                      <a:tcPr anchor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ko-KR" sz="1200" dirty="0"/>
                            <a:t>D-1. </a:t>
                          </a:r>
                          <a:r>
                            <a:rPr lang="ko-KR" altLang="en-US" sz="1200" dirty="0"/>
                            <a:t>나는 스마트폰 앱을 사용하길 좋아한다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37149331"/>
                      </a:ext>
                    </a:extLst>
                  </a:tr>
                  <a:tr h="274320"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ko-KR" sz="1200" dirty="0"/>
                            <a:t>D-2. </a:t>
                          </a:r>
                          <a:r>
                            <a:rPr lang="ko-KR" altLang="en-US" sz="1200" dirty="0"/>
                            <a:t>나는 스마트폰 앱 사용에 대해 호의적이다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21862764"/>
                      </a:ext>
                    </a:extLst>
                  </a:tr>
                  <a:tr h="274320"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dirty="0"/>
                            <a:t>D-3. </a:t>
                          </a:r>
                          <a:r>
                            <a:rPr lang="ko-KR" altLang="en-US" sz="1200" dirty="0"/>
                            <a:t>나는 스마트폰 앱을 사용함에 대해 긍정적이다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01428718"/>
                      </a:ext>
                    </a:extLst>
                  </a:tr>
                  <a:tr h="27432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Purchase Intention</a:t>
                          </a:r>
                        </a:p>
                      </a:txBody>
                      <a:tcPr anchor="ctr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dirty="0"/>
                            <a:t>E-1. </a:t>
                          </a:r>
                          <a:r>
                            <a:rPr lang="ko-KR" altLang="en-US" sz="1200" dirty="0"/>
                            <a:t>나는 향후 </a:t>
                          </a:r>
                          <a:r>
                            <a:rPr lang="en-US" altLang="ko-KR" sz="1200" dirty="0"/>
                            <a:t>12</a:t>
                          </a:r>
                          <a:r>
                            <a:rPr lang="ko-KR" altLang="en-US" sz="1200" dirty="0"/>
                            <a:t>개월 동안에 스마트폰 앱을 ‘계속’ 사용할 생각이다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54649587"/>
                      </a:ext>
                    </a:extLst>
                  </a:tr>
                  <a:tr h="274320"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dirty="0"/>
                            <a:t>E-2. </a:t>
                          </a:r>
                          <a:r>
                            <a:rPr lang="ko-KR" altLang="en-US" sz="1200" dirty="0"/>
                            <a:t>나는 향후 </a:t>
                          </a:r>
                          <a:r>
                            <a:rPr lang="en-US" altLang="ko-KR" sz="1200" dirty="0"/>
                            <a:t>12</a:t>
                          </a:r>
                          <a:r>
                            <a:rPr lang="ko-KR" altLang="en-US" sz="1200" dirty="0"/>
                            <a:t>개월 동안에 스마트폰 앱을 ‘자주’ 사용할 생각이다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7181549"/>
                      </a:ext>
                    </a:extLst>
                  </a:tr>
                  <a:tr h="274320">
                    <a:tc gridSpan="7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5" t="-1777778" r="-130" b="-17778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2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4850683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0343593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9B8B6CA2-190E-44A3-A5B4-16A2027565BC}"/>
              </a:ext>
            </a:extLst>
          </p:cNvPr>
          <p:cNvSpPr txBox="1">
            <a:spLocks/>
          </p:cNvSpPr>
          <p:nvPr/>
        </p:nvSpPr>
        <p:spPr>
          <a:xfrm>
            <a:off x="0" y="365126"/>
            <a:ext cx="4508205" cy="57054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과제</a:t>
            </a:r>
            <a:r>
              <a:rPr lang="en-US" altLang="ko-K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r>
              <a:rPr lang="ko-KR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다음 표를 </a:t>
            </a:r>
            <a:r>
              <a:rPr lang="ko-KR" alt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완성하시오</a:t>
            </a:r>
            <a:endParaRPr lang="ko-KR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C2C006FA-DDFB-46D7-B9F0-C65EA76664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7360172"/>
              </p:ext>
            </p:extLst>
          </p:nvPr>
        </p:nvGraphicFramePr>
        <p:xfrm>
          <a:off x="1052623" y="1446028"/>
          <a:ext cx="8963244" cy="42854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3874">
                  <a:extLst>
                    <a:ext uri="{9D8B030D-6E8A-4147-A177-3AD203B41FA5}">
                      <a16:colId xmlns:a16="http://schemas.microsoft.com/office/drawing/2014/main" val="3995356248"/>
                    </a:ext>
                  </a:extLst>
                </a:gridCol>
                <a:gridCol w="1493874">
                  <a:extLst>
                    <a:ext uri="{9D8B030D-6E8A-4147-A177-3AD203B41FA5}">
                      <a16:colId xmlns:a16="http://schemas.microsoft.com/office/drawing/2014/main" val="2346138816"/>
                    </a:ext>
                  </a:extLst>
                </a:gridCol>
                <a:gridCol w="1493874">
                  <a:extLst>
                    <a:ext uri="{9D8B030D-6E8A-4147-A177-3AD203B41FA5}">
                      <a16:colId xmlns:a16="http://schemas.microsoft.com/office/drawing/2014/main" val="624090691"/>
                    </a:ext>
                  </a:extLst>
                </a:gridCol>
                <a:gridCol w="1493874">
                  <a:extLst>
                    <a:ext uri="{9D8B030D-6E8A-4147-A177-3AD203B41FA5}">
                      <a16:colId xmlns:a16="http://schemas.microsoft.com/office/drawing/2014/main" val="337930767"/>
                    </a:ext>
                  </a:extLst>
                </a:gridCol>
                <a:gridCol w="1493874">
                  <a:extLst>
                    <a:ext uri="{9D8B030D-6E8A-4147-A177-3AD203B41FA5}">
                      <a16:colId xmlns:a16="http://schemas.microsoft.com/office/drawing/2014/main" val="1719664092"/>
                    </a:ext>
                  </a:extLst>
                </a:gridCol>
                <a:gridCol w="1493874">
                  <a:extLst>
                    <a:ext uri="{9D8B030D-6E8A-4147-A177-3AD203B41FA5}">
                      <a16:colId xmlns:a16="http://schemas.microsoft.com/office/drawing/2014/main" val="3251101641"/>
                    </a:ext>
                  </a:extLst>
                </a:gridCol>
              </a:tblGrid>
              <a:tr h="810733"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dirty="0">
                          <a:solidFill>
                            <a:schemeClr val="tx1"/>
                          </a:solidFill>
                          <a:ea typeface="맑은 고딕"/>
                        </a:rPr>
                        <a:t>Perceived Ease of Use</a:t>
                      </a:r>
                      <a:endParaRPr lang="ko-KR" altLang="en-US" sz="1800" dirty="0">
                        <a:solidFill>
                          <a:schemeClr val="tx1"/>
                        </a:solidFill>
                        <a:ea typeface="맑은 고딕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dirty="0">
                          <a:solidFill>
                            <a:schemeClr val="tx1"/>
                          </a:solidFill>
                          <a:ea typeface="맑은 고딕"/>
                        </a:rPr>
                        <a:t>Perceived Usefulness</a:t>
                      </a:r>
                      <a:endParaRPr lang="ko-KR" altLang="en-US" sz="1800" dirty="0">
                        <a:solidFill>
                          <a:schemeClr val="tx1"/>
                        </a:solidFill>
                        <a:ea typeface="맑은 고딕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dirty="0">
                          <a:solidFill>
                            <a:schemeClr val="tx1"/>
                          </a:solidFill>
                          <a:ea typeface="맑은 고딕"/>
                        </a:rPr>
                        <a:t>Social Relationship</a:t>
                      </a:r>
                      <a:endParaRPr lang="ko-KR" altLang="en-US" sz="1800" dirty="0">
                        <a:solidFill>
                          <a:schemeClr val="tx1"/>
                        </a:solidFill>
                        <a:ea typeface="맑은 고딕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Attitude</a:t>
                      </a:r>
                    </a:p>
                    <a:p>
                      <a:pPr algn="ctr"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Purchase 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Intention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8383037"/>
                  </a:ext>
                </a:extLst>
              </a:tr>
              <a:tr h="5675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dirty="0">
                          <a:solidFill>
                            <a:schemeClr val="tx1"/>
                          </a:solidFill>
                          <a:ea typeface="맑은 고딕"/>
                        </a:rPr>
                        <a:t>Perceived Ease of Use</a:t>
                      </a:r>
                      <a:endParaRPr lang="ko-KR" altLang="en-US" sz="1800" dirty="0">
                        <a:solidFill>
                          <a:schemeClr val="tx1"/>
                        </a:solidFill>
                        <a:ea typeface="맑은 고딕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1269130"/>
                  </a:ext>
                </a:extLst>
              </a:tr>
              <a:tr h="5675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dirty="0">
                          <a:solidFill>
                            <a:schemeClr val="tx1"/>
                          </a:solidFill>
                          <a:ea typeface="맑은 고딕"/>
                        </a:rPr>
                        <a:t>Perceived Usefulness</a:t>
                      </a:r>
                      <a:endParaRPr lang="ko-KR" altLang="en-US" sz="1800" dirty="0">
                        <a:solidFill>
                          <a:schemeClr val="tx1"/>
                        </a:solidFill>
                        <a:ea typeface="맑은 고딕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7242456"/>
                  </a:ext>
                </a:extLst>
              </a:tr>
              <a:tr h="5675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dirty="0">
                          <a:solidFill>
                            <a:schemeClr val="tx1"/>
                          </a:solidFill>
                          <a:ea typeface="맑은 고딕"/>
                        </a:rPr>
                        <a:t>Social Relationship</a:t>
                      </a:r>
                      <a:endParaRPr lang="ko-KR" altLang="en-US" sz="1800" dirty="0">
                        <a:solidFill>
                          <a:schemeClr val="tx1"/>
                        </a:solidFill>
                        <a:ea typeface="맑은 고딕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9412383"/>
                  </a:ext>
                </a:extLst>
              </a:tr>
              <a:tr h="5675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Attitude</a:t>
                      </a:r>
                    </a:p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032187"/>
                  </a:ext>
                </a:extLst>
              </a:tr>
              <a:tr h="81073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Purchase Intention</a:t>
                      </a:r>
                    </a:p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149435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C142C95-CE04-45B6-9A00-EBF196AAC62A}"/>
              </a:ext>
            </a:extLst>
          </p:cNvPr>
          <p:cNvSpPr txBox="1"/>
          <p:nvPr/>
        </p:nvSpPr>
        <p:spPr>
          <a:xfrm>
            <a:off x="5442516" y="935666"/>
            <a:ext cx="3821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상관계수</a:t>
            </a:r>
            <a:r>
              <a:rPr lang="en-US" altLang="ko-KR" dirty="0"/>
              <a:t> </a:t>
            </a:r>
            <a:r>
              <a:rPr lang="ko-KR" altLang="en-US" dirty="0"/>
              <a:t>행렬</a:t>
            </a:r>
            <a:r>
              <a:rPr lang="en-US" altLang="ko-KR" dirty="0"/>
              <a:t>, </a:t>
            </a:r>
            <a:r>
              <a:rPr lang="ko-KR" altLang="en-US" dirty="0"/>
              <a:t>대각선은 </a:t>
            </a:r>
            <a:r>
              <a:rPr lang="en-US" altLang="ko-KR" dirty="0"/>
              <a:t>AVE </a:t>
            </a:r>
            <a:r>
              <a:rPr lang="ko-KR" altLang="en-US" dirty="0"/>
              <a:t>제곱근</a:t>
            </a:r>
          </a:p>
        </p:txBody>
      </p:sp>
    </p:spTree>
    <p:extLst>
      <p:ext uri="{BB962C8B-B14F-4D97-AF65-F5344CB8AC3E}">
        <p14:creationId xmlns:p14="http://schemas.microsoft.com/office/powerpoint/2010/main" val="2763605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3224842" cy="865596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ko-KR" altLang="en-US" dirty="0"/>
              <a:t>변수와</a:t>
            </a:r>
            <a:r>
              <a:rPr lang="en-US" altLang="ko-KR" dirty="0"/>
              <a:t> </a:t>
            </a:r>
            <a:r>
              <a:rPr lang="ko-KR" altLang="en-US" dirty="0"/>
              <a:t>요인</a:t>
            </a:r>
            <a:r>
              <a:rPr lang="en-US" altLang="ko-KR" dirty="0"/>
              <a:t> </a:t>
            </a:r>
            <a:endParaRPr lang="en-US" dirty="0"/>
          </a:p>
        </p:txBody>
      </p:sp>
      <p:sp>
        <p:nvSpPr>
          <p:cNvPr id="4" name="타원 3"/>
          <p:cNvSpPr/>
          <p:nvPr/>
        </p:nvSpPr>
        <p:spPr>
          <a:xfrm>
            <a:off x="2685011" y="1903617"/>
            <a:ext cx="1695796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FF0000"/>
                </a:solidFill>
              </a:rPr>
              <a:t>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타원 4"/>
          <p:cNvSpPr/>
          <p:nvPr/>
        </p:nvSpPr>
        <p:spPr>
          <a:xfrm>
            <a:off x="2685011" y="3732417"/>
            <a:ext cx="1695796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6" name="타원 5"/>
          <p:cNvSpPr/>
          <p:nvPr/>
        </p:nvSpPr>
        <p:spPr>
          <a:xfrm>
            <a:off x="5448993" y="2818017"/>
            <a:ext cx="1695796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7" name="타원 6"/>
          <p:cNvSpPr/>
          <p:nvPr/>
        </p:nvSpPr>
        <p:spPr>
          <a:xfrm>
            <a:off x="8611986" y="2818017"/>
            <a:ext cx="1695796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D</a:t>
            </a:r>
          </a:p>
        </p:txBody>
      </p:sp>
      <p:cxnSp>
        <p:nvCxnSpPr>
          <p:cNvPr id="13" name="직선 화살표 연결선 12"/>
          <p:cNvCxnSpPr>
            <a:stCxn id="6" idx="6"/>
            <a:endCxn id="7" idx="2"/>
          </p:cNvCxnSpPr>
          <p:nvPr/>
        </p:nvCxnSpPr>
        <p:spPr>
          <a:xfrm>
            <a:off x="7144789" y="3275217"/>
            <a:ext cx="146719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745153" y="2818017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H3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906088" y="1593491"/>
            <a:ext cx="1097280" cy="4073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00B050"/>
                </a:solidFill>
              </a:rPr>
              <a:t>V1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906088" y="2157155"/>
            <a:ext cx="1097280" cy="4073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V2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906088" y="2720819"/>
            <a:ext cx="1097280" cy="4073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V3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906088" y="3848147"/>
            <a:ext cx="1097280" cy="4073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V4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906088" y="4411811"/>
            <a:ext cx="1097280" cy="4073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V5</a:t>
            </a:r>
          </a:p>
        </p:txBody>
      </p:sp>
      <p:sp>
        <p:nvSpPr>
          <p:cNvPr id="20" name="직사각형 19"/>
          <p:cNvSpPr/>
          <p:nvPr/>
        </p:nvSpPr>
        <p:spPr>
          <a:xfrm>
            <a:off x="906088" y="4975475"/>
            <a:ext cx="1097280" cy="4073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V6</a:t>
            </a:r>
          </a:p>
        </p:txBody>
      </p:sp>
      <p:sp>
        <p:nvSpPr>
          <p:cNvPr id="21" name="직사각형 20"/>
          <p:cNvSpPr/>
          <p:nvPr/>
        </p:nvSpPr>
        <p:spPr>
          <a:xfrm>
            <a:off x="906088" y="5539139"/>
            <a:ext cx="1097280" cy="4073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V7</a:t>
            </a:r>
          </a:p>
        </p:txBody>
      </p:sp>
      <p:cxnSp>
        <p:nvCxnSpPr>
          <p:cNvPr id="23" name="직선 화살표 연결선 22"/>
          <p:cNvCxnSpPr>
            <a:cxnSpLocks/>
            <a:endCxn id="10" idx="3"/>
          </p:cNvCxnSpPr>
          <p:nvPr/>
        </p:nvCxnSpPr>
        <p:spPr>
          <a:xfrm flipH="1" flipV="1">
            <a:off x="2003368" y="1797153"/>
            <a:ext cx="756457" cy="384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화살표 연결선 24"/>
          <p:cNvCxnSpPr>
            <a:stCxn id="4" idx="2"/>
            <a:endCxn id="15" idx="3"/>
          </p:cNvCxnSpPr>
          <p:nvPr/>
        </p:nvCxnSpPr>
        <p:spPr>
          <a:xfrm flipH="1">
            <a:off x="2003368" y="2360817"/>
            <a:ext cx="68164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화살표 연결선 26"/>
          <p:cNvCxnSpPr>
            <a:cxnSpLocks/>
            <a:endCxn id="16" idx="3"/>
          </p:cNvCxnSpPr>
          <p:nvPr/>
        </p:nvCxnSpPr>
        <p:spPr>
          <a:xfrm flipH="1">
            <a:off x="2003368" y="2528888"/>
            <a:ext cx="737451" cy="3955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화살표 연결선 29"/>
          <p:cNvCxnSpPr>
            <a:stCxn id="5" idx="2"/>
            <a:endCxn id="18" idx="3"/>
          </p:cNvCxnSpPr>
          <p:nvPr/>
        </p:nvCxnSpPr>
        <p:spPr>
          <a:xfrm flipH="1" flipV="1">
            <a:off x="2003368" y="4051809"/>
            <a:ext cx="681643" cy="137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화살표 연결선 31"/>
          <p:cNvCxnSpPr>
            <a:cxnSpLocks/>
            <a:endCxn id="19" idx="3"/>
          </p:cNvCxnSpPr>
          <p:nvPr/>
        </p:nvCxnSpPr>
        <p:spPr>
          <a:xfrm flipH="1">
            <a:off x="2003368" y="4302919"/>
            <a:ext cx="708876" cy="312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화살표 연결선 33"/>
          <p:cNvCxnSpPr>
            <a:stCxn id="5" idx="3"/>
            <a:endCxn id="21" idx="3"/>
          </p:cNvCxnSpPr>
          <p:nvPr/>
        </p:nvCxnSpPr>
        <p:spPr>
          <a:xfrm flipH="1">
            <a:off x="2003368" y="4512906"/>
            <a:ext cx="929987" cy="12298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화살표 연결선 35"/>
          <p:cNvCxnSpPr>
            <a:cxnSpLocks/>
            <a:endCxn id="20" idx="3"/>
          </p:cNvCxnSpPr>
          <p:nvPr/>
        </p:nvCxnSpPr>
        <p:spPr>
          <a:xfrm flipH="1">
            <a:off x="2003368" y="4411811"/>
            <a:ext cx="785076" cy="7673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직사각형 37"/>
          <p:cNvSpPr/>
          <p:nvPr/>
        </p:nvSpPr>
        <p:spPr>
          <a:xfrm>
            <a:off x="5199611" y="4549668"/>
            <a:ext cx="719051" cy="4073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V8</a:t>
            </a:r>
          </a:p>
        </p:txBody>
      </p:sp>
      <p:sp>
        <p:nvSpPr>
          <p:cNvPr id="40" name="직사각형 39"/>
          <p:cNvSpPr/>
          <p:nvPr/>
        </p:nvSpPr>
        <p:spPr>
          <a:xfrm>
            <a:off x="6091844" y="4549668"/>
            <a:ext cx="719051" cy="4073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V9</a:t>
            </a:r>
          </a:p>
        </p:txBody>
      </p:sp>
      <p:sp>
        <p:nvSpPr>
          <p:cNvPr id="41" name="직사각형 40"/>
          <p:cNvSpPr/>
          <p:nvPr/>
        </p:nvSpPr>
        <p:spPr>
          <a:xfrm>
            <a:off x="6984077" y="4549668"/>
            <a:ext cx="719051" cy="4073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V10</a:t>
            </a:r>
          </a:p>
        </p:txBody>
      </p:sp>
      <p:cxnSp>
        <p:nvCxnSpPr>
          <p:cNvPr id="43" name="직선 화살표 연결선 42"/>
          <p:cNvCxnSpPr>
            <a:cxnSpLocks/>
            <a:endCxn id="38" idx="0"/>
          </p:cNvCxnSpPr>
          <p:nvPr/>
        </p:nvCxnSpPr>
        <p:spPr>
          <a:xfrm flipH="1">
            <a:off x="5559137" y="3709988"/>
            <a:ext cx="510669" cy="8396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직선 화살표 연결선 44"/>
          <p:cNvCxnSpPr>
            <a:stCxn id="6" idx="4"/>
            <a:endCxn id="40" idx="0"/>
          </p:cNvCxnSpPr>
          <p:nvPr/>
        </p:nvCxnSpPr>
        <p:spPr>
          <a:xfrm>
            <a:off x="6296891" y="3732417"/>
            <a:ext cx="154479" cy="8172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직선 화살표 연결선 46"/>
          <p:cNvCxnSpPr>
            <a:cxnSpLocks/>
            <a:endCxn id="41" idx="0"/>
          </p:cNvCxnSpPr>
          <p:nvPr/>
        </p:nvCxnSpPr>
        <p:spPr>
          <a:xfrm>
            <a:off x="6543675" y="3709988"/>
            <a:ext cx="799928" cy="8396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직사각형 47"/>
          <p:cNvSpPr/>
          <p:nvPr/>
        </p:nvSpPr>
        <p:spPr>
          <a:xfrm>
            <a:off x="8334550" y="4549668"/>
            <a:ext cx="719051" cy="4073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V11</a:t>
            </a:r>
          </a:p>
        </p:txBody>
      </p:sp>
      <p:sp>
        <p:nvSpPr>
          <p:cNvPr id="49" name="직사각형 48"/>
          <p:cNvSpPr/>
          <p:nvPr/>
        </p:nvSpPr>
        <p:spPr>
          <a:xfrm>
            <a:off x="9226783" y="4549668"/>
            <a:ext cx="719051" cy="4073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V12</a:t>
            </a:r>
          </a:p>
        </p:txBody>
      </p:sp>
      <p:sp>
        <p:nvSpPr>
          <p:cNvPr id="50" name="직사각형 49"/>
          <p:cNvSpPr/>
          <p:nvPr/>
        </p:nvSpPr>
        <p:spPr>
          <a:xfrm>
            <a:off x="10119016" y="4549668"/>
            <a:ext cx="719051" cy="4073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V13</a:t>
            </a:r>
          </a:p>
        </p:txBody>
      </p:sp>
      <p:cxnSp>
        <p:nvCxnSpPr>
          <p:cNvPr id="51" name="직선 화살표 연결선 50"/>
          <p:cNvCxnSpPr>
            <a:cxnSpLocks/>
            <a:endCxn id="48" idx="0"/>
          </p:cNvCxnSpPr>
          <p:nvPr/>
        </p:nvCxnSpPr>
        <p:spPr>
          <a:xfrm flipH="1">
            <a:off x="8694076" y="3709988"/>
            <a:ext cx="532707" cy="8396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직선 화살표 연결선 51"/>
          <p:cNvCxnSpPr>
            <a:cxnSpLocks/>
            <a:stCxn id="7" idx="4"/>
            <a:endCxn id="49" idx="0"/>
          </p:cNvCxnSpPr>
          <p:nvPr/>
        </p:nvCxnSpPr>
        <p:spPr>
          <a:xfrm>
            <a:off x="9459884" y="3732417"/>
            <a:ext cx="126425" cy="8172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직선 화살표 연결선 52"/>
          <p:cNvCxnSpPr>
            <a:cxnSpLocks/>
            <a:endCxn id="50" idx="0"/>
          </p:cNvCxnSpPr>
          <p:nvPr/>
        </p:nvCxnSpPr>
        <p:spPr>
          <a:xfrm>
            <a:off x="9729788" y="3709988"/>
            <a:ext cx="748754" cy="8396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직사각형 21"/>
          <p:cNvSpPr/>
          <p:nvPr/>
        </p:nvSpPr>
        <p:spPr>
          <a:xfrm>
            <a:off x="5403081" y="466807"/>
            <a:ext cx="814647" cy="3213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6333068" y="457201"/>
            <a:ext cx="3716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/>
              <a:t>측정가능</a:t>
            </a:r>
            <a:r>
              <a:rPr lang="ko-KR" altLang="en-US" dirty="0"/>
              <a:t> 변수</a:t>
            </a:r>
            <a:r>
              <a:rPr lang="en-US" altLang="ko-KR" dirty="0"/>
              <a:t>(</a:t>
            </a:r>
            <a:r>
              <a:rPr lang="ko-KR" altLang="en-US" dirty="0"/>
              <a:t>요인의 조작적 정의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26" name="타원 25"/>
          <p:cNvSpPr/>
          <p:nvPr/>
        </p:nvSpPr>
        <p:spPr>
          <a:xfrm>
            <a:off x="5403081" y="1020897"/>
            <a:ext cx="814647" cy="28263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TextBox 45"/>
          <p:cNvSpPr txBox="1"/>
          <p:nvPr/>
        </p:nvSpPr>
        <p:spPr>
          <a:xfrm>
            <a:off x="6321726" y="988706"/>
            <a:ext cx="3946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/>
              <a:t>측정불가능</a:t>
            </a:r>
            <a:r>
              <a:rPr lang="ko-KR" altLang="en-US" dirty="0"/>
              <a:t> 요인</a:t>
            </a:r>
            <a:r>
              <a:rPr lang="en-US" altLang="ko-KR" dirty="0"/>
              <a:t>(</a:t>
            </a:r>
            <a:r>
              <a:rPr lang="ko-KR" altLang="en-US" dirty="0"/>
              <a:t>가설에</a:t>
            </a:r>
            <a:r>
              <a:rPr lang="en-US" altLang="ko-KR" dirty="0"/>
              <a:t> </a:t>
            </a:r>
            <a:r>
              <a:rPr lang="ko-KR" altLang="en-US" dirty="0"/>
              <a:t>규정한 변인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C2DC070-3820-4E89-9032-994FEAA9DD35}"/>
              </a:ext>
            </a:extLst>
          </p:cNvPr>
          <p:cNvSpPr txBox="1"/>
          <p:nvPr/>
        </p:nvSpPr>
        <p:spPr>
          <a:xfrm>
            <a:off x="4801684" y="2428637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H1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E33BB31-E1CB-40EE-A419-BBF93EC67F1C}"/>
              </a:ext>
            </a:extLst>
          </p:cNvPr>
          <p:cNvSpPr txBox="1"/>
          <p:nvPr/>
        </p:nvSpPr>
        <p:spPr>
          <a:xfrm>
            <a:off x="4578706" y="3429000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H2</a:t>
            </a:r>
          </a:p>
        </p:txBody>
      </p:sp>
      <p:cxnSp>
        <p:nvCxnSpPr>
          <p:cNvPr id="56" name="직선 화살표 연결선 55">
            <a:extLst>
              <a:ext uri="{FF2B5EF4-FFF2-40B4-BE49-F238E27FC236}">
                <a16:creationId xmlns:a16="http://schemas.microsoft.com/office/drawing/2014/main" id="{68869384-A82F-4D10-9AB1-F7111699A5BF}"/>
              </a:ext>
            </a:extLst>
          </p:cNvPr>
          <p:cNvCxnSpPr>
            <a:cxnSpLocks/>
          </p:cNvCxnSpPr>
          <p:nvPr/>
        </p:nvCxnSpPr>
        <p:spPr>
          <a:xfrm>
            <a:off x="4343400" y="2493169"/>
            <a:ext cx="1159669" cy="609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직선 화살표 연결선 56">
            <a:extLst>
              <a:ext uri="{FF2B5EF4-FFF2-40B4-BE49-F238E27FC236}">
                <a16:creationId xmlns:a16="http://schemas.microsoft.com/office/drawing/2014/main" id="{6613C72C-413E-421E-AACF-AD944E3F0604}"/>
              </a:ext>
            </a:extLst>
          </p:cNvPr>
          <p:cNvCxnSpPr>
            <a:cxnSpLocks/>
          </p:cNvCxnSpPr>
          <p:nvPr/>
        </p:nvCxnSpPr>
        <p:spPr>
          <a:xfrm flipV="1">
            <a:off x="4343400" y="3490913"/>
            <a:ext cx="1202531" cy="5643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315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38" grpId="0" animBg="1"/>
      <p:bldP spid="40" grpId="0" animBg="1"/>
      <p:bldP spid="41" grpId="0" animBg="1"/>
      <p:bldP spid="48" grpId="0" animBg="1"/>
      <p:bldP spid="49" grpId="0" animBg="1"/>
      <p:bldP spid="50" grpId="0" animBg="1"/>
      <p:bldP spid="22" grpId="0" animBg="1"/>
      <p:bldP spid="24" grpId="0"/>
      <p:bldP spid="26" grpId="0" animBg="1"/>
      <p:bldP spid="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사각형: 둥근 모서리 57">
            <a:extLst>
              <a:ext uri="{FF2B5EF4-FFF2-40B4-BE49-F238E27FC236}">
                <a16:creationId xmlns:a16="http://schemas.microsoft.com/office/drawing/2014/main" id="{AC874FA6-29F8-4C63-BF61-A5FF28525707}"/>
              </a:ext>
            </a:extLst>
          </p:cNvPr>
          <p:cNvSpPr/>
          <p:nvPr/>
        </p:nvSpPr>
        <p:spPr>
          <a:xfrm>
            <a:off x="5226566" y="2493169"/>
            <a:ext cx="5303641" cy="173386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302DF8FE-B29A-4F29-855C-13BBE9AA3243}"/>
              </a:ext>
            </a:extLst>
          </p:cNvPr>
          <p:cNvSpPr/>
          <p:nvPr/>
        </p:nvSpPr>
        <p:spPr>
          <a:xfrm>
            <a:off x="2475781" y="1242204"/>
            <a:ext cx="2220825" cy="393692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타원 3"/>
          <p:cNvSpPr/>
          <p:nvPr/>
        </p:nvSpPr>
        <p:spPr>
          <a:xfrm>
            <a:off x="2685011" y="1903617"/>
            <a:ext cx="1695796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FF0000"/>
                </a:solidFill>
              </a:rPr>
              <a:t>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타원 4"/>
          <p:cNvSpPr/>
          <p:nvPr/>
        </p:nvSpPr>
        <p:spPr>
          <a:xfrm>
            <a:off x="2685011" y="3732417"/>
            <a:ext cx="1695796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6" name="타원 5"/>
          <p:cNvSpPr/>
          <p:nvPr/>
        </p:nvSpPr>
        <p:spPr>
          <a:xfrm>
            <a:off x="5448993" y="2818017"/>
            <a:ext cx="1695796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7" name="타원 6"/>
          <p:cNvSpPr/>
          <p:nvPr/>
        </p:nvSpPr>
        <p:spPr>
          <a:xfrm>
            <a:off x="8611986" y="2818017"/>
            <a:ext cx="1695796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D</a:t>
            </a:r>
          </a:p>
        </p:txBody>
      </p:sp>
      <p:cxnSp>
        <p:nvCxnSpPr>
          <p:cNvPr id="13" name="직선 화살표 연결선 12"/>
          <p:cNvCxnSpPr>
            <a:stCxn id="6" idx="6"/>
            <a:endCxn id="7" idx="2"/>
          </p:cNvCxnSpPr>
          <p:nvPr/>
        </p:nvCxnSpPr>
        <p:spPr>
          <a:xfrm>
            <a:off x="7144789" y="3275217"/>
            <a:ext cx="146719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9"/>
          <p:cNvSpPr/>
          <p:nvPr/>
        </p:nvSpPr>
        <p:spPr>
          <a:xfrm>
            <a:off x="906088" y="1593491"/>
            <a:ext cx="1097280" cy="4073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00B050"/>
                </a:solidFill>
              </a:rPr>
              <a:t>V1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906088" y="2157155"/>
            <a:ext cx="1097280" cy="4073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V2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906088" y="2720819"/>
            <a:ext cx="1097280" cy="4073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V3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906088" y="3848147"/>
            <a:ext cx="1097280" cy="4073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V4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906088" y="4411811"/>
            <a:ext cx="1097280" cy="4073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V5</a:t>
            </a:r>
          </a:p>
        </p:txBody>
      </p:sp>
      <p:sp>
        <p:nvSpPr>
          <p:cNvPr id="20" name="직사각형 19"/>
          <p:cNvSpPr/>
          <p:nvPr/>
        </p:nvSpPr>
        <p:spPr>
          <a:xfrm>
            <a:off x="906088" y="4975475"/>
            <a:ext cx="1097280" cy="4073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V6</a:t>
            </a:r>
          </a:p>
        </p:txBody>
      </p:sp>
      <p:sp>
        <p:nvSpPr>
          <p:cNvPr id="21" name="직사각형 20"/>
          <p:cNvSpPr/>
          <p:nvPr/>
        </p:nvSpPr>
        <p:spPr>
          <a:xfrm>
            <a:off x="906088" y="5539139"/>
            <a:ext cx="1097280" cy="4073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V7</a:t>
            </a:r>
          </a:p>
        </p:txBody>
      </p:sp>
      <p:cxnSp>
        <p:nvCxnSpPr>
          <p:cNvPr id="23" name="직선 화살표 연결선 22"/>
          <p:cNvCxnSpPr>
            <a:cxnSpLocks/>
            <a:endCxn id="10" idx="3"/>
          </p:cNvCxnSpPr>
          <p:nvPr/>
        </p:nvCxnSpPr>
        <p:spPr>
          <a:xfrm flipH="1" flipV="1">
            <a:off x="2003368" y="1797153"/>
            <a:ext cx="756457" cy="384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화살표 연결선 24"/>
          <p:cNvCxnSpPr>
            <a:stCxn id="4" idx="2"/>
            <a:endCxn id="15" idx="3"/>
          </p:cNvCxnSpPr>
          <p:nvPr/>
        </p:nvCxnSpPr>
        <p:spPr>
          <a:xfrm flipH="1">
            <a:off x="2003368" y="2360817"/>
            <a:ext cx="68164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화살표 연결선 26"/>
          <p:cNvCxnSpPr>
            <a:cxnSpLocks/>
            <a:endCxn id="16" idx="3"/>
          </p:cNvCxnSpPr>
          <p:nvPr/>
        </p:nvCxnSpPr>
        <p:spPr>
          <a:xfrm flipH="1">
            <a:off x="2003368" y="2528888"/>
            <a:ext cx="737451" cy="3955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화살표 연결선 29"/>
          <p:cNvCxnSpPr>
            <a:stCxn id="5" idx="2"/>
            <a:endCxn id="18" idx="3"/>
          </p:cNvCxnSpPr>
          <p:nvPr/>
        </p:nvCxnSpPr>
        <p:spPr>
          <a:xfrm flipH="1" flipV="1">
            <a:off x="2003368" y="4051809"/>
            <a:ext cx="681643" cy="137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화살표 연결선 31"/>
          <p:cNvCxnSpPr>
            <a:cxnSpLocks/>
            <a:endCxn id="19" idx="3"/>
          </p:cNvCxnSpPr>
          <p:nvPr/>
        </p:nvCxnSpPr>
        <p:spPr>
          <a:xfrm flipH="1">
            <a:off x="2003368" y="4302919"/>
            <a:ext cx="708876" cy="312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화살표 연결선 33"/>
          <p:cNvCxnSpPr>
            <a:stCxn id="5" idx="3"/>
            <a:endCxn id="21" idx="3"/>
          </p:cNvCxnSpPr>
          <p:nvPr/>
        </p:nvCxnSpPr>
        <p:spPr>
          <a:xfrm flipH="1">
            <a:off x="2003368" y="4512906"/>
            <a:ext cx="929987" cy="12298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화살표 연결선 35"/>
          <p:cNvCxnSpPr>
            <a:cxnSpLocks/>
            <a:endCxn id="20" idx="3"/>
          </p:cNvCxnSpPr>
          <p:nvPr/>
        </p:nvCxnSpPr>
        <p:spPr>
          <a:xfrm flipH="1">
            <a:off x="2003368" y="4411811"/>
            <a:ext cx="785076" cy="7673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직사각형 37"/>
          <p:cNvSpPr/>
          <p:nvPr/>
        </p:nvSpPr>
        <p:spPr>
          <a:xfrm>
            <a:off x="5199611" y="4549668"/>
            <a:ext cx="719051" cy="4073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V8</a:t>
            </a:r>
          </a:p>
        </p:txBody>
      </p:sp>
      <p:sp>
        <p:nvSpPr>
          <p:cNvPr id="40" name="직사각형 39"/>
          <p:cNvSpPr/>
          <p:nvPr/>
        </p:nvSpPr>
        <p:spPr>
          <a:xfrm>
            <a:off x="6091844" y="4549668"/>
            <a:ext cx="719051" cy="4073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V9</a:t>
            </a:r>
          </a:p>
        </p:txBody>
      </p:sp>
      <p:sp>
        <p:nvSpPr>
          <p:cNvPr id="41" name="직사각형 40"/>
          <p:cNvSpPr/>
          <p:nvPr/>
        </p:nvSpPr>
        <p:spPr>
          <a:xfrm>
            <a:off x="6984077" y="4549668"/>
            <a:ext cx="719051" cy="4073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V10</a:t>
            </a:r>
          </a:p>
        </p:txBody>
      </p:sp>
      <p:cxnSp>
        <p:nvCxnSpPr>
          <p:cNvPr id="43" name="직선 화살표 연결선 42"/>
          <p:cNvCxnSpPr>
            <a:cxnSpLocks/>
            <a:endCxn id="38" idx="0"/>
          </p:cNvCxnSpPr>
          <p:nvPr/>
        </p:nvCxnSpPr>
        <p:spPr>
          <a:xfrm flipH="1">
            <a:off x="5559137" y="3709988"/>
            <a:ext cx="510669" cy="8396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직선 화살표 연결선 44"/>
          <p:cNvCxnSpPr>
            <a:stCxn id="6" idx="4"/>
            <a:endCxn id="40" idx="0"/>
          </p:cNvCxnSpPr>
          <p:nvPr/>
        </p:nvCxnSpPr>
        <p:spPr>
          <a:xfrm>
            <a:off x="6296891" y="3732417"/>
            <a:ext cx="154479" cy="8172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직선 화살표 연결선 46"/>
          <p:cNvCxnSpPr>
            <a:cxnSpLocks/>
            <a:endCxn id="41" idx="0"/>
          </p:cNvCxnSpPr>
          <p:nvPr/>
        </p:nvCxnSpPr>
        <p:spPr>
          <a:xfrm>
            <a:off x="6543675" y="3709988"/>
            <a:ext cx="799928" cy="8396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직사각형 47"/>
          <p:cNvSpPr/>
          <p:nvPr/>
        </p:nvSpPr>
        <p:spPr>
          <a:xfrm>
            <a:off x="8334550" y="4549668"/>
            <a:ext cx="719051" cy="4073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V11</a:t>
            </a:r>
          </a:p>
        </p:txBody>
      </p:sp>
      <p:sp>
        <p:nvSpPr>
          <p:cNvPr id="49" name="직사각형 48"/>
          <p:cNvSpPr/>
          <p:nvPr/>
        </p:nvSpPr>
        <p:spPr>
          <a:xfrm>
            <a:off x="9226783" y="4549668"/>
            <a:ext cx="719051" cy="4073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V12</a:t>
            </a:r>
          </a:p>
        </p:txBody>
      </p:sp>
      <p:sp>
        <p:nvSpPr>
          <p:cNvPr id="50" name="직사각형 49"/>
          <p:cNvSpPr/>
          <p:nvPr/>
        </p:nvSpPr>
        <p:spPr>
          <a:xfrm>
            <a:off x="10119016" y="4549668"/>
            <a:ext cx="719051" cy="4073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V13</a:t>
            </a:r>
          </a:p>
        </p:txBody>
      </p:sp>
      <p:cxnSp>
        <p:nvCxnSpPr>
          <p:cNvPr id="51" name="직선 화살표 연결선 50"/>
          <p:cNvCxnSpPr>
            <a:cxnSpLocks/>
            <a:endCxn id="48" idx="0"/>
          </p:cNvCxnSpPr>
          <p:nvPr/>
        </p:nvCxnSpPr>
        <p:spPr>
          <a:xfrm flipH="1">
            <a:off x="8694076" y="3709988"/>
            <a:ext cx="532707" cy="8396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직선 화살표 연결선 51"/>
          <p:cNvCxnSpPr>
            <a:cxnSpLocks/>
            <a:stCxn id="7" idx="4"/>
            <a:endCxn id="49" idx="0"/>
          </p:cNvCxnSpPr>
          <p:nvPr/>
        </p:nvCxnSpPr>
        <p:spPr>
          <a:xfrm>
            <a:off x="9459884" y="3732417"/>
            <a:ext cx="126425" cy="8172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직선 화살표 연결선 52"/>
          <p:cNvCxnSpPr>
            <a:cxnSpLocks/>
            <a:endCxn id="50" idx="0"/>
          </p:cNvCxnSpPr>
          <p:nvPr/>
        </p:nvCxnSpPr>
        <p:spPr>
          <a:xfrm>
            <a:off x="9729788" y="3709988"/>
            <a:ext cx="748754" cy="8396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직선 화살표 연결선 55">
            <a:extLst>
              <a:ext uri="{FF2B5EF4-FFF2-40B4-BE49-F238E27FC236}">
                <a16:creationId xmlns:a16="http://schemas.microsoft.com/office/drawing/2014/main" id="{68869384-A82F-4D10-9AB1-F7111699A5BF}"/>
              </a:ext>
            </a:extLst>
          </p:cNvPr>
          <p:cNvCxnSpPr>
            <a:cxnSpLocks/>
          </p:cNvCxnSpPr>
          <p:nvPr/>
        </p:nvCxnSpPr>
        <p:spPr>
          <a:xfrm>
            <a:off x="4343400" y="2493169"/>
            <a:ext cx="1159669" cy="609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직선 화살표 연결선 56">
            <a:extLst>
              <a:ext uri="{FF2B5EF4-FFF2-40B4-BE49-F238E27FC236}">
                <a16:creationId xmlns:a16="http://schemas.microsoft.com/office/drawing/2014/main" id="{6613C72C-413E-421E-AACF-AD944E3F0604}"/>
              </a:ext>
            </a:extLst>
          </p:cNvPr>
          <p:cNvCxnSpPr>
            <a:cxnSpLocks/>
          </p:cNvCxnSpPr>
          <p:nvPr/>
        </p:nvCxnSpPr>
        <p:spPr>
          <a:xfrm flipV="1">
            <a:off x="4343400" y="3490913"/>
            <a:ext cx="1202531" cy="5643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04E16F8-454B-4288-9691-A5539A5191E1}"/>
              </a:ext>
            </a:extLst>
          </p:cNvPr>
          <p:cNvSpPr txBox="1"/>
          <p:nvPr/>
        </p:nvSpPr>
        <p:spPr>
          <a:xfrm>
            <a:off x="2215689" y="821264"/>
            <a:ext cx="2789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Exogenous Latent Variables</a:t>
            </a:r>
            <a:endParaRPr lang="en-US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B521449-B8D8-4A60-98EE-1DD88E9A4B8C}"/>
              </a:ext>
            </a:extLst>
          </p:cNvPr>
          <p:cNvSpPr txBox="1"/>
          <p:nvPr/>
        </p:nvSpPr>
        <p:spPr>
          <a:xfrm>
            <a:off x="6451369" y="2046634"/>
            <a:ext cx="2891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Endogenous Latent Variables</a:t>
            </a:r>
            <a:endParaRPr lang="en-US" dirty="0"/>
          </a:p>
        </p:txBody>
      </p:sp>
      <p:sp>
        <p:nvSpPr>
          <p:cNvPr id="39" name="제목 1">
            <a:extLst>
              <a:ext uri="{FF2B5EF4-FFF2-40B4-BE49-F238E27FC236}">
                <a16:creationId xmlns:a16="http://schemas.microsoft.com/office/drawing/2014/main" id="{F33D4838-B3C0-4F5A-BD36-DE725FFD4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109" y="719157"/>
            <a:ext cx="3719981" cy="580185"/>
          </a:xfr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ko-KR" altLang="en-US" sz="2800" err="1"/>
              <a:t>외생변인과</a:t>
            </a:r>
            <a:r>
              <a:rPr lang="ko-KR" altLang="en-US" sz="2800" dirty="0"/>
              <a:t> 내생변인</a:t>
            </a:r>
            <a:endParaRPr lang="en-US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FC3CA0-5C89-4F68-A280-92C9EE24598E}"/>
              </a:ext>
            </a:extLst>
          </p:cNvPr>
          <p:cNvSpPr txBox="1"/>
          <p:nvPr/>
        </p:nvSpPr>
        <p:spPr>
          <a:xfrm>
            <a:off x="6451369" y="5648446"/>
            <a:ext cx="3582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주의</a:t>
            </a:r>
            <a:r>
              <a:rPr lang="en-US" altLang="ko-KR" dirty="0"/>
              <a:t>: Extraneous variable</a:t>
            </a:r>
            <a:r>
              <a:rPr lang="ko-KR" altLang="en-US" dirty="0"/>
              <a:t> 외재변수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86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11" grpId="0" animBg="1"/>
      <p:bldP spid="12" grpId="0"/>
      <p:bldP spid="5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사각형: 둥근 모서리 38">
            <a:extLst>
              <a:ext uri="{FF2B5EF4-FFF2-40B4-BE49-F238E27FC236}">
                <a16:creationId xmlns:a16="http://schemas.microsoft.com/office/drawing/2014/main" id="{96A2689B-0E86-4FA3-A2B2-3AF07B7BDF98}"/>
              </a:ext>
            </a:extLst>
          </p:cNvPr>
          <p:cNvSpPr/>
          <p:nvPr/>
        </p:nvSpPr>
        <p:spPr>
          <a:xfrm>
            <a:off x="516288" y="1371599"/>
            <a:ext cx="4051901" cy="482216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사각형: 둥근 모서리 57">
            <a:extLst>
              <a:ext uri="{FF2B5EF4-FFF2-40B4-BE49-F238E27FC236}">
                <a16:creationId xmlns:a16="http://schemas.microsoft.com/office/drawing/2014/main" id="{AC874FA6-29F8-4C63-BF61-A5FF28525707}"/>
              </a:ext>
            </a:extLst>
          </p:cNvPr>
          <p:cNvSpPr/>
          <p:nvPr/>
        </p:nvSpPr>
        <p:spPr>
          <a:xfrm>
            <a:off x="5025043" y="2528889"/>
            <a:ext cx="6016768" cy="27159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타원 3"/>
          <p:cNvSpPr/>
          <p:nvPr/>
        </p:nvSpPr>
        <p:spPr>
          <a:xfrm>
            <a:off x="2685011" y="1903617"/>
            <a:ext cx="1695796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FF0000"/>
                </a:solidFill>
              </a:rPr>
              <a:t>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타원 4"/>
          <p:cNvSpPr/>
          <p:nvPr/>
        </p:nvSpPr>
        <p:spPr>
          <a:xfrm>
            <a:off x="2685011" y="3732417"/>
            <a:ext cx="1695796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6" name="타원 5"/>
          <p:cNvSpPr/>
          <p:nvPr/>
        </p:nvSpPr>
        <p:spPr>
          <a:xfrm>
            <a:off x="5448993" y="2818017"/>
            <a:ext cx="1695796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7" name="타원 6"/>
          <p:cNvSpPr/>
          <p:nvPr/>
        </p:nvSpPr>
        <p:spPr>
          <a:xfrm>
            <a:off x="8611986" y="2818017"/>
            <a:ext cx="1695796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D</a:t>
            </a:r>
          </a:p>
        </p:txBody>
      </p:sp>
      <p:cxnSp>
        <p:nvCxnSpPr>
          <p:cNvPr id="13" name="직선 화살표 연결선 12"/>
          <p:cNvCxnSpPr>
            <a:stCxn id="6" idx="6"/>
            <a:endCxn id="7" idx="2"/>
          </p:cNvCxnSpPr>
          <p:nvPr/>
        </p:nvCxnSpPr>
        <p:spPr>
          <a:xfrm>
            <a:off x="7144789" y="3275217"/>
            <a:ext cx="146719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9"/>
          <p:cNvSpPr/>
          <p:nvPr/>
        </p:nvSpPr>
        <p:spPr>
          <a:xfrm>
            <a:off x="906088" y="1593491"/>
            <a:ext cx="1097280" cy="4073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00B050"/>
                </a:solidFill>
              </a:rPr>
              <a:t>V1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906088" y="2157155"/>
            <a:ext cx="1097280" cy="4073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V2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906088" y="2720819"/>
            <a:ext cx="1097280" cy="4073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V3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906088" y="3848147"/>
            <a:ext cx="1097280" cy="4073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V4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906088" y="4411811"/>
            <a:ext cx="1097280" cy="4073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V5</a:t>
            </a:r>
          </a:p>
        </p:txBody>
      </p:sp>
      <p:sp>
        <p:nvSpPr>
          <p:cNvPr id="20" name="직사각형 19"/>
          <p:cNvSpPr/>
          <p:nvPr/>
        </p:nvSpPr>
        <p:spPr>
          <a:xfrm>
            <a:off x="906088" y="4975475"/>
            <a:ext cx="1097280" cy="4073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V6</a:t>
            </a:r>
          </a:p>
        </p:txBody>
      </p:sp>
      <p:sp>
        <p:nvSpPr>
          <p:cNvPr id="21" name="직사각형 20"/>
          <p:cNvSpPr/>
          <p:nvPr/>
        </p:nvSpPr>
        <p:spPr>
          <a:xfrm>
            <a:off x="906088" y="5539139"/>
            <a:ext cx="1097280" cy="4073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V7</a:t>
            </a:r>
          </a:p>
        </p:txBody>
      </p:sp>
      <p:cxnSp>
        <p:nvCxnSpPr>
          <p:cNvPr id="23" name="직선 화살표 연결선 22"/>
          <p:cNvCxnSpPr>
            <a:cxnSpLocks/>
            <a:endCxn id="10" idx="3"/>
          </p:cNvCxnSpPr>
          <p:nvPr/>
        </p:nvCxnSpPr>
        <p:spPr>
          <a:xfrm flipH="1" flipV="1">
            <a:off x="2003368" y="1797153"/>
            <a:ext cx="756457" cy="384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화살표 연결선 24"/>
          <p:cNvCxnSpPr>
            <a:stCxn id="4" idx="2"/>
            <a:endCxn id="15" idx="3"/>
          </p:cNvCxnSpPr>
          <p:nvPr/>
        </p:nvCxnSpPr>
        <p:spPr>
          <a:xfrm flipH="1">
            <a:off x="2003368" y="2360817"/>
            <a:ext cx="68164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화살표 연결선 26"/>
          <p:cNvCxnSpPr>
            <a:cxnSpLocks/>
            <a:endCxn id="16" idx="3"/>
          </p:cNvCxnSpPr>
          <p:nvPr/>
        </p:nvCxnSpPr>
        <p:spPr>
          <a:xfrm flipH="1">
            <a:off x="2003368" y="2528888"/>
            <a:ext cx="737451" cy="3955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화살표 연결선 29"/>
          <p:cNvCxnSpPr>
            <a:stCxn id="5" idx="2"/>
            <a:endCxn id="18" idx="3"/>
          </p:cNvCxnSpPr>
          <p:nvPr/>
        </p:nvCxnSpPr>
        <p:spPr>
          <a:xfrm flipH="1" flipV="1">
            <a:off x="2003368" y="4051809"/>
            <a:ext cx="681643" cy="137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화살표 연결선 31"/>
          <p:cNvCxnSpPr>
            <a:cxnSpLocks/>
            <a:endCxn id="19" idx="3"/>
          </p:cNvCxnSpPr>
          <p:nvPr/>
        </p:nvCxnSpPr>
        <p:spPr>
          <a:xfrm flipH="1">
            <a:off x="2003368" y="4302919"/>
            <a:ext cx="708876" cy="312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화살표 연결선 33"/>
          <p:cNvCxnSpPr>
            <a:stCxn id="5" idx="3"/>
            <a:endCxn id="21" idx="3"/>
          </p:cNvCxnSpPr>
          <p:nvPr/>
        </p:nvCxnSpPr>
        <p:spPr>
          <a:xfrm flipH="1">
            <a:off x="2003368" y="4512906"/>
            <a:ext cx="929987" cy="12298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화살표 연결선 35"/>
          <p:cNvCxnSpPr>
            <a:cxnSpLocks/>
            <a:endCxn id="20" idx="3"/>
          </p:cNvCxnSpPr>
          <p:nvPr/>
        </p:nvCxnSpPr>
        <p:spPr>
          <a:xfrm flipH="1">
            <a:off x="2003368" y="4411811"/>
            <a:ext cx="785076" cy="7673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직사각형 37"/>
          <p:cNvSpPr/>
          <p:nvPr/>
        </p:nvSpPr>
        <p:spPr>
          <a:xfrm>
            <a:off x="5199611" y="4549668"/>
            <a:ext cx="719051" cy="4073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V8</a:t>
            </a:r>
          </a:p>
        </p:txBody>
      </p:sp>
      <p:sp>
        <p:nvSpPr>
          <p:cNvPr id="40" name="직사각형 39"/>
          <p:cNvSpPr/>
          <p:nvPr/>
        </p:nvSpPr>
        <p:spPr>
          <a:xfrm>
            <a:off x="6091844" y="4549668"/>
            <a:ext cx="719051" cy="4073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V9</a:t>
            </a:r>
          </a:p>
        </p:txBody>
      </p:sp>
      <p:sp>
        <p:nvSpPr>
          <p:cNvPr id="41" name="직사각형 40"/>
          <p:cNvSpPr/>
          <p:nvPr/>
        </p:nvSpPr>
        <p:spPr>
          <a:xfrm>
            <a:off x="6984077" y="4549668"/>
            <a:ext cx="719051" cy="4073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V10</a:t>
            </a:r>
          </a:p>
        </p:txBody>
      </p:sp>
      <p:cxnSp>
        <p:nvCxnSpPr>
          <p:cNvPr id="43" name="직선 화살표 연결선 42"/>
          <p:cNvCxnSpPr>
            <a:cxnSpLocks/>
            <a:endCxn id="38" idx="0"/>
          </p:cNvCxnSpPr>
          <p:nvPr/>
        </p:nvCxnSpPr>
        <p:spPr>
          <a:xfrm flipH="1">
            <a:off x="5559137" y="3709988"/>
            <a:ext cx="510669" cy="8396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직선 화살표 연결선 44"/>
          <p:cNvCxnSpPr>
            <a:stCxn id="6" idx="4"/>
            <a:endCxn id="40" idx="0"/>
          </p:cNvCxnSpPr>
          <p:nvPr/>
        </p:nvCxnSpPr>
        <p:spPr>
          <a:xfrm>
            <a:off x="6296891" y="3732417"/>
            <a:ext cx="154479" cy="8172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직선 화살표 연결선 46"/>
          <p:cNvCxnSpPr>
            <a:cxnSpLocks/>
            <a:endCxn id="41" idx="0"/>
          </p:cNvCxnSpPr>
          <p:nvPr/>
        </p:nvCxnSpPr>
        <p:spPr>
          <a:xfrm>
            <a:off x="6543675" y="3709988"/>
            <a:ext cx="799928" cy="8396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직사각형 47"/>
          <p:cNvSpPr/>
          <p:nvPr/>
        </p:nvSpPr>
        <p:spPr>
          <a:xfrm>
            <a:off x="8334550" y="4549668"/>
            <a:ext cx="719051" cy="4073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V11</a:t>
            </a:r>
          </a:p>
        </p:txBody>
      </p:sp>
      <p:sp>
        <p:nvSpPr>
          <p:cNvPr id="49" name="직사각형 48"/>
          <p:cNvSpPr/>
          <p:nvPr/>
        </p:nvSpPr>
        <p:spPr>
          <a:xfrm>
            <a:off x="9226783" y="4549668"/>
            <a:ext cx="719051" cy="4073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V12</a:t>
            </a:r>
          </a:p>
        </p:txBody>
      </p:sp>
      <p:sp>
        <p:nvSpPr>
          <p:cNvPr id="50" name="직사각형 49"/>
          <p:cNvSpPr/>
          <p:nvPr/>
        </p:nvSpPr>
        <p:spPr>
          <a:xfrm>
            <a:off x="10119016" y="4549668"/>
            <a:ext cx="719051" cy="4073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V13</a:t>
            </a:r>
          </a:p>
        </p:txBody>
      </p:sp>
      <p:cxnSp>
        <p:nvCxnSpPr>
          <p:cNvPr id="51" name="직선 화살표 연결선 50"/>
          <p:cNvCxnSpPr>
            <a:cxnSpLocks/>
            <a:endCxn id="48" idx="0"/>
          </p:cNvCxnSpPr>
          <p:nvPr/>
        </p:nvCxnSpPr>
        <p:spPr>
          <a:xfrm flipH="1">
            <a:off x="8694076" y="3709988"/>
            <a:ext cx="532707" cy="8396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직선 화살표 연결선 51"/>
          <p:cNvCxnSpPr>
            <a:cxnSpLocks/>
            <a:stCxn id="7" idx="4"/>
            <a:endCxn id="49" idx="0"/>
          </p:cNvCxnSpPr>
          <p:nvPr/>
        </p:nvCxnSpPr>
        <p:spPr>
          <a:xfrm>
            <a:off x="9459884" y="3732417"/>
            <a:ext cx="126425" cy="8172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직선 화살표 연결선 52"/>
          <p:cNvCxnSpPr>
            <a:cxnSpLocks/>
            <a:endCxn id="50" idx="0"/>
          </p:cNvCxnSpPr>
          <p:nvPr/>
        </p:nvCxnSpPr>
        <p:spPr>
          <a:xfrm>
            <a:off x="9729788" y="3709988"/>
            <a:ext cx="748754" cy="8396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직선 화살표 연결선 55">
            <a:extLst>
              <a:ext uri="{FF2B5EF4-FFF2-40B4-BE49-F238E27FC236}">
                <a16:creationId xmlns:a16="http://schemas.microsoft.com/office/drawing/2014/main" id="{68869384-A82F-4D10-9AB1-F7111699A5BF}"/>
              </a:ext>
            </a:extLst>
          </p:cNvPr>
          <p:cNvCxnSpPr>
            <a:cxnSpLocks/>
          </p:cNvCxnSpPr>
          <p:nvPr/>
        </p:nvCxnSpPr>
        <p:spPr>
          <a:xfrm>
            <a:off x="4343400" y="2493169"/>
            <a:ext cx="1159669" cy="609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직선 화살표 연결선 56">
            <a:extLst>
              <a:ext uri="{FF2B5EF4-FFF2-40B4-BE49-F238E27FC236}">
                <a16:creationId xmlns:a16="http://schemas.microsoft.com/office/drawing/2014/main" id="{6613C72C-413E-421E-AACF-AD944E3F0604}"/>
              </a:ext>
            </a:extLst>
          </p:cNvPr>
          <p:cNvCxnSpPr>
            <a:cxnSpLocks/>
          </p:cNvCxnSpPr>
          <p:nvPr/>
        </p:nvCxnSpPr>
        <p:spPr>
          <a:xfrm flipV="1">
            <a:off x="4343400" y="3490913"/>
            <a:ext cx="1202531" cy="5643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04E16F8-454B-4288-9691-A5539A5191E1}"/>
              </a:ext>
            </a:extLst>
          </p:cNvPr>
          <p:cNvSpPr txBox="1"/>
          <p:nvPr/>
        </p:nvSpPr>
        <p:spPr>
          <a:xfrm>
            <a:off x="471039" y="932595"/>
            <a:ext cx="4856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Measurement model/ Exogenous Latent Variables</a:t>
            </a:r>
            <a:endParaRPr lang="en-US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B521449-B8D8-4A60-98EE-1DD88E9A4B8C}"/>
              </a:ext>
            </a:extLst>
          </p:cNvPr>
          <p:cNvSpPr txBox="1"/>
          <p:nvPr/>
        </p:nvSpPr>
        <p:spPr>
          <a:xfrm>
            <a:off x="5545931" y="2096413"/>
            <a:ext cx="5007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Measurement model/ Endogenous Latent Variables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244E91-657F-4E0A-9AB7-9D45D41F0650}"/>
              </a:ext>
            </a:extLst>
          </p:cNvPr>
          <p:cNvSpPr txBox="1"/>
          <p:nvPr/>
        </p:nvSpPr>
        <p:spPr>
          <a:xfrm>
            <a:off x="516288" y="368931"/>
            <a:ext cx="4757521" cy="461665"/>
          </a:xfrm>
          <a:prstGeom prst="rect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Step1: Measurement Model</a:t>
            </a:r>
            <a:r>
              <a:rPr lang="ko-KR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의 검정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829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58" grpId="0" animBg="1"/>
      <p:bldP spid="12" grpId="0"/>
      <p:bldP spid="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사각형: 둥근 모서리 38">
            <a:extLst>
              <a:ext uri="{FF2B5EF4-FFF2-40B4-BE49-F238E27FC236}">
                <a16:creationId xmlns:a16="http://schemas.microsoft.com/office/drawing/2014/main" id="{96A2689B-0E86-4FA3-A2B2-3AF07B7BDF98}"/>
              </a:ext>
            </a:extLst>
          </p:cNvPr>
          <p:cNvSpPr/>
          <p:nvPr/>
        </p:nvSpPr>
        <p:spPr>
          <a:xfrm>
            <a:off x="2305400" y="1797153"/>
            <a:ext cx="8538103" cy="288758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타원 3"/>
          <p:cNvSpPr/>
          <p:nvPr/>
        </p:nvSpPr>
        <p:spPr>
          <a:xfrm>
            <a:off x="2685011" y="1903617"/>
            <a:ext cx="1695796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FF0000"/>
                </a:solidFill>
              </a:rPr>
              <a:t>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타원 4"/>
          <p:cNvSpPr/>
          <p:nvPr/>
        </p:nvSpPr>
        <p:spPr>
          <a:xfrm>
            <a:off x="2685011" y="3732417"/>
            <a:ext cx="1695796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6" name="타원 5"/>
          <p:cNvSpPr/>
          <p:nvPr/>
        </p:nvSpPr>
        <p:spPr>
          <a:xfrm>
            <a:off x="5448993" y="2818017"/>
            <a:ext cx="1695796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7" name="타원 6"/>
          <p:cNvSpPr/>
          <p:nvPr/>
        </p:nvSpPr>
        <p:spPr>
          <a:xfrm>
            <a:off x="8611986" y="2818017"/>
            <a:ext cx="1695796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D</a:t>
            </a:r>
          </a:p>
        </p:txBody>
      </p:sp>
      <p:cxnSp>
        <p:nvCxnSpPr>
          <p:cNvPr id="13" name="직선 화살표 연결선 12"/>
          <p:cNvCxnSpPr>
            <a:stCxn id="6" idx="6"/>
            <a:endCxn id="7" idx="2"/>
          </p:cNvCxnSpPr>
          <p:nvPr/>
        </p:nvCxnSpPr>
        <p:spPr>
          <a:xfrm>
            <a:off x="7144789" y="3275217"/>
            <a:ext cx="146719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9"/>
          <p:cNvSpPr/>
          <p:nvPr/>
        </p:nvSpPr>
        <p:spPr>
          <a:xfrm>
            <a:off x="906088" y="1593491"/>
            <a:ext cx="1097280" cy="4073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00B050"/>
                </a:solidFill>
              </a:rPr>
              <a:t>V1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906088" y="2157155"/>
            <a:ext cx="1097280" cy="4073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V2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906088" y="2720819"/>
            <a:ext cx="1097280" cy="4073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V3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906088" y="3848147"/>
            <a:ext cx="1097280" cy="4073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V4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906088" y="4411811"/>
            <a:ext cx="1097280" cy="4073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V5</a:t>
            </a:r>
          </a:p>
        </p:txBody>
      </p:sp>
      <p:sp>
        <p:nvSpPr>
          <p:cNvPr id="20" name="직사각형 19"/>
          <p:cNvSpPr/>
          <p:nvPr/>
        </p:nvSpPr>
        <p:spPr>
          <a:xfrm>
            <a:off x="906088" y="4975475"/>
            <a:ext cx="1097280" cy="4073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V6</a:t>
            </a:r>
          </a:p>
        </p:txBody>
      </p:sp>
      <p:sp>
        <p:nvSpPr>
          <p:cNvPr id="21" name="직사각형 20"/>
          <p:cNvSpPr/>
          <p:nvPr/>
        </p:nvSpPr>
        <p:spPr>
          <a:xfrm>
            <a:off x="906088" y="5539139"/>
            <a:ext cx="1097280" cy="4073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V7</a:t>
            </a:r>
          </a:p>
        </p:txBody>
      </p:sp>
      <p:cxnSp>
        <p:nvCxnSpPr>
          <p:cNvPr id="23" name="직선 화살표 연결선 22"/>
          <p:cNvCxnSpPr>
            <a:cxnSpLocks/>
            <a:endCxn id="10" idx="3"/>
          </p:cNvCxnSpPr>
          <p:nvPr/>
        </p:nvCxnSpPr>
        <p:spPr>
          <a:xfrm flipH="1" flipV="1">
            <a:off x="2003368" y="1797153"/>
            <a:ext cx="756457" cy="384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화살표 연결선 24"/>
          <p:cNvCxnSpPr>
            <a:stCxn id="4" idx="2"/>
            <a:endCxn id="15" idx="3"/>
          </p:cNvCxnSpPr>
          <p:nvPr/>
        </p:nvCxnSpPr>
        <p:spPr>
          <a:xfrm flipH="1">
            <a:off x="2003368" y="2360817"/>
            <a:ext cx="68164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화살표 연결선 26"/>
          <p:cNvCxnSpPr>
            <a:cxnSpLocks/>
            <a:endCxn id="16" idx="3"/>
          </p:cNvCxnSpPr>
          <p:nvPr/>
        </p:nvCxnSpPr>
        <p:spPr>
          <a:xfrm flipH="1">
            <a:off x="2003368" y="2528888"/>
            <a:ext cx="737451" cy="3955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화살표 연결선 29"/>
          <p:cNvCxnSpPr>
            <a:stCxn id="5" idx="2"/>
            <a:endCxn id="18" idx="3"/>
          </p:cNvCxnSpPr>
          <p:nvPr/>
        </p:nvCxnSpPr>
        <p:spPr>
          <a:xfrm flipH="1" flipV="1">
            <a:off x="2003368" y="4051809"/>
            <a:ext cx="681643" cy="137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화살표 연결선 31"/>
          <p:cNvCxnSpPr>
            <a:cxnSpLocks/>
            <a:endCxn id="19" idx="3"/>
          </p:cNvCxnSpPr>
          <p:nvPr/>
        </p:nvCxnSpPr>
        <p:spPr>
          <a:xfrm flipH="1">
            <a:off x="2003368" y="4302919"/>
            <a:ext cx="708876" cy="312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화살표 연결선 33"/>
          <p:cNvCxnSpPr>
            <a:stCxn id="5" idx="3"/>
            <a:endCxn id="21" idx="3"/>
          </p:cNvCxnSpPr>
          <p:nvPr/>
        </p:nvCxnSpPr>
        <p:spPr>
          <a:xfrm flipH="1">
            <a:off x="2003368" y="4512906"/>
            <a:ext cx="929987" cy="12298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화살표 연결선 35"/>
          <p:cNvCxnSpPr>
            <a:cxnSpLocks/>
            <a:endCxn id="20" idx="3"/>
          </p:cNvCxnSpPr>
          <p:nvPr/>
        </p:nvCxnSpPr>
        <p:spPr>
          <a:xfrm flipH="1">
            <a:off x="2003368" y="4411811"/>
            <a:ext cx="785076" cy="7673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직사각형 37"/>
          <p:cNvSpPr/>
          <p:nvPr/>
        </p:nvSpPr>
        <p:spPr>
          <a:xfrm>
            <a:off x="5199611" y="4549668"/>
            <a:ext cx="719051" cy="4073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V8</a:t>
            </a:r>
          </a:p>
        </p:txBody>
      </p:sp>
      <p:sp>
        <p:nvSpPr>
          <p:cNvPr id="40" name="직사각형 39"/>
          <p:cNvSpPr/>
          <p:nvPr/>
        </p:nvSpPr>
        <p:spPr>
          <a:xfrm>
            <a:off x="6091844" y="4549668"/>
            <a:ext cx="719051" cy="4073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V9</a:t>
            </a:r>
          </a:p>
        </p:txBody>
      </p:sp>
      <p:sp>
        <p:nvSpPr>
          <p:cNvPr id="41" name="직사각형 40"/>
          <p:cNvSpPr/>
          <p:nvPr/>
        </p:nvSpPr>
        <p:spPr>
          <a:xfrm>
            <a:off x="6984077" y="4549668"/>
            <a:ext cx="719051" cy="4073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V10</a:t>
            </a:r>
          </a:p>
        </p:txBody>
      </p:sp>
      <p:cxnSp>
        <p:nvCxnSpPr>
          <p:cNvPr id="43" name="직선 화살표 연결선 42"/>
          <p:cNvCxnSpPr>
            <a:cxnSpLocks/>
            <a:endCxn id="38" idx="0"/>
          </p:cNvCxnSpPr>
          <p:nvPr/>
        </p:nvCxnSpPr>
        <p:spPr>
          <a:xfrm flipH="1">
            <a:off x="5559137" y="3709988"/>
            <a:ext cx="510669" cy="8396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직선 화살표 연결선 44"/>
          <p:cNvCxnSpPr>
            <a:stCxn id="6" idx="4"/>
            <a:endCxn id="40" idx="0"/>
          </p:cNvCxnSpPr>
          <p:nvPr/>
        </p:nvCxnSpPr>
        <p:spPr>
          <a:xfrm>
            <a:off x="6296891" y="3732417"/>
            <a:ext cx="154479" cy="8172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직선 화살표 연결선 46"/>
          <p:cNvCxnSpPr>
            <a:cxnSpLocks/>
            <a:endCxn id="41" idx="0"/>
          </p:cNvCxnSpPr>
          <p:nvPr/>
        </p:nvCxnSpPr>
        <p:spPr>
          <a:xfrm>
            <a:off x="6543675" y="3709988"/>
            <a:ext cx="799928" cy="8396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직사각형 47"/>
          <p:cNvSpPr/>
          <p:nvPr/>
        </p:nvSpPr>
        <p:spPr>
          <a:xfrm>
            <a:off x="8334550" y="4549668"/>
            <a:ext cx="719051" cy="4073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V11</a:t>
            </a:r>
          </a:p>
        </p:txBody>
      </p:sp>
      <p:sp>
        <p:nvSpPr>
          <p:cNvPr id="49" name="직사각형 48"/>
          <p:cNvSpPr/>
          <p:nvPr/>
        </p:nvSpPr>
        <p:spPr>
          <a:xfrm>
            <a:off x="9226783" y="4549668"/>
            <a:ext cx="719051" cy="4073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V12</a:t>
            </a:r>
          </a:p>
        </p:txBody>
      </p:sp>
      <p:sp>
        <p:nvSpPr>
          <p:cNvPr id="50" name="직사각형 49"/>
          <p:cNvSpPr/>
          <p:nvPr/>
        </p:nvSpPr>
        <p:spPr>
          <a:xfrm>
            <a:off x="10119016" y="4549668"/>
            <a:ext cx="719051" cy="4073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V13</a:t>
            </a:r>
          </a:p>
        </p:txBody>
      </p:sp>
      <p:cxnSp>
        <p:nvCxnSpPr>
          <p:cNvPr id="51" name="직선 화살표 연결선 50"/>
          <p:cNvCxnSpPr>
            <a:cxnSpLocks/>
            <a:endCxn id="48" idx="0"/>
          </p:cNvCxnSpPr>
          <p:nvPr/>
        </p:nvCxnSpPr>
        <p:spPr>
          <a:xfrm flipH="1">
            <a:off x="8694076" y="3709988"/>
            <a:ext cx="532707" cy="8396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직선 화살표 연결선 51"/>
          <p:cNvCxnSpPr>
            <a:cxnSpLocks/>
            <a:stCxn id="7" idx="4"/>
            <a:endCxn id="49" idx="0"/>
          </p:cNvCxnSpPr>
          <p:nvPr/>
        </p:nvCxnSpPr>
        <p:spPr>
          <a:xfrm>
            <a:off x="9459884" y="3732417"/>
            <a:ext cx="126425" cy="8172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직선 화살표 연결선 52"/>
          <p:cNvCxnSpPr>
            <a:cxnSpLocks/>
            <a:endCxn id="50" idx="0"/>
          </p:cNvCxnSpPr>
          <p:nvPr/>
        </p:nvCxnSpPr>
        <p:spPr>
          <a:xfrm>
            <a:off x="9729788" y="3709988"/>
            <a:ext cx="748754" cy="8396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직선 화살표 연결선 55">
            <a:extLst>
              <a:ext uri="{FF2B5EF4-FFF2-40B4-BE49-F238E27FC236}">
                <a16:creationId xmlns:a16="http://schemas.microsoft.com/office/drawing/2014/main" id="{68869384-A82F-4D10-9AB1-F7111699A5BF}"/>
              </a:ext>
            </a:extLst>
          </p:cNvPr>
          <p:cNvCxnSpPr>
            <a:cxnSpLocks/>
          </p:cNvCxnSpPr>
          <p:nvPr/>
        </p:nvCxnSpPr>
        <p:spPr>
          <a:xfrm>
            <a:off x="4343400" y="2493169"/>
            <a:ext cx="1159669" cy="609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직선 화살표 연결선 56">
            <a:extLst>
              <a:ext uri="{FF2B5EF4-FFF2-40B4-BE49-F238E27FC236}">
                <a16:creationId xmlns:a16="http://schemas.microsoft.com/office/drawing/2014/main" id="{6613C72C-413E-421E-AACF-AD944E3F0604}"/>
              </a:ext>
            </a:extLst>
          </p:cNvPr>
          <p:cNvCxnSpPr>
            <a:cxnSpLocks/>
          </p:cNvCxnSpPr>
          <p:nvPr/>
        </p:nvCxnSpPr>
        <p:spPr>
          <a:xfrm flipV="1">
            <a:off x="4343400" y="3490913"/>
            <a:ext cx="1202531" cy="5643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0D244E91-657F-4E0A-9AB7-9D45D41F0650}"/>
              </a:ext>
            </a:extLst>
          </p:cNvPr>
          <p:cNvSpPr txBox="1"/>
          <p:nvPr/>
        </p:nvSpPr>
        <p:spPr>
          <a:xfrm>
            <a:off x="516288" y="368931"/>
            <a:ext cx="4213718" cy="461665"/>
          </a:xfrm>
          <a:prstGeom prst="rect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Step2: Structural Model</a:t>
            </a:r>
            <a:r>
              <a:rPr lang="ko-KR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의 검정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D311C6F-DE59-49B8-A3D2-13F6A4053080}"/>
              </a:ext>
            </a:extLst>
          </p:cNvPr>
          <p:cNvSpPr txBox="1"/>
          <p:nvPr/>
        </p:nvSpPr>
        <p:spPr>
          <a:xfrm>
            <a:off x="5503069" y="1377575"/>
            <a:ext cx="1754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Structural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697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501369"/>
            <a:ext cx="10515600" cy="4310708"/>
          </a:xfr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ko-KR" altLang="en-US" sz="2600" dirty="0">
                <a:solidFill>
                  <a:schemeClr val="accent5">
                    <a:lumMod val="75000"/>
                  </a:schemeClr>
                </a:solidFill>
              </a:rPr>
              <a:t>모든</a:t>
            </a:r>
            <a:r>
              <a:rPr lang="en-US" altLang="ko-KR" sz="2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ko-KR" altLang="en-US" sz="2600" dirty="0">
                <a:solidFill>
                  <a:schemeClr val="accent5">
                    <a:lumMod val="75000"/>
                  </a:schemeClr>
                </a:solidFill>
              </a:rPr>
              <a:t>요인과 변수가 포함된 모형을 작성한다</a:t>
            </a:r>
            <a:endParaRPr lang="en-US" altLang="ko-KR" sz="2600" dirty="0">
              <a:solidFill>
                <a:schemeClr val="accent5">
                  <a:lumMod val="75000"/>
                </a:schemeClr>
              </a:solidFill>
            </a:endParaRPr>
          </a:p>
          <a:p>
            <a:pPr lvl="1">
              <a:lnSpc>
                <a:spcPct val="110000"/>
              </a:lnSpc>
            </a:pPr>
            <a:r>
              <a:rPr lang="ko-KR" altLang="en-US" sz="2200" dirty="0">
                <a:solidFill>
                  <a:schemeClr val="accent5">
                    <a:lumMod val="75000"/>
                  </a:schemeClr>
                </a:solidFill>
              </a:rPr>
              <a:t>모든 요인들 간에 상관관계를 가정</a:t>
            </a:r>
            <a:endParaRPr lang="en-US" altLang="ko-KR" sz="2200" dirty="0">
              <a:solidFill>
                <a:schemeClr val="accent5">
                  <a:lumMod val="75000"/>
                </a:schemeClr>
              </a:solidFill>
            </a:endParaRPr>
          </a:p>
          <a:p>
            <a:pPr lvl="1">
              <a:lnSpc>
                <a:spcPct val="110000"/>
              </a:lnSpc>
            </a:pPr>
            <a:r>
              <a:rPr lang="ko-KR" altLang="en-US" sz="2200" dirty="0">
                <a:solidFill>
                  <a:schemeClr val="accent5">
                    <a:lumMod val="75000"/>
                  </a:schemeClr>
                </a:solidFill>
              </a:rPr>
              <a:t>외생요인과 내생요인의 모형으로 나눌 수도 있다</a:t>
            </a:r>
            <a:endParaRPr lang="en-US" altLang="ko-KR" sz="2200" dirty="0">
              <a:solidFill>
                <a:schemeClr val="accent5">
                  <a:lumMod val="75000"/>
                </a:schemeClr>
              </a:solidFill>
            </a:endParaRPr>
          </a:p>
          <a:p>
            <a:pPr lvl="1">
              <a:lnSpc>
                <a:spcPct val="110000"/>
              </a:lnSpc>
            </a:pPr>
            <a:endParaRPr lang="en-US" altLang="ko-KR" dirty="0"/>
          </a:p>
          <a:p>
            <a:pPr lvl="1">
              <a:lnSpc>
                <a:spcPct val="110000"/>
              </a:lnSpc>
            </a:pPr>
            <a:endParaRPr lang="en-US" altLang="ko-KR" dirty="0"/>
          </a:p>
          <a:p>
            <a:pPr lvl="1">
              <a:lnSpc>
                <a:spcPct val="110000"/>
              </a:lnSpc>
            </a:pPr>
            <a:endParaRPr lang="en-US" altLang="ko-KR" dirty="0"/>
          </a:p>
          <a:p>
            <a:pPr lvl="1">
              <a:lnSpc>
                <a:spcPct val="110000"/>
              </a:lnSpc>
            </a:pPr>
            <a:endParaRPr lang="en-US" altLang="ko-KR" dirty="0"/>
          </a:p>
          <a:p>
            <a:pPr lvl="1">
              <a:lnSpc>
                <a:spcPct val="110000"/>
              </a:lnSpc>
            </a:pPr>
            <a:endParaRPr lang="en-US" altLang="ko-KR" dirty="0"/>
          </a:p>
          <a:p>
            <a:pPr lvl="1">
              <a:lnSpc>
                <a:spcPct val="110000"/>
              </a:lnSpc>
            </a:pPr>
            <a:endParaRPr lang="en-US" altLang="ko-KR" dirty="0"/>
          </a:p>
          <a:p>
            <a:pPr lvl="1">
              <a:lnSpc>
                <a:spcPct val="110000"/>
              </a:lnSpc>
            </a:pPr>
            <a:endParaRPr lang="en-US" altLang="ko-KR" dirty="0"/>
          </a:p>
          <a:p>
            <a:pPr lvl="1">
              <a:lnSpc>
                <a:spcPct val="110000"/>
              </a:lnSpc>
            </a:pPr>
            <a:endParaRPr lang="en-US" altLang="ko-KR" dirty="0"/>
          </a:p>
          <a:p>
            <a:pPr lvl="1">
              <a:lnSpc>
                <a:spcPct val="110000"/>
              </a:lnSpc>
            </a:pPr>
            <a:endParaRPr lang="en-US" altLang="ko-KR" dirty="0"/>
          </a:p>
          <a:p>
            <a:pPr lvl="1">
              <a:lnSpc>
                <a:spcPct val="110000"/>
              </a:lnSpc>
            </a:pPr>
            <a:endParaRPr lang="en-US" altLang="ko-KR" dirty="0"/>
          </a:p>
        </p:txBody>
      </p:sp>
      <p:sp>
        <p:nvSpPr>
          <p:cNvPr id="5" name="제목 4">
            <a:extLst>
              <a:ext uri="{FF2B5EF4-FFF2-40B4-BE49-F238E27FC236}">
                <a16:creationId xmlns:a16="http://schemas.microsoft.com/office/drawing/2014/main" id="{FEA293F3-0CE5-4334-8499-7DA5DA16C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3148"/>
            <a:ext cx="10515600" cy="764935"/>
          </a:xfrm>
          <a:solidFill>
            <a:srgbClr val="00B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US" altLang="ko-K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Step1: Measurement</a:t>
            </a:r>
            <a:r>
              <a:rPr lang="ko-KR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 </a:t>
            </a:r>
            <a:r>
              <a:rPr lang="ko-KR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에 관한</a:t>
            </a:r>
            <a:r>
              <a:rPr lang="en-US" altLang="ko-K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검정</a:t>
            </a:r>
            <a:r>
              <a:rPr lang="en-US" altLang="ko-K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32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확인적 요인분석</a:t>
            </a:r>
            <a:r>
              <a:rPr lang="en-US" altLang="ko-K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5195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874" y="580915"/>
            <a:ext cx="6900102" cy="591196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761943" y="131043"/>
            <a:ext cx="4527698" cy="683954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en-US" altLang="ko-KR" sz="3600" dirty="0"/>
              <a:t>CFA </a:t>
            </a:r>
            <a:r>
              <a:rPr lang="ko-KR" altLang="en-US" sz="3600" dirty="0"/>
              <a:t>모형 예</a:t>
            </a:r>
            <a:r>
              <a:rPr lang="en-US" altLang="ko-KR" sz="3600" dirty="0"/>
              <a:t>(AMOS)</a:t>
            </a:r>
            <a:endParaRPr lang="ko-KR" altLang="en-US" sz="36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/>
          <a:srcRect r="26593"/>
          <a:stretch/>
        </p:blipFill>
        <p:spPr>
          <a:xfrm>
            <a:off x="7498976" y="365125"/>
            <a:ext cx="4446933" cy="621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9727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3332</TotalTime>
  <Words>3756</Words>
  <Application>Microsoft Office PowerPoint</Application>
  <PresentationFormat>와이드스크린</PresentationFormat>
  <Paragraphs>890</Paragraphs>
  <Slides>36</Slides>
  <Notes>29</Notes>
  <HiddenSlides>0</HiddenSlides>
  <MMClips>0</MMClips>
  <ScaleCrop>false</ScaleCrop>
  <HeadingPairs>
    <vt:vector size="6" baseType="variant">
      <vt:variant>
        <vt:lpstr>사용한 글꼴</vt:lpstr>
      </vt:variant>
      <vt:variant>
        <vt:i4>12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36</vt:i4>
      </vt:variant>
    </vt:vector>
  </HeadingPairs>
  <TitlesOfParts>
    <vt:vector size="49" baseType="lpstr">
      <vt:lpstr>DS가변 교양있는글씨 B</vt:lpstr>
      <vt:lpstr>Tekton Pro</vt:lpstr>
      <vt:lpstr>YD윤고딕 140</vt:lpstr>
      <vt:lpstr>Gulim</vt:lpstr>
      <vt:lpstr>나눔고딕 ExtraBold</vt:lpstr>
      <vt:lpstr>맑은 고딕</vt:lpstr>
      <vt:lpstr>Arial</vt:lpstr>
      <vt:lpstr>Arial Black</vt:lpstr>
      <vt:lpstr>Calibri</vt:lpstr>
      <vt:lpstr>Calibri Light</vt:lpstr>
      <vt:lpstr>Cambria Math</vt:lpstr>
      <vt:lpstr>Lucida Handwriting</vt:lpstr>
      <vt:lpstr>Office 테마</vt:lpstr>
      <vt:lpstr>확인적 요인분석</vt:lpstr>
      <vt:lpstr>연구모형</vt:lpstr>
      <vt:lpstr>연구가설 </vt:lpstr>
      <vt:lpstr>변수와 요인 </vt:lpstr>
      <vt:lpstr>외생변인과 내생변인</vt:lpstr>
      <vt:lpstr>PowerPoint 프레젠테이션</vt:lpstr>
      <vt:lpstr>PowerPoint 프레젠테이션</vt:lpstr>
      <vt:lpstr>Step1: Measurement Model 에 관한 검정(확인적 요인분석)</vt:lpstr>
      <vt:lpstr>CFA 모형 예(AMOS)</vt:lpstr>
      <vt:lpstr>PowerPoint 프레젠테이션</vt:lpstr>
      <vt:lpstr>PowerPoint 프레젠테이션</vt:lpstr>
      <vt:lpstr>PowerPoint 프레젠테이션</vt:lpstr>
      <vt:lpstr>Model Fit 높이는 방법</vt:lpstr>
      <vt:lpstr>Step1: Measurement Model 에 관한 검정(확인적 요인분석)</vt:lpstr>
      <vt:lpstr>Step1: Measurement Model 에 관한 검정(확인적 요인분석)</vt:lpstr>
      <vt:lpstr>Step1: Measurement Model 에 관한 검정(확인적 요인분석)</vt:lpstr>
      <vt:lpstr>[참고] 모형적합지수(Model Fit Index)</vt:lpstr>
      <vt:lpstr>[참고] 모형적합지수(Model Fit Index)</vt:lpstr>
      <vt:lpstr>[참고] 모형적합지수(Model Fit Index)</vt:lpstr>
      <vt:lpstr>Step1: Measurement Model 에 관한 검정(확인적 요인분석)</vt:lpstr>
      <vt:lpstr>측정도구의 신뢰성 reliability</vt:lpstr>
      <vt:lpstr>[참고] 신뢰도계수(Reliability Coefficient)</vt:lpstr>
      <vt:lpstr>측정도구의 타당성 Validity</vt:lpstr>
      <vt:lpstr>측정도구의 타당성 Validity</vt:lpstr>
      <vt:lpstr>PowerPoint 프레젠테이션</vt:lpstr>
      <vt:lpstr>[참고] 타당도지수(Validity Index)</vt:lpstr>
      <vt:lpstr>측정도구에 대한 요약표 </vt:lpstr>
      <vt:lpstr>CR의 계산방법 </vt:lpstr>
      <vt:lpstr>AVE의 계산방법 </vt:lpstr>
      <vt:lpstr> Step1의 완료: Measurement Model의 검증 요약</vt:lpstr>
      <vt:lpstr>PowerPoint 프레젠테이션</vt:lpstr>
      <vt:lpstr> 예제&gt; 스마트폰 앱 사용에 대한 확인적 요인분석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통계기법의 개요</dc:title>
  <dc:creator>LEE</dc:creator>
  <cp:lastModifiedBy>Admin</cp:lastModifiedBy>
  <cp:revision>145</cp:revision>
  <cp:lastPrinted>2019-06-14T04:53:02Z</cp:lastPrinted>
  <dcterms:created xsi:type="dcterms:W3CDTF">2019-03-26T10:39:02Z</dcterms:created>
  <dcterms:modified xsi:type="dcterms:W3CDTF">2023-05-23T09:57:05Z</dcterms:modified>
</cp:coreProperties>
</file>