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6" r:id="rId4"/>
    <p:sldId id="287" r:id="rId5"/>
    <p:sldId id="267" r:id="rId6"/>
    <p:sldId id="268" r:id="rId7"/>
    <p:sldId id="296" r:id="rId8"/>
    <p:sldId id="297" r:id="rId9"/>
    <p:sldId id="260" r:id="rId10"/>
    <p:sldId id="261" r:id="rId11"/>
    <p:sldId id="298" r:id="rId12"/>
    <p:sldId id="262" r:id="rId13"/>
    <p:sldId id="269" r:id="rId14"/>
    <p:sldId id="270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66"/>
    <a:srgbClr val="B2B2B2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5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4846817477503E-2"/>
          <c:y val="9.3070293721052938E-2"/>
          <c:w val="0.91559089615441003"/>
          <c:h val="0.66729297252835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Variable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Sheet1!$F$2:$H$2</c:f>
                <c:numCache>
                  <c:formatCode>General</c:formatCode>
                  <c:ptCount val="3"/>
                  <c:pt idx="0">
                    <c:v>3.14</c:v>
                  </c:pt>
                  <c:pt idx="1">
                    <c:v>2.73</c:v>
                  </c:pt>
                  <c:pt idx="2">
                    <c:v>3.05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22.3</c:v>
                </c:pt>
                <c:pt idx="1">
                  <c:v>20.5</c:v>
                </c:pt>
                <c:pt idx="2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2-4252-87A5-822DD12767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Variable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Sheet1!$F$3:$H$3</c:f>
                <c:numCache>
                  <c:formatCode>General</c:formatCode>
                  <c:ptCount val="3"/>
                  <c:pt idx="0">
                    <c:v>3.09</c:v>
                  </c:pt>
                  <c:pt idx="1">
                    <c:v>3.57</c:v>
                  </c:pt>
                  <c:pt idx="2">
                    <c:v>3.14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21.7</c:v>
                </c:pt>
                <c:pt idx="1">
                  <c:v>23.1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2-4252-87A5-822DD12767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Variable 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Sheet1!$F$4:$H$4</c:f>
                <c:numCache>
                  <c:formatCode>General</c:formatCode>
                  <c:ptCount val="3"/>
                  <c:pt idx="0">
                    <c:v>3.11</c:v>
                  </c:pt>
                  <c:pt idx="1">
                    <c:v>2.94</c:v>
                  </c:pt>
                  <c:pt idx="2">
                    <c:v>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20.3</c:v>
                </c:pt>
                <c:pt idx="1">
                  <c:v>19.2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2-4252-87A5-822DD1276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0083039"/>
        <c:axId val="1285805247"/>
      </c:barChart>
      <c:catAx>
        <c:axId val="14700830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5805247"/>
        <c:crosses val="autoZero"/>
        <c:auto val="1"/>
        <c:lblAlgn val="ctr"/>
        <c:lblOffset val="100"/>
        <c:noMultiLvlLbl val="0"/>
      </c:catAx>
      <c:valAx>
        <c:axId val="128580524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7008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10196"/>
      </a:srgbClr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4846817477503E-2"/>
          <c:y val="9.3070293721052938E-2"/>
          <c:w val="0.91559089615441003"/>
          <c:h val="0.66729297252835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Variable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Sheet1!$F$2:$H$2</c:f>
                <c:numCache>
                  <c:formatCode>General</c:formatCode>
                  <c:ptCount val="3"/>
                  <c:pt idx="0">
                    <c:v>3.14</c:v>
                  </c:pt>
                  <c:pt idx="1">
                    <c:v>2.73</c:v>
                  </c:pt>
                  <c:pt idx="2">
                    <c:v>3.05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22.3</c:v>
                </c:pt>
                <c:pt idx="1">
                  <c:v>20.5</c:v>
                </c:pt>
                <c:pt idx="2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9-4C17-BF90-C3A0636E31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Variable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Sheet1!$F$3:$H$3</c:f>
                <c:numCache>
                  <c:formatCode>General</c:formatCode>
                  <c:ptCount val="3"/>
                  <c:pt idx="0">
                    <c:v>3.09</c:v>
                  </c:pt>
                  <c:pt idx="1">
                    <c:v>3.57</c:v>
                  </c:pt>
                  <c:pt idx="2">
                    <c:v>3.14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21.7</c:v>
                </c:pt>
                <c:pt idx="1">
                  <c:v>23.1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9-4C17-BF90-C3A0636E31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Variable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Sheet1!$F$4:$H$4</c:f>
                <c:numCache>
                  <c:formatCode>General</c:formatCode>
                  <c:ptCount val="3"/>
                  <c:pt idx="0">
                    <c:v>3.11</c:v>
                  </c:pt>
                  <c:pt idx="1">
                    <c:v>2.94</c:v>
                  </c:pt>
                  <c:pt idx="2">
                    <c:v>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20.3</c:v>
                </c:pt>
                <c:pt idx="1">
                  <c:v>19.2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9-4C17-BF90-C3A0636E3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0083039"/>
        <c:axId val="1285805247"/>
      </c:barChart>
      <c:catAx>
        <c:axId val="147008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85805247"/>
        <c:crosses val="autoZero"/>
        <c:auto val="1"/>
        <c:lblAlgn val="ctr"/>
        <c:lblOffset val="100"/>
        <c:noMultiLvlLbl val="0"/>
      </c:catAx>
      <c:valAx>
        <c:axId val="128580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7008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6004924733972"/>
          <c:y val="0.90246688855208346"/>
          <c:w val="0.31080124613771254"/>
          <c:h val="9.2696821757972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FD5EBE1-197E-4806-B47D-7CC362C5A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9ABE3F3-3333-4632-A278-60C5DEB2C2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AD4CA85-C621-40E0-ADF2-A9DF480E4C5A}" type="datetimeFigureOut">
              <a:rPr lang="ko-KR" altLang="en-US"/>
              <a:pPr>
                <a:defRPr/>
              </a:pPr>
              <a:t>2022-08-31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6D90ED-2546-45E8-9C89-C00969054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B5FDD8-A52A-4473-A1E0-0D76C18B0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6DD1B40-F48A-4178-A12D-9BD99B1433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C94A8D6-EA27-43CA-B6BD-89C7FBC59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B387C-0379-444A-BF66-70A456A0E0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7C8215A-BF74-4861-9FDD-5FA544AC34F3}" type="datetimeFigureOut">
              <a:rPr lang="ko-KR" altLang="en-US"/>
              <a:pPr>
                <a:defRPr/>
              </a:pPr>
              <a:t>2022-08-31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F51EBA06-C14B-4763-89B8-4A17C6C3E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47907096-E9C0-48D1-84F4-E7ABD4273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648A38-FE79-4CE7-8A5C-C93B299E4E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B8F2EF-604C-43E7-91A4-CA02D8572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437528A4-44EB-48EC-9C00-09174D72DA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 이기훈입니다</a:t>
            </a:r>
            <a:endParaRPr lang="en-US" altLang="ko-KR" dirty="0"/>
          </a:p>
          <a:p>
            <a:r>
              <a:rPr lang="ko-KR" altLang="en-US" dirty="0"/>
              <a:t>이 영상에서는 </a:t>
            </a:r>
            <a:r>
              <a:rPr lang="en-US" altLang="ko-KR" dirty="0"/>
              <a:t>SPSS</a:t>
            </a:r>
            <a:r>
              <a:rPr lang="ko-KR" altLang="en-US" dirty="0"/>
              <a:t>를 이용하여 오차막대를 포함한 막대그래프 그리는 </a:t>
            </a:r>
            <a:endParaRPr lang="en-US" altLang="ko-KR" dirty="0"/>
          </a:p>
          <a:p>
            <a:r>
              <a:rPr lang="ko-KR" altLang="en-US" dirty="0"/>
              <a:t>방법을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이와 함께 표준편차</a:t>
            </a:r>
            <a:r>
              <a:rPr lang="en-US" altLang="ko-KR" dirty="0"/>
              <a:t>, </a:t>
            </a:r>
            <a:r>
              <a:rPr lang="ko-KR" altLang="en-US" dirty="0"/>
              <a:t>표준오차</a:t>
            </a:r>
            <a:r>
              <a:rPr lang="en-US" altLang="ko-KR" dirty="0"/>
              <a:t>, </a:t>
            </a:r>
            <a:r>
              <a:rPr lang="ko-KR" altLang="en-US" dirty="0"/>
              <a:t>표본오차의 뜻과</a:t>
            </a:r>
            <a:endParaRPr lang="en-US" altLang="ko-KR" dirty="0"/>
          </a:p>
          <a:p>
            <a:r>
              <a:rPr lang="ko-KR" altLang="en-US" dirty="0"/>
              <a:t>그 차이를 말씀드리겠습니다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B984-0732-45DB-A8B4-D58EE9005B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자료를 정리하여 요약할 때 이렇게 </a:t>
            </a:r>
            <a:r>
              <a:rPr lang="ko-KR" altLang="en-US" dirty="0" err="1"/>
              <a:t>기초통계량을</a:t>
            </a:r>
            <a:r>
              <a:rPr lang="ko-KR" altLang="en-US" dirty="0"/>
              <a:t> 표로 작성하고</a:t>
            </a:r>
            <a:endParaRPr lang="en-US" altLang="ko-KR" dirty="0"/>
          </a:p>
          <a:p>
            <a:r>
              <a:rPr lang="ko-KR" altLang="en-US" dirty="0"/>
              <a:t>그림으로 표시하기도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계량적인 데이터의 </a:t>
            </a:r>
            <a:r>
              <a:rPr lang="ko-KR" altLang="en-US" dirty="0" err="1"/>
              <a:t>기초통계량을</a:t>
            </a:r>
            <a:r>
              <a:rPr lang="ko-KR" altLang="en-US" dirty="0"/>
              <a:t> 적을 때는 평균 </a:t>
            </a:r>
            <a:r>
              <a:rPr lang="en-US" altLang="ko-KR" dirty="0"/>
              <a:t>+-</a:t>
            </a:r>
            <a:r>
              <a:rPr lang="ko-KR" altLang="en-US" dirty="0"/>
              <a:t>표준편차의 형태로 표를 작성하는게 가장 흔한 형태입니다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시각적인 비교를 위해서 막대그래프를 그리는데 </a:t>
            </a:r>
            <a:endParaRPr lang="en-US" altLang="ko-KR" dirty="0"/>
          </a:p>
          <a:p>
            <a:r>
              <a:rPr lang="ko-KR" altLang="en-US" dirty="0"/>
              <a:t>여기에 오차막대를 추가하여 데이터들의 범위를 짐작할 수 있게 도와줍니다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 그림에서는 오차막대의 크기가 표준편차의 크기이기 때문에 </a:t>
            </a:r>
            <a:endParaRPr lang="en-US" altLang="ko-KR" dirty="0"/>
          </a:p>
          <a:p>
            <a:r>
              <a:rPr lang="ko-KR" altLang="en-US" dirty="0"/>
              <a:t>정규분포를 가정한다면 이정도 범위에 원자료의</a:t>
            </a:r>
            <a:r>
              <a:rPr lang="en-US" altLang="ko-KR" dirty="0"/>
              <a:t> </a:t>
            </a:r>
            <a:r>
              <a:rPr lang="en-US" dirty="0"/>
              <a:t>70%</a:t>
            </a:r>
            <a:r>
              <a:rPr lang="ko-KR" altLang="en-US" dirty="0"/>
              <a:t>정도가 분포한다는 것을 알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B984-0732-45DB-A8B4-D58EE9005B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바로 예를 들어 그려보도록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사람들이 하루에 </a:t>
            </a:r>
            <a:r>
              <a:rPr lang="en-US" altLang="ko-KR" dirty="0"/>
              <a:t>TV</a:t>
            </a:r>
            <a:r>
              <a:rPr lang="ko-KR" altLang="en-US" dirty="0"/>
              <a:t>보는 시간과 신문보는 시간을 조사한 자료입니다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남녀별로 </a:t>
            </a:r>
            <a:r>
              <a:rPr lang="en-US" altLang="ko-KR" dirty="0"/>
              <a:t>TV</a:t>
            </a:r>
            <a:r>
              <a:rPr lang="ko-KR" altLang="en-US" dirty="0"/>
              <a:t>보는 시간을 그려보겠습니다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그래프 가셔서  </a:t>
            </a:r>
            <a:endParaRPr lang="en-US" altLang="ko-KR" dirty="0"/>
          </a:p>
          <a:p>
            <a:r>
              <a:rPr lang="en-US" dirty="0"/>
              <a:t>….</a:t>
            </a:r>
          </a:p>
          <a:p>
            <a:r>
              <a:rPr lang="en-US" dirty="0"/>
              <a:t>…</a:t>
            </a:r>
          </a:p>
          <a:p>
            <a:r>
              <a:rPr lang="ko-KR" altLang="en-US" dirty="0"/>
              <a:t>확인 </a:t>
            </a:r>
            <a:r>
              <a:rPr lang="ko-KR" altLang="en-US" dirty="0" err="1"/>
              <a:t>누르시면요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4B984-0732-45DB-A8B4-D58EE9005B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0836-A905-4A25-AA39-829EF27BE28A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1B421-346A-4987-823A-38540DCC05F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008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3ACF-609D-458F-8AF8-34D9872BDB1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707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69E92-E72F-415F-907C-536761D3C8B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66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84639-E49F-4B3E-9038-9169CCBE100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60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0B1D7-77E9-4C08-ADC8-F9771C7635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380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B25F4-A610-4867-BAC8-4F877327F94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222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9B275-12FC-4035-8620-700864300EC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9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046AF-9787-4483-8C89-F7E52F1DD53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081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66832-9F30-4AF6-830D-F4A65D1E558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136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7C301-031A-4D51-89E4-CEEB5D3CF13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403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B8B31-1B7C-4B32-A731-CFD683D8DF4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44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66C72B-5523-47F2-BA6C-1E67CCC5F17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33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F32316-620D-4F67-98A8-C2F3F86D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E3FE5596-1EAF-4F9B-8ED6-3130089F17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3273" y="1628800"/>
            <a:ext cx="6858000" cy="962025"/>
          </a:xfrm>
        </p:spPr>
        <p:txBody>
          <a:bodyPr/>
          <a:lstStyle/>
          <a:p>
            <a:pPr eaLnBrk="1" hangingPunct="1"/>
            <a:r>
              <a:rPr lang="ko-KR" altLang="en-US" sz="6000" b="1" dirty="0" err="1">
                <a:solidFill>
                  <a:schemeClr val="bg1">
                    <a:lumMod val="95000"/>
                  </a:schemeClr>
                </a:solidFill>
              </a:rPr>
              <a:t>기초통계량</a:t>
            </a:r>
            <a:endParaRPr lang="ko-KR" altLang="en-US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DD9AC667-CEE6-4A40-80B1-D86359ACE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69540" y="2708919"/>
            <a:ext cx="5252919" cy="1964615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조리식품통계학특론</a:t>
            </a:r>
            <a:endParaRPr lang="en-US" altLang="ko-K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ko-KR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첫번째 이론강의</a:t>
            </a:r>
            <a:endParaRPr lang="en-US" altLang="ko-K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ko-KR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교재 </a:t>
            </a: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1~53p</a:t>
            </a:r>
            <a:endParaRPr lang="ko-KR" altLang="ko-KR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EAD291A-A25E-4036-9A22-B0FBAB40C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302" y="476672"/>
            <a:ext cx="2994025" cy="2867025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분산</a:t>
            </a:r>
            <a:br>
              <a:rPr lang="ko-KR" altLang="en-US" sz="3600" dirty="0"/>
            </a:br>
            <a:r>
              <a:rPr lang="en-US" altLang="ko-KR" sz="3600" dirty="0">
                <a:latin typeface="Times New Roman" panose="02020603050405020304" pitchFamily="18" charset="0"/>
              </a:rPr>
              <a:t>Variance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7CE76F-73CB-4CBA-B09C-87F121F6C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5939" y="1500189"/>
            <a:ext cx="4619625" cy="3849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o-KR" altLang="en-US"/>
              <a:t>대표적인 </a:t>
            </a:r>
          </a:p>
          <a:p>
            <a:pPr eaLnBrk="1" hangingPunct="1">
              <a:buFontTx/>
              <a:buNone/>
            </a:pPr>
            <a:r>
              <a:rPr lang="ko-KR" altLang="en-US"/>
              <a:t>산포도의 측도</a:t>
            </a:r>
          </a:p>
          <a:p>
            <a:pPr eaLnBrk="1" hangingPunct="1">
              <a:buFontTx/>
              <a:buNone/>
            </a:pPr>
            <a:endParaRPr lang="ko-KR" altLang="en-US"/>
          </a:p>
          <a:p>
            <a:pPr eaLnBrk="1" hangingPunct="1">
              <a:buFontTx/>
              <a:buNone/>
            </a:pPr>
            <a:r>
              <a:rPr lang="en-US" altLang="ko-KR"/>
              <a:t>=</a:t>
            </a:r>
            <a:r>
              <a:rPr lang="ko-KR" altLang="en-US"/>
              <a:t>편차제곱합</a:t>
            </a:r>
            <a:r>
              <a:rPr lang="en-US" altLang="ko-KR"/>
              <a:t>/(</a:t>
            </a:r>
            <a:r>
              <a:rPr lang="ko-KR" altLang="en-US"/>
              <a:t>개수</a:t>
            </a:r>
            <a:r>
              <a:rPr lang="en-US" altLang="ko-KR"/>
              <a:t>-1)</a:t>
            </a:r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743E871C-F933-42EA-B992-05FE0A26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1557339"/>
            <a:ext cx="4319587" cy="4319587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785D0EE5-0F6D-4EFF-A648-659D50C6F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1689" y="4000501"/>
          <a:ext cx="26939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1117115" imgH="444307" progId="Equation.3">
                  <p:embed/>
                </p:oleObj>
              </mc:Choice>
              <mc:Fallback>
                <p:oleObj name="Equation" r:id="rId3" imgW="111711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9" y="4000501"/>
                        <a:ext cx="269398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2AE92B-1677-4C67-946A-7D9F5A572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3467100" cy="1868487"/>
          </a:xfrm>
        </p:spPr>
        <p:txBody>
          <a:bodyPr/>
          <a:lstStyle/>
          <a:p>
            <a:pPr eaLnBrk="1" hangingPunct="1"/>
            <a:r>
              <a:rPr lang="ko-KR" altLang="en-US"/>
              <a:t>분산 계산법</a:t>
            </a:r>
            <a:endParaRPr lang="ko-KR" altLang="en-US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8FFBD6C-2D9F-4551-A521-9143DF71D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73550" y="2324100"/>
            <a:ext cx="5881092" cy="4083051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ko-KR" sz="2800" dirty="0"/>
              <a:t>Data      </a:t>
            </a:r>
          </a:p>
          <a:p>
            <a:pPr marL="533400" indent="-533400">
              <a:buNone/>
            </a:pPr>
            <a:r>
              <a:rPr lang="en-US" altLang="ko-KR" sz="2800" dirty="0"/>
              <a:t>    1  2   3   4</a:t>
            </a:r>
          </a:p>
          <a:p>
            <a:pPr marL="533400" indent="-533400">
              <a:buFont typeface="Wingdings" panose="05000000000000000000" pitchFamily="2" charset="2"/>
              <a:buAutoNum type="arabicPlain"/>
            </a:pPr>
            <a:endParaRPr lang="en-US" altLang="ko-KR" sz="2800" dirty="0"/>
          </a:p>
          <a:p>
            <a:pPr marL="533400" indent="-533400">
              <a:buNone/>
            </a:pPr>
            <a:r>
              <a:rPr lang="en-US" altLang="ko-KR" sz="2800" dirty="0"/>
              <a:t>(1-2.5)</a:t>
            </a:r>
            <a:r>
              <a:rPr lang="en-US" altLang="ko-KR" sz="2800" baseline="30000" dirty="0"/>
              <a:t>2</a:t>
            </a:r>
            <a:r>
              <a:rPr lang="en-US" altLang="ko-KR" sz="2800" dirty="0"/>
              <a:t>+(2-2.5)</a:t>
            </a:r>
            <a:r>
              <a:rPr lang="en-US" altLang="ko-KR" sz="2800" baseline="30000" dirty="0"/>
              <a:t>2</a:t>
            </a:r>
            <a:r>
              <a:rPr lang="en-US" altLang="ko-KR" sz="2800" dirty="0"/>
              <a:t>+(3-2.5)</a:t>
            </a:r>
            <a:r>
              <a:rPr lang="en-US" altLang="ko-KR" sz="2800" baseline="30000" dirty="0"/>
              <a:t>2</a:t>
            </a:r>
            <a:r>
              <a:rPr lang="en-US" altLang="ko-KR" sz="2800" dirty="0"/>
              <a:t>+(4-2.5)</a:t>
            </a:r>
            <a:r>
              <a:rPr lang="en-US" altLang="ko-KR" sz="2800" baseline="30000" dirty="0"/>
              <a:t>2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E1C69265-EA0C-4EF8-8399-517B5DEA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49275"/>
            <a:ext cx="5975350" cy="5975350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2581" name="Line 5">
            <a:extLst>
              <a:ext uri="{FF2B5EF4-FFF2-40B4-BE49-F238E27FC236}">
                <a16:creationId xmlns:a16="http://schemas.microsoft.com/office/drawing/2014/main" id="{E87A331A-973B-4B2D-AF35-FD09D5CB1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825" y="4365625"/>
            <a:ext cx="5183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1E0A4D67-6C32-4C86-8670-11537D60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4076701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/>
              <a:t>분산 </a:t>
            </a:r>
            <a:r>
              <a:rPr lang="en-US" altLang="ko-KR"/>
              <a:t>=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3F114EEA-94A2-4F49-8D88-B349965A5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4437063"/>
            <a:ext cx="379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/>
              <a:t>4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0BDF035C-06FC-416C-8786-BFE59C9F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4437063"/>
            <a:ext cx="37941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152582" grpId="0"/>
      <p:bldP spid="152583" grpId="0"/>
      <p:bldP spid="1525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7C725F6-FFAE-4700-A9FA-F49C99C72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80" y="332656"/>
            <a:ext cx="2922588" cy="2867025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표준편차</a:t>
            </a:r>
            <a:br>
              <a:rPr lang="ko-KR" altLang="en-US" sz="3600" dirty="0"/>
            </a:br>
            <a:r>
              <a:rPr lang="en-US" altLang="ko-KR" sz="3600" dirty="0">
                <a:latin typeface="Times New Roman" panose="02020603050405020304" pitchFamily="18" charset="0"/>
              </a:rPr>
              <a:t>Standard</a:t>
            </a:r>
            <a:br>
              <a:rPr lang="en-US" altLang="ko-KR" sz="3600" dirty="0">
                <a:latin typeface="Times New Roman" panose="02020603050405020304" pitchFamily="18" charset="0"/>
              </a:rPr>
            </a:br>
            <a:r>
              <a:rPr lang="en-US" altLang="ko-KR" sz="3600" dirty="0">
                <a:latin typeface="Times New Roman" panose="02020603050405020304" pitchFamily="18" charset="0"/>
              </a:rPr>
              <a:t>Deviation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FDE1581-7C1E-4411-9AC1-DD62CEE0C7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3912" y="1052736"/>
            <a:ext cx="4619625" cy="4421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ko-KR" altLang="en-US" dirty="0"/>
              <a:t>분산의 제곱근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ko-KR" altLang="en-US" dirty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ko-KR" dirty="0"/>
              <a:t>= √(</a:t>
            </a:r>
            <a:r>
              <a:rPr lang="ko-KR" altLang="en-US" dirty="0" err="1"/>
              <a:t>편차제곱합</a:t>
            </a:r>
            <a:r>
              <a:rPr lang="en-US" altLang="ko-KR" dirty="0"/>
              <a:t>/(</a:t>
            </a:r>
            <a:r>
              <a:rPr lang="ko-KR" altLang="en-US" dirty="0"/>
              <a:t>개수</a:t>
            </a:r>
            <a:r>
              <a:rPr lang="en-US" altLang="ko-KR" dirty="0"/>
              <a:t>-1))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ko-KR" dirty="0"/>
          </a:p>
          <a:p>
            <a:pPr eaLnBrk="1" hangingPunct="1">
              <a:lnSpc>
                <a:spcPct val="100000"/>
              </a:lnSpc>
            </a:pPr>
            <a:r>
              <a:rPr lang="en-US" altLang="ko-KR" dirty="0"/>
              <a:t>±3</a:t>
            </a:r>
            <a:r>
              <a:rPr lang="ko-KR" altLang="en-US" dirty="0"/>
              <a:t>배의 편차안에 대부분의 데이터가 존재</a:t>
            </a:r>
            <a:endParaRPr lang="en-US" altLang="ko-KR" dirty="0"/>
          </a:p>
          <a:p>
            <a:pPr eaLnBrk="1" hangingPunct="1">
              <a:lnSpc>
                <a:spcPct val="100000"/>
              </a:lnSpc>
            </a:pPr>
            <a:endParaRPr lang="en-US" altLang="ko-KR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ko-KR" altLang="en-US" dirty="0">
                <a:solidFill>
                  <a:srgbClr val="C00000"/>
                </a:solidFill>
              </a:rPr>
              <a:t>예</a:t>
            </a:r>
            <a:r>
              <a:rPr lang="en-US" altLang="ko-KR" dirty="0">
                <a:solidFill>
                  <a:srgbClr val="C00000"/>
                </a:solidFill>
              </a:rPr>
              <a:t>&gt; </a:t>
            </a:r>
            <a:r>
              <a:rPr lang="ko-KR" altLang="en-US" dirty="0">
                <a:solidFill>
                  <a:srgbClr val="C00000"/>
                </a:solidFill>
              </a:rPr>
              <a:t>대학생 한달용돈 평균이 </a:t>
            </a:r>
            <a:r>
              <a:rPr lang="en-US" altLang="ko-KR" dirty="0">
                <a:solidFill>
                  <a:srgbClr val="C00000"/>
                </a:solidFill>
              </a:rPr>
              <a:t>50</a:t>
            </a:r>
            <a:r>
              <a:rPr lang="ko-KR" altLang="en-US" dirty="0">
                <a:solidFill>
                  <a:srgbClr val="C00000"/>
                </a:solidFill>
              </a:rPr>
              <a:t>만원</a:t>
            </a:r>
            <a:r>
              <a:rPr lang="en-US" altLang="ko-KR" dirty="0">
                <a:solidFill>
                  <a:srgbClr val="C00000"/>
                </a:solidFill>
              </a:rPr>
              <a:t>, </a:t>
            </a:r>
            <a:r>
              <a:rPr lang="ko-KR" altLang="en-US" dirty="0">
                <a:solidFill>
                  <a:srgbClr val="C00000"/>
                </a:solidFill>
              </a:rPr>
              <a:t>편차가 </a:t>
            </a:r>
            <a:r>
              <a:rPr lang="en-US" altLang="ko-KR" dirty="0">
                <a:solidFill>
                  <a:srgbClr val="C00000"/>
                </a:solidFill>
              </a:rPr>
              <a:t>10</a:t>
            </a:r>
            <a:r>
              <a:rPr lang="ko-KR" altLang="en-US" dirty="0">
                <a:solidFill>
                  <a:srgbClr val="C00000"/>
                </a:solidFill>
              </a:rPr>
              <a:t>만원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A145B39E-A97B-4317-BB5F-2D2A1FE6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768" y="332656"/>
            <a:ext cx="5904656" cy="5904656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>
            <a:extLst>
              <a:ext uri="{FF2B5EF4-FFF2-40B4-BE49-F238E27FC236}">
                <a16:creationId xmlns:a16="http://schemas.microsoft.com/office/drawing/2014/main" id="{C08B3AFD-A5E3-4133-BB16-4A694AFD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332631"/>
            <a:ext cx="5976664" cy="5976664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B41D8C4-B3BC-4017-A521-03A72C92D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86" y="764705"/>
            <a:ext cx="3564394" cy="194421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3600" dirty="0"/>
              <a:t>참고</a:t>
            </a:r>
            <a:r>
              <a:rPr lang="en-US" altLang="ko-KR" sz="3600" dirty="0"/>
              <a:t>&gt;</a:t>
            </a:r>
            <a:br>
              <a:rPr lang="en-US" altLang="ko-KR" sz="3600" dirty="0"/>
            </a:br>
            <a:r>
              <a:rPr lang="ko-KR" altLang="en-US" sz="3600" dirty="0"/>
              <a:t>분산은 뭔가를</a:t>
            </a:r>
            <a:br>
              <a:rPr lang="ko-KR" altLang="en-US" sz="3600" dirty="0"/>
            </a:br>
            <a:r>
              <a:rPr lang="ko-KR" altLang="en-US" sz="3600" dirty="0"/>
              <a:t>알고 있다</a:t>
            </a:r>
            <a:r>
              <a:rPr lang="en-US" altLang="ko-KR" sz="3600" dirty="0"/>
              <a:t>?</a:t>
            </a:r>
            <a:endParaRPr lang="en-US" altLang="ko-KR" sz="3600" dirty="0">
              <a:latin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29D88AB-5F16-43BA-8032-44CF89E15F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75920" y="1766711"/>
            <a:ext cx="5832648" cy="361672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분산이 적은 자료가 좋은 자료인가</a:t>
            </a:r>
            <a:r>
              <a:rPr lang="en-US" altLang="ko-KR" dirty="0"/>
              <a:t>?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ko-KR" altLang="en-US" dirty="0">
                <a:solidFill>
                  <a:srgbClr val="C00000"/>
                </a:solidFill>
              </a:rPr>
              <a:t>예</a:t>
            </a:r>
            <a:r>
              <a:rPr lang="en-US" altLang="ko-KR" dirty="0">
                <a:solidFill>
                  <a:srgbClr val="C00000"/>
                </a:solidFill>
              </a:rPr>
              <a:t>&gt; </a:t>
            </a:r>
            <a:r>
              <a:rPr lang="ko-KR" altLang="en-US" dirty="0">
                <a:solidFill>
                  <a:srgbClr val="C00000"/>
                </a:solidFill>
              </a:rPr>
              <a:t>중간고사 성적</a:t>
            </a:r>
            <a:endParaRPr lang="en-US" altLang="ko-KR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ko-KR" altLang="en-US" dirty="0">
                <a:solidFill>
                  <a:srgbClr val="C00000"/>
                </a:solidFill>
              </a:rPr>
              <a:t>평균</a:t>
            </a:r>
            <a:r>
              <a:rPr lang="en-US" altLang="ko-KR" dirty="0">
                <a:solidFill>
                  <a:srgbClr val="C00000"/>
                </a:solidFill>
              </a:rPr>
              <a:t>=30, </a:t>
            </a:r>
            <a:r>
              <a:rPr lang="ko-KR" altLang="en-US" dirty="0">
                <a:solidFill>
                  <a:srgbClr val="C00000"/>
                </a:solidFill>
              </a:rPr>
              <a:t>편차</a:t>
            </a:r>
            <a:r>
              <a:rPr lang="en-US" altLang="ko-KR" dirty="0">
                <a:solidFill>
                  <a:srgbClr val="C00000"/>
                </a:solidFill>
              </a:rPr>
              <a:t>=0</a:t>
            </a:r>
          </a:p>
          <a:p>
            <a:pPr eaLnBrk="1" hangingPunct="1">
              <a:lnSpc>
                <a:spcPct val="110000"/>
              </a:lnSpc>
            </a:pPr>
            <a:endParaRPr lang="en-US" altLang="ko-KR" dirty="0"/>
          </a:p>
          <a:p>
            <a:pPr eaLnBrk="1" hangingPunct="1">
              <a:lnSpc>
                <a:spcPct val="110000"/>
              </a:lnSpc>
            </a:pPr>
            <a:r>
              <a:rPr lang="ko-KR" altLang="en-US" dirty="0"/>
              <a:t>자료의 분산</a:t>
            </a:r>
            <a:r>
              <a:rPr lang="en-US" altLang="ko-KR" dirty="0"/>
              <a:t>(</a:t>
            </a:r>
            <a:r>
              <a:rPr lang="ko-KR" altLang="en-US" dirty="0"/>
              <a:t>오차</a:t>
            </a:r>
            <a:r>
              <a:rPr lang="en-US" altLang="ko-KR" dirty="0"/>
              <a:t>)</a:t>
            </a:r>
            <a:r>
              <a:rPr lang="ko-KR" altLang="en-US" dirty="0"/>
              <a:t>은 왜 생기는가</a:t>
            </a:r>
            <a:r>
              <a:rPr lang="en-US" altLang="ko-KR" dirty="0"/>
              <a:t>?</a:t>
            </a:r>
          </a:p>
          <a:p>
            <a:pPr eaLnBrk="1" hangingPunct="1">
              <a:lnSpc>
                <a:spcPct val="110000"/>
              </a:lnSpc>
            </a:pPr>
            <a:endParaRPr lang="en-US" altLang="ko-KR" dirty="0"/>
          </a:p>
          <a:p>
            <a:pPr eaLnBrk="1" hangingPunct="1">
              <a:lnSpc>
                <a:spcPct val="110000"/>
              </a:lnSpc>
            </a:pPr>
            <a:r>
              <a:rPr lang="ko-KR" altLang="en-US" dirty="0"/>
              <a:t>그 이유를 말할 수 있다면</a:t>
            </a:r>
            <a:r>
              <a:rPr lang="en-US" altLang="ko-KR" dirty="0">
                <a:latin typeface="Times New Roman" panose="02020603050405020304" pitchFamily="18" charset="0"/>
              </a:rPr>
              <a:t>…</a:t>
            </a:r>
          </a:p>
          <a:p>
            <a:pPr lvl="1">
              <a:lnSpc>
                <a:spcPct val="110000"/>
              </a:lnSpc>
            </a:pPr>
            <a:r>
              <a:rPr lang="ko-KR" altLang="en-US" dirty="0">
                <a:latin typeface="Times New Roman" panose="02020603050405020304" pitchFamily="18" charset="0"/>
              </a:rPr>
              <a:t>분산은 정보이다</a:t>
            </a:r>
            <a:endParaRPr lang="en-US" altLang="ko-K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5">
            <a:extLst>
              <a:ext uri="{FF2B5EF4-FFF2-40B4-BE49-F238E27FC236}">
                <a16:creationId xmlns:a16="http://schemas.microsoft.com/office/drawing/2014/main" id="{17556E5E-F3BC-4D8A-8C0A-1AF42BAF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41040"/>
            <a:ext cx="5975920" cy="5975920"/>
          </a:xfrm>
          <a:prstGeom prst="ellipse">
            <a:avLst/>
          </a:prstGeom>
          <a:noFill/>
          <a:ln w="57150">
            <a:solidFill>
              <a:srgbClr val="FFCC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62A04B7-AC54-4B39-B711-B6715F62D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953" y="764704"/>
            <a:ext cx="2376487" cy="1728664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생각해</a:t>
            </a:r>
            <a:br>
              <a:rPr lang="ko-KR" altLang="en-US" sz="3600" dirty="0"/>
            </a:br>
            <a:r>
              <a:rPr lang="ko-KR" altLang="en-US" sz="3600" dirty="0"/>
              <a:t>봅시다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09B57BB-84A1-4688-AA99-063FABC123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3475" y="1052513"/>
            <a:ext cx="5194300" cy="46418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ko-KR" altLang="en-US" dirty="0"/>
              <a:t>좋은 실험결과는</a:t>
            </a:r>
            <a:r>
              <a:rPr lang="en-US" altLang="ko-KR" dirty="0"/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/>
          </a:p>
          <a:p>
            <a:pPr eaLnBrk="1" hangingPunct="1">
              <a:lnSpc>
                <a:spcPct val="90000"/>
              </a:lnSpc>
            </a:pPr>
            <a:r>
              <a:rPr lang="en-US" altLang="ko-KR" dirty="0"/>
              <a:t>Na</a:t>
            </a:r>
            <a:r>
              <a:rPr lang="ko-KR" altLang="en-US" dirty="0"/>
              <a:t> 함량</a:t>
            </a:r>
            <a:r>
              <a:rPr lang="en-US" altLang="ko-KR" dirty="0"/>
              <a:t> </a:t>
            </a:r>
            <a:r>
              <a:rPr lang="ko-KR" altLang="en-US" dirty="0"/>
              <a:t>분석</a:t>
            </a:r>
            <a:endParaRPr lang="en-US" altLang="ko-KR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평균 </a:t>
            </a:r>
            <a:r>
              <a:rPr lang="en-US" altLang="ko-KR" dirty="0"/>
              <a:t>2%</a:t>
            </a:r>
            <a:endParaRPr lang="ko-KR" altLang="en-US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표준편차 </a:t>
            </a:r>
            <a:r>
              <a:rPr lang="en-US" altLang="ko-KR" dirty="0"/>
              <a:t>0.2%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같은 조건</a:t>
            </a:r>
            <a:r>
              <a:rPr lang="en-US" altLang="ko-KR" dirty="0"/>
              <a:t>, </a:t>
            </a:r>
            <a:r>
              <a:rPr lang="ko-KR" altLang="en-US" dirty="0"/>
              <a:t>측정도구의 일관성</a:t>
            </a:r>
            <a:endParaRPr lang="en-US" altLang="ko-KR" dirty="0"/>
          </a:p>
          <a:p>
            <a:pPr eaLnBrk="1" hangingPunct="1">
              <a:lnSpc>
                <a:spcPct val="90000"/>
              </a:lnSpc>
            </a:pPr>
            <a:endParaRPr lang="en-US" altLang="ko-KR" dirty="0"/>
          </a:p>
          <a:p>
            <a:pPr eaLnBrk="1" hangingPunct="1">
              <a:lnSpc>
                <a:spcPct val="90000"/>
              </a:lnSpc>
            </a:pPr>
            <a:r>
              <a:rPr lang="ko-KR" altLang="en-US" dirty="0"/>
              <a:t>맛 만족도</a:t>
            </a:r>
            <a:endParaRPr lang="en-US" altLang="ko-KR" dirty="0"/>
          </a:p>
          <a:p>
            <a:pPr lvl="1"/>
            <a:r>
              <a:rPr lang="ko-KR" altLang="en-US" dirty="0"/>
              <a:t>평균 </a:t>
            </a:r>
            <a:r>
              <a:rPr lang="en-US" altLang="ko-KR" dirty="0"/>
              <a:t>5</a:t>
            </a:r>
            <a:r>
              <a:rPr lang="ko-KR" altLang="en-US" dirty="0"/>
              <a:t>점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표준편차 </a:t>
            </a:r>
            <a:r>
              <a:rPr lang="en-US" altLang="ko-KR" dirty="0"/>
              <a:t>0</a:t>
            </a:r>
            <a:r>
              <a:rPr lang="ko-KR" altLang="en-US" dirty="0"/>
              <a:t>점</a:t>
            </a:r>
            <a:endParaRPr lang="en-US" altLang="ko-KR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조건을 바꾸어도 만족도 변화 없음</a:t>
            </a:r>
            <a:endParaRPr lang="en-US" altLang="ko-KR" dirty="0"/>
          </a:p>
        </p:txBody>
      </p:sp>
      <p:sp>
        <p:nvSpPr>
          <p:cNvPr id="22533" name="AutoShape 4">
            <a:extLst>
              <a:ext uri="{FF2B5EF4-FFF2-40B4-BE49-F238E27FC236}">
                <a16:creationId xmlns:a16="http://schemas.microsoft.com/office/drawing/2014/main" id="{D48B54C6-C507-4514-836B-DFAC31A9B6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99679" y="692473"/>
            <a:ext cx="2879725" cy="3024187"/>
          </a:xfrm>
          <a:prstGeom prst="rtTriangle">
            <a:avLst/>
          </a:prstGeom>
          <a:noFill/>
          <a:ln w="38100">
            <a:solidFill>
              <a:srgbClr val="FF3300">
                <a:alpha val="5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A16267-BE2C-4AE7-AE1C-78BAF4CB8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229" y="692696"/>
            <a:ext cx="3322637" cy="286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/>
              <a:t>변동계수</a:t>
            </a:r>
            <a:br>
              <a:rPr lang="ko-KR" altLang="en-US" dirty="0"/>
            </a:br>
            <a:r>
              <a:rPr lang="en-US" altLang="ko-KR" dirty="0">
                <a:latin typeface="Times New Roman" panose="02020603050405020304" pitchFamily="18" charset="0"/>
              </a:rPr>
              <a:t>Coefficient</a:t>
            </a:r>
            <a:br>
              <a:rPr lang="en-US" altLang="ko-KR" dirty="0">
                <a:latin typeface="Times New Roman" panose="02020603050405020304" pitchFamily="18" charset="0"/>
              </a:rPr>
            </a:br>
            <a:r>
              <a:rPr lang="en-US" altLang="ko-KR" dirty="0">
                <a:latin typeface="Times New Roman" panose="02020603050405020304" pitchFamily="18" charset="0"/>
              </a:rPr>
              <a:t>of</a:t>
            </a:r>
            <a:br>
              <a:rPr lang="en-US" altLang="ko-KR" dirty="0">
                <a:latin typeface="Times New Roman" panose="02020603050405020304" pitchFamily="18" charset="0"/>
              </a:rPr>
            </a:br>
            <a:r>
              <a:rPr lang="en-US" altLang="ko-KR" dirty="0">
                <a:latin typeface="Times New Roman" panose="02020603050405020304" pitchFamily="18" charset="0"/>
              </a:rPr>
              <a:t>variation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17EAB76-945F-459B-ADCA-4BA5FD2625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02314" y="1773237"/>
            <a:ext cx="4043040" cy="29909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ko-KR" altLang="en-US" dirty="0"/>
              <a:t>표준편차의 상대적 비교</a:t>
            </a:r>
          </a:p>
          <a:p>
            <a:pPr eaLnBrk="1" hangingPunct="1">
              <a:buFontTx/>
              <a:buNone/>
            </a:pPr>
            <a:endParaRPr lang="ko-KR" altLang="en-US" dirty="0"/>
          </a:p>
          <a:p>
            <a:pPr eaLnBrk="1" hangingPunct="1">
              <a:buFontTx/>
              <a:buNone/>
            </a:pPr>
            <a:r>
              <a:rPr lang="en-US" altLang="ko-KR" dirty="0"/>
              <a:t>=</a:t>
            </a:r>
            <a:r>
              <a:rPr lang="ko-KR" altLang="en-US" dirty="0"/>
              <a:t>표준편차</a:t>
            </a:r>
            <a:r>
              <a:rPr lang="en-US" altLang="ko-KR" dirty="0"/>
              <a:t>/</a:t>
            </a:r>
            <a:r>
              <a:rPr lang="ko-KR" altLang="en-US" dirty="0"/>
              <a:t>평균</a:t>
            </a:r>
          </a:p>
          <a:p>
            <a:pPr eaLnBrk="1" hangingPunct="1">
              <a:buFontTx/>
              <a:buNone/>
            </a:pPr>
            <a:endParaRPr lang="ko-KR" altLang="en-US" dirty="0"/>
          </a:p>
          <a:p>
            <a:pPr eaLnBrk="1" hangingPunct="1">
              <a:buFontTx/>
              <a:buNone/>
            </a:pPr>
            <a:r>
              <a:rPr lang="ko-KR" altLang="en-US" dirty="0"/>
              <a:t>성인 체중 </a:t>
            </a:r>
            <a:r>
              <a:rPr lang="en-US" altLang="ko-KR" dirty="0"/>
              <a:t>5kg</a:t>
            </a:r>
            <a:r>
              <a:rPr lang="ko-KR" altLang="en-US" dirty="0"/>
              <a:t>차이와</a:t>
            </a:r>
          </a:p>
          <a:p>
            <a:pPr eaLnBrk="1" hangingPunct="1">
              <a:buFontTx/>
              <a:buNone/>
            </a:pPr>
            <a:r>
              <a:rPr lang="ko-KR" altLang="en-US" dirty="0"/>
              <a:t>신생아 </a:t>
            </a:r>
            <a:r>
              <a:rPr lang="en-US" altLang="ko-KR" dirty="0"/>
              <a:t>1kg</a:t>
            </a:r>
            <a:r>
              <a:rPr lang="ko-KR" altLang="en-US" dirty="0"/>
              <a:t>차이 비교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07B2DE2B-275F-4DD8-80E2-43896650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332361"/>
            <a:ext cx="5544565" cy="5544565"/>
          </a:xfrm>
          <a:prstGeom prst="ellipse">
            <a:avLst/>
          </a:prstGeom>
          <a:noFill/>
          <a:ln w="57150">
            <a:solidFill>
              <a:schemeClr val="hlink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707BC-9C0D-4AAD-888E-B69C3D713426}"/>
              </a:ext>
            </a:extLst>
          </p:cNvPr>
          <p:cNvSpPr txBox="1"/>
          <p:nvPr/>
        </p:nvSpPr>
        <p:spPr>
          <a:xfrm>
            <a:off x="1847851" y="5084763"/>
            <a:ext cx="39544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dirty="0">
                <a:solidFill>
                  <a:schemeClr val="tx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편차가</a:t>
            </a:r>
            <a:r>
              <a:rPr lang="en-US" altLang="ko-KR" dirty="0">
                <a:solidFill>
                  <a:schemeClr val="tx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상이한 두 집단의 </a:t>
            </a:r>
            <a:endParaRPr lang="en-US" altLang="ko-KR" dirty="0">
              <a:solidFill>
                <a:schemeClr val="tx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lang="ko-KR" altLang="en-US" dirty="0">
                <a:solidFill>
                  <a:schemeClr val="tx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변동성을 비교하기 위해서 만든 측도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B9B465A-2BB8-40AB-B303-0C16970E7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274639"/>
            <a:ext cx="4392860" cy="1138137"/>
          </a:xfrm>
        </p:spPr>
        <p:txBody>
          <a:bodyPr/>
          <a:lstStyle/>
          <a:p>
            <a:pPr eaLnBrk="1" hangingPunct="1"/>
            <a:r>
              <a:rPr lang="ko-KR" altLang="en-US" dirty="0"/>
              <a:t>변동계수 계산법</a:t>
            </a:r>
            <a:endParaRPr lang="ko-KR" altLang="en-US" dirty="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261F56F4-B590-44E4-8DA5-6DC2887F4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9816" y="2015798"/>
            <a:ext cx="6724650" cy="4008437"/>
          </a:xfrm>
        </p:spPr>
        <p:txBody>
          <a:bodyPr/>
          <a:lstStyle/>
          <a:p>
            <a:pPr marL="533400" indent="-533400">
              <a:buNone/>
            </a:pPr>
            <a:r>
              <a:rPr lang="ko-KR" altLang="en-US" dirty="0"/>
              <a:t>남자 평균 </a:t>
            </a:r>
            <a:r>
              <a:rPr lang="en-US" altLang="ko-KR" dirty="0"/>
              <a:t>70kg  </a:t>
            </a:r>
            <a:r>
              <a:rPr lang="ko-KR" altLang="en-US" dirty="0"/>
              <a:t>여자 평균 </a:t>
            </a:r>
            <a:r>
              <a:rPr lang="en-US" altLang="ko-KR" dirty="0"/>
              <a:t>50kg</a:t>
            </a:r>
          </a:p>
          <a:p>
            <a:pPr marL="533400" indent="-533400">
              <a:buNone/>
            </a:pPr>
            <a:r>
              <a:rPr lang="ko-KR" altLang="en-US" dirty="0"/>
              <a:t>남자 편차 </a:t>
            </a:r>
            <a:r>
              <a:rPr lang="en-US" altLang="ko-KR" dirty="0"/>
              <a:t>5kg   </a:t>
            </a:r>
            <a:r>
              <a:rPr lang="ko-KR" altLang="en-US" dirty="0"/>
              <a:t>여자 편차 </a:t>
            </a:r>
            <a:r>
              <a:rPr lang="en-US" altLang="ko-KR" dirty="0"/>
              <a:t>4kg</a:t>
            </a:r>
          </a:p>
          <a:p>
            <a:pPr marL="533400" indent="-533400">
              <a:buNone/>
            </a:pPr>
            <a:endParaRPr lang="en-US" altLang="ko-KR" dirty="0"/>
          </a:p>
          <a:p>
            <a:pPr marL="533400" indent="-533400">
              <a:buNone/>
            </a:pPr>
            <a:r>
              <a:rPr lang="ko-KR" altLang="en-US" dirty="0"/>
              <a:t>변동계수 </a:t>
            </a:r>
          </a:p>
          <a:p>
            <a:pPr marL="533400" indent="-533400">
              <a:buNone/>
            </a:pPr>
            <a:r>
              <a:rPr lang="ko-KR" altLang="en-US" dirty="0"/>
              <a:t>남자</a:t>
            </a:r>
            <a:r>
              <a:rPr lang="en-US" altLang="ko-KR" dirty="0"/>
              <a:t>=5/70=0.071  </a:t>
            </a:r>
            <a:r>
              <a:rPr lang="ko-KR" altLang="en-US" dirty="0"/>
              <a:t>여자</a:t>
            </a:r>
            <a:r>
              <a:rPr lang="en-US" altLang="ko-KR" dirty="0"/>
              <a:t>=4/50=0.08</a:t>
            </a:r>
          </a:p>
          <a:p>
            <a:pPr marL="533400" indent="-533400">
              <a:buNone/>
            </a:pPr>
            <a:endParaRPr lang="en-US" altLang="ko-KR" dirty="0"/>
          </a:p>
        </p:txBody>
      </p:sp>
      <p:sp>
        <p:nvSpPr>
          <p:cNvPr id="24580" name="Oval 4">
            <a:extLst>
              <a:ext uri="{FF2B5EF4-FFF2-40B4-BE49-F238E27FC236}">
                <a16:creationId xmlns:a16="http://schemas.microsoft.com/office/drawing/2014/main" id="{6AD15F50-076B-47BC-A31B-DA691739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49275"/>
            <a:ext cx="5975350" cy="5975350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955D-5574-4831-B775-FA4468ABC84D}"/>
              </a:ext>
            </a:extLst>
          </p:cNvPr>
          <p:cNvSpPr txBox="1"/>
          <p:nvPr/>
        </p:nvSpPr>
        <p:spPr>
          <a:xfrm>
            <a:off x="2016125" y="5413376"/>
            <a:ext cx="49799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dirty="0">
                <a:solidFill>
                  <a:schemeClr val="tx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편차는 남자집단에서 더 크지만 </a:t>
            </a:r>
            <a:endParaRPr lang="en-US" altLang="ko-KR" dirty="0">
              <a:solidFill>
                <a:schemeClr val="tx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lang="ko-KR" altLang="en-US" dirty="0">
                <a:solidFill>
                  <a:schemeClr val="tx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변동성을 비교하면 여자집단의 변동성이 더 큼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B738D9E-20A7-49F3-94E8-63EBDFBDC8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8501" y="4572000"/>
            <a:ext cx="4714875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3" name="제목 1">
            <a:extLst>
              <a:ext uri="{FF2B5EF4-FFF2-40B4-BE49-F238E27FC236}">
                <a16:creationId xmlns:a16="http://schemas.microsoft.com/office/drawing/2014/main" id="{AF5E6C43-D62E-464D-8F36-2A8CED14B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범위</a:t>
            </a:r>
            <a:r>
              <a:rPr lang="en-US" altLang="ko-KR"/>
              <a:t>(range) </a:t>
            </a:r>
            <a:r>
              <a:rPr lang="ko-KR" altLang="en-US"/>
              <a:t>및 사분위수</a:t>
            </a:r>
          </a:p>
        </p:txBody>
      </p:sp>
      <p:sp>
        <p:nvSpPr>
          <p:cNvPr id="25604" name="내용 개체 틀 2">
            <a:extLst>
              <a:ext uri="{FF2B5EF4-FFF2-40B4-BE49-F238E27FC236}">
                <a16:creationId xmlns:a16="http://schemas.microsoft.com/office/drawing/2014/main" id="{32176080-E880-4AFF-9707-E300BF8E2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8825" y="1762126"/>
            <a:ext cx="8205788" cy="18430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ko-KR" dirty="0"/>
              <a:t>Range</a:t>
            </a:r>
            <a:r>
              <a:rPr lang="ko-KR" altLang="en-US" dirty="0"/>
              <a:t> </a:t>
            </a:r>
            <a:r>
              <a:rPr lang="en-US" altLang="ko-KR" dirty="0"/>
              <a:t>= </a:t>
            </a:r>
            <a:r>
              <a:rPr lang="ko-KR" altLang="en-US" dirty="0"/>
              <a:t>최대값</a:t>
            </a:r>
            <a:r>
              <a:rPr lang="en-US" altLang="ko-KR" dirty="0"/>
              <a:t>-</a:t>
            </a:r>
            <a:r>
              <a:rPr lang="ko-KR" altLang="en-US" dirty="0"/>
              <a:t>최소값 </a:t>
            </a:r>
            <a:endParaRPr lang="en-US" altLang="ko-KR" dirty="0"/>
          </a:p>
          <a:p>
            <a:pPr lvl="1" eaLnBrk="1" hangingPunct="1">
              <a:lnSpc>
                <a:spcPct val="100000"/>
              </a:lnSpc>
            </a:pPr>
            <a:r>
              <a:rPr lang="ko-KR" altLang="en-US" dirty="0" err="1"/>
              <a:t>이상값에</a:t>
            </a:r>
            <a:r>
              <a:rPr lang="en-US" altLang="ko-KR" dirty="0"/>
              <a:t> </a:t>
            </a:r>
            <a:r>
              <a:rPr lang="ko-KR" altLang="en-US" dirty="0"/>
              <a:t>영향을 받음</a:t>
            </a:r>
            <a:endParaRPr lang="en-US" altLang="ko-KR" dirty="0"/>
          </a:p>
          <a:p>
            <a:pPr eaLnBrk="1" hangingPunct="1">
              <a:lnSpc>
                <a:spcPct val="100000"/>
              </a:lnSpc>
            </a:pPr>
            <a:r>
              <a:rPr lang="ko-KR" altLang="en-US" dirty="0" err="1"/>
              <a:t>사분위범위수</a:t>
            </a:r>
            <a:r>
              <a:rPr lang="ko-KR" altLang="en-US" dirty="0"/>
              <a:t> </a:t>
            </a:r>
            <a:r>
              <a:rPr lang="en-US" altLang="ko-KR" dirty="0"/>
              <a:t>: Q1, Q2, Q3</a:t>
            </a:r>
          </a:p>
          <a:p>
            <a:pPr eaLnBrk="1" hangingPunct="1">
              <a:lnSpc>
                <a:spcPct val="100000"/>
              </a:lnSpc>
            </a:pPr>
            <a:endParaRPr lang="en-US" altLang="ko-KR" dirty="0"/>
          </a:p>
          <a:p>
            <a:pPr lvl="1" eaLnBrk="1" hangingPunct="1">
              <a:lnSpc>
                <a:spcPct val="100000"/>
              </a:lnSpc>
            </a:pPr>
            <a:r>
              <a:rPr lang="ko-KR" altLang="en-US" dirty="0"/>
              <a:t>참고</a:t>
            </a:r>
            <a:r>
              <a:rPr lang="en-US" altLang="ko-KR" dirty="0"/>
              <a:t>&gt; </a:t>
            </a:r>
            <a:r>
              <a:rPr lang="ko-KR" altLang="en-US" dirty="0" err="1"/>
              <a:t>박스플롯</a:t>
            </a:r>
            <a:r>
              <a:rPr lang="en-US" altLang="ko-KR" dirty="0"/>
              <a:t>(box</a:t>
            </a:r>
            <a:r>
              <a:rPr lang="ko-KR" altLang="en-US" dirty="0"/>
              <a:t> </a:t>
            </a:r>
            <a:r>
              <a:rPr lang="en-US" altLang="ko-KR" dirty="0"/>
              <a:t>plot)</a:t>
            </a:r>
          </a:p>
          <a:p>
            <a:pPr eaLnBrk="1" hangingPunct="1">
              <a:lnSpc>
                <a:spcPct val="100000"/>
              </a:lnSpc>
            </a:pPr>
            <a:endParaRPr lang="en-US" altLang="ko-KR" dirty="0"/>
          </a:p>
          <a:p>
            <a:pPr eaLnBrk="1" hangingPunct="1">
              <a:lnSpc>
                <a:spcPct val="100000"/>
              </a:lnSpc>
            </a:pP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938A8AA-86A7-4333-991D-4DD78A2CDC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96356" y="4572794"/>
            <a:ext cx="1284288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69A9850-19AB-40E3-832F-E765695A45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46950" y="4537075"/>
            <a:ext cx="1214438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84E4C4-1C07-4849-96D6-336F8E04AC0C}"/>
              </a:ext>
            </a:extLst>
          </p:cNvPr>
          <p:cNvSpPr/>
          <p:nvPr/>
        </p:nvSpPr>
        <p:spPr bwMode="auto">
          <a:xfrm>
            <a:off x="5024438" y="3857625"/>
            <a:ext cx="2214562" cy="14287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ko-KR" altLang="en-US">
              <a:latin typeface="Symbol" pitchFamily="18" charset="2"/>
              <a:ea typeface="굴림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E33B7E8-8D36-4C35-BBE1-EDAAC1BBBA44}"/>
              </a:ext>
            </a:extLst>
          </p:cNvPr>
          <p:cNvCxnSpPr/>
          <p:nvPr/>
        </p:nvCxnSpPr>
        <p:spPr bwMode="auto">
          <a:xfrm rot="16200000" flipH="1">
            <a:off x="5881688" y="4572000"/>
            <a:ext cx="142716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위쪽 화살표 15">
            <a:extLst>
              <a:ext uri="{FF2B5EF4-FFF2-40B4-BE49-F238E27FC236}">
                <a16:creationId xmlns:a16="http://schemas.microsoft.com/office/drawing/2014/main" id="{3CC983C2-A7C1-4AB7-8F4F-D7A430F4A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4" y="5286376"/>
            <a:ext cx="928687" cy="1071563"/>
          </a:xfrm>
          <a:prstGeom prst="up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/>
              <a:t>최소값</a:t>
            </a:r>
          </a:p>
        </p:txBody>
      </p:sp>
      <p:sp>
        <p:nvSpPr>
          <p:cNvPr id="33" name="위쪽 화살표 32">
            <a:extLst>
              <a:ext uri="{FF2B5EF4-FFF2-40B4-BE49-F238E27FC236}">
                <a16:creationId xmlns:a16="http://schemas.microsoft.com/office/drawing/2014/main" id="{380DCB39-7C73-4687-8A29-158568538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4" y="5286376"/>
            <a:ext cx="928687" cy="1071563"/>
          </a:xfrm>
          <a:prstGeom prst="up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/>
              <a:t>최대값</a:t>
            </a:r>
          </a:p>
        </p:txBody>
      </p:sp>
      <p:sp>
        <p:nvSpPr>
          <p:cNvPr id="34" name="위쪽 화살표 33">
            <a:extLst>
              <a:ext uri="{FF2B5EF4-FFF2-40B4-BE49-F238E27FC236}">
                <a16:creationId xmlns:a16="http://schemas.microsoft.com/office/drawing/2014/main" id="{33FF42A8-AB7F-4181-85C6-4680BB0C8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5357813"/>
            <a:ext cx="928688" cy="1071562"/>
          </a:xfrm>
          <a:prstGeom prst="up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/>
              <a:t>Q3</a:t>
            </a:r>
            <a:endParaRPr lang="ko-KR" altLang="en-US" sz="1800"/>
          </a:p>
        </p:txBody>
      </p:sp>
      <p:sp>
        <p:nvSpPr>
          <p:cNvPr id="35" name="위쪽 화살표 34">
            <a:extLst>
              <a:ext uri="{FF2B5EF4-FFF2-40B4-BE49-F238E27FC236}">
                <a16:creationId xmlns:a16="http://schemas.microsoft.com/office/drawing/2014/main" id="{DF720057-1C2A-4913-95C2-364B30FB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5357813"/>
            <a:ext cx="928688" cy="1071562"/>
          </a:xfrm>
          <a:prstGeom prst="up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/>
              <a:t>Q1</a:t>
            </a:r>
            <a:endParaRPr lang="ko-KR" altLang="en-US" sz="1800"/>
          </a:p>
        </p:txBody>
      </p:sp>
      <p:sp>
        <p:nvSpPr>
          <p:cNvPr id="36" name="위쪽 화살표 35">
            <a:extLst>
              <a:ext uri="{FF2B5EF4-FFF2-40B4-BE49-F238E27FC236}">
                <a16:creationId xmlns:a16="http://schemas.microsoft.com/office/drawing/2014/main" id="{8324DC65-02F3-4CA6-A438-A6A4B841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9" y="5343526"/>
            <a:ext cx="928687" cy="1071563"/>
          </a:xfrm>
          <a:prstGeom prst="up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/>
              <a:t>중앙값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2D32F3A-9CD2-4E7F-9DC8-225A6B180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765176"/>
            <a:ext cx="3827463" cy="286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 err="1"/>
              <a:t>사분위범위수</a:t>
            </a:r>
            <a:br>
              <a:rPr lang="ko-KR" altLang="en-US" dirty="0"/>
            </a:br>
            <a:r>
              <a:rPr lang="en-US" altLang="ko-KR" dirty="0">
                <a:latin typeface="Times New Roman" panose="02020603050405020304" pitchFamily="18" charset="0"/>
              </a:rPr>
              <a:t>Interquartile</a:t>
            </a:r>
            <a:br>
              <a:rPr lang="en-US" altLang="ko-KR" dirty="0">
                <a:latin typeface="Times New Roman" panose="02020603050405020304" pitchFamily="18" charset="0"/>
              </a:rPr>
            </a:br>
            <a:r>
              <a:rPr lang="en-US" altLang="ko-KR" dirty="0">
                <a:latin typeface="Times New Roman" panose="02020603050405020304" pitchFamily="18" charset="0"/>
              </a:rPr>
              <a:t>range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8DB7572-5C1C-433F-8F05-F0E11A1234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08371" y="1340768"/>
            <a:ext cx="4619625" cy="3849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dirty="0" err="1"/>
              <a:t>로버스트한</a:t>
            </a:r>
            <a:r>
              <a:rPr lang="ko-KR" altLang="en-US" dirty="0"/>
              <a:t> 산포도 측도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o-KR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dirty="0"/>
              <a:t>=(Q3-Q1)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dirty="0"/>
              <a:t>여기서 </a:t>
            </a:r>
            <a:r>
              <a:rPr lang="en-US" altLang="ko-KR" dirty="0"/>
              <a:t>Q1</a:t>
            </a:r>
            <a:r>
              <a:rPr lang="ko-KR" altLang="en-US" dirty="0"/>
              <a:t>은 </a:t>
            </a:r>
            <a:r>
              <a:rPr lang="en-US" altLang="ko-KR" dirty="0"/>
              <a:t>1</a:t>
            </a:r>
            <a:r>
              <a:rPr lang="ko-KR" altLang="en-US" dirty="0"/>
              <a:t>사분위수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dirty="0"/>
              <a:t>Q2</a:t>
            </a:r>
            <a:r>
              <a:rPr lang="ko-KR" altLang="en-US" dirty="0"/>
              <a:t>는 </a:t>
            </a:r>
            <a:r>
              <a:rPr lang="en-US" altLang="ko-KR" dirty="0"/>
              <a:t>2</a:t>
            </a:r>
            <a:r>
              <a:rPr lang="ko-KR" altLang="en-US" dirty="0"/>
              <a:t>사분위수</a:t>
            </a:r>
            <a:r>
              <a:rPr lang="en-US" altLang="ko-KR" dirty="0"/>
              <a:t>(</a:t>
            </a:r>
            <a:r>
              <a:rPr lang="ko-KR" altLang="en-US" dirty="0"/>
              <a:t>중앙값</a:t>
            </a:r>
            <a:r>
              <a:rPr lang="en-US" altLang="ko-KR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dirty="0"/>
              <a:t>Q3</a:t>
            </a:r>
            <a:r>
              <a:rPr lang="ko-KR" altLang="en-US" dirty="0"/>
              <a:t>는 </a:t>
            </a:r>
            <a:r>
              <a:rPr lang="en-US" altLang="ko-KR" dirty="0"/>
              <a:t>3</a:t>
            </a:r>
            <a:r>
              <a:rPr lang="ko-KR" altLang="en-US" dirty="0"/>
              <a:t>사분위수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CBD92242-EB91-44E4-8FAB-CD54F116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476377"/>
            <a:ext cx="5400549" cy="5400549"/>
          </a:xfrm>
          <a:prstGeom prst="ellipse">
            <a:avLst/>
          </a:prstGeom>
          <a:noFill/>
          <a:ln w="57150">
            <a:solidFill>
              <a:schemeClr val="hlink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E0F75C5-0D9F-416B-AC97-8FFD227477EB}"/>
              </a:ext>
            </a:extLst>
          </p:cNvPr>
          <p:cNvSpPr/>
          <p:nvPr/>
        </p:nvSpPr>
        <p:spPr>
          <a:xfrm>
            <a:off x="1660951" y="1525111"/>
            <a:ext cx="96135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</a:t>
            </a:r>
            <a:r>
              <a:rPr lang="en-US" altLang="ko-K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오차막대 그리기</a:t>
            </a:r>
            <a:endParaRPr lang="en-US" altLang="ko-K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FDA21D4-5062-4BBF-8F9B-D5237D66FB61}"/>
              </a:ext>
            </a:extLst>
          </p:cNvPr>
          <p:cNvSpPr/>
          <p:nvPr/>
        </p:nvSpPr>
        <p:spPr>
          <a:xfrm>
            <a:off x="8239851" y="4105375"/>
            <a:ext cx="226215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4000" b="1" cap="none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표준편차</a:t>
            </a:r>
            <a:endParaRPr lang="en-US" altLang="ko-KR" sz="40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표준오차</a:t>
            </a:r>
            <a:endParaRPr lang="en-US" altLang="ko-KR" sz="40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cap="none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표본오차</a:t>
            </a:r>
            <a:endParaRPr lang="en-US" altLang="ko-KR" sz="40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AA57B09E-74FD-4935-84B2-6579172F6F66}"/>
              </a:ext>
            </a:extLst>
          </p:cNvPr>
          <p:cNvGraphicFramePr>
            <a:graphicFrameLocks/>
          </p:cNvGraphicFramePr>
          <p:nvPr/>
        </p:nvGraphicFramePr>
        <p:xfrm>
          <a:off x="1098897" y="4105375"/>
          <a:ext cx="5959933" cy="1900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E8588E9-42BA-44B5-A12D-3561C6099353}"/>
              </a:ext>
            </a:extLst>
          </p:cNvPr>
          <p:cNvCxnSpPr/>
          <p:nvPr/>
        </p:nvCxnSpPr>
        <p:spPr>
          <a:xfrm>
            <a:off x="1614059" y="5545015"/>
            <a:ext cx="52439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7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232B09D-4F81-40A5-9AF9-A7291A41C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274638"/>
            <a:ext cx="2736850" cy="337026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z="4000"/>
              <a:t>자료를 </a:t>
            </a:r>
            <a:br>
              <a:rPr lang="ko-KR" altLang="en-US" sz="4000"/>
            </a:br>
            <a:r>
              <a:rPr lang="ko-KR" altLang="en-US" sz="4000"/>
              <a:t>요약하는</a:t>
            </a:r>
            <a:br>
              <a:rPr lang="ko-KR" altLang="en-US" sz="4000"/>
            </a:br>
            <a:r>
              <a:rPr lang="ko-KR" altLang="en-US" sz="4000"/>
              <a:t>방법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F6F16C-E22C-44D1-9938-EB9655F56D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80100" y="2420938"/>
            <a:ext cx="4186238" cy="35607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ko-KR" altLang="en-US" sz="3600" dirty="0"/>
              <a:t>그림</a:t>
            </a:r>
          </a:p>
          <a:p>
            <a:pPr marL="609600" indent="-609600">
              <a:buFontTx/>
              <a:buAutoNum type="arabicPeriod"/>
            </a:pPr>
            <a:r>
              <a:rPr lang="ko-KR" altLang="en-US" sz="3600" dirty="0"/>
              <a:t>표</a:t>
            </a:r>
          </a:p>
          <a:p>
            <a:pPr marL="609600" indent="-609600">
              <a:buFontTx/>
              <a:buAutoNum type="arabicPeriod"/>
            </a:pPr>
            <a:r>
              <a:rPr lang="ko-KR" altLang="en-US" sz="3600" dirty="0"/>
              <a:t>숫자 </a:t>
            </a:r>
            <a:endParaRPr lang="en-US" altLang="ko-KR" sz="3600" dirty="0"/>
          </a:p>
          <a:p>
            <a:pPr marL="0" indent="0">
              <a:buNone/>
            </a:pPr>
            <a:r>
              <a:rPr lang="en-US" altLang="ko-KR" sz="3600" dirty="0"/>
              <a:t>   =&gt; </a:t>
            </a:r>
            <a:r>
              <a:rPr lang="ko-KR" altLang="en-US" sz="3600" dirty="0" err="1"/>
              <a:t>기초통계량</a:t>
            </a:r>
            <a:endParaRPr lang="ko-KR" altLang="en-US" sz="3600" dirty="0"/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9DB7F2E1-A0F2-42D4-A493-02E514D7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240" y="404665"/>
            <a:ext cx="3456161" cy="3456161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CD89DD-BEAD-4F99-A548-F95543811483}"/>
              </a:ext>
            </a:extLst>
          </p:cNvPr>
          <p:cNvSpPr/>
          <p:nvPr/>
        </p:nvSpPr>
        <p:spPr>
          <a:xfrm>
            <a:off x="1217762" y="433767"/>
            <a:ext cx="9394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Table</a:t>
            </a:r>
            <a:r>
              <a:rPr lang="ko-KR" altLang="en-US" dirty="0"/>
              <a:t> </a:t>
            </a:r>
            <a:r>
              <a:rPr lang="en-US" altLang="ko-KR" dirty="0"/>
              <a:t>1. </a:t>
            </a:r>
            <a:r>
              <a:rPr lang="en-US" dirty="0"/>
              <a:t>Quantitative descriptive analysis results of {variables} according to {categories}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BEBC88B-FF16-439C-B1B1-00CBC620B0AD}"/>
              </a:ext>
            </a:extLst>
          </p:cNvPr>
          <p:cNvGraphicFramePr>
            <a:graphicFrameLocks noGrp="1"/>
          </p:cNvGraphicFramePr>
          <p:nvPr/>
        </p:nvGraphicFramePr>
        <p:xfrm>
          <a:off x="1850845" y="103021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74138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167987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1237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12358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22.3 ± 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20.5 ± 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21.5 ± 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9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Variable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21.7 ± 3.09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23.1 ± 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22.3 ± 3.14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8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Variable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20.3 ± 3.11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19.2 ± 2.94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 ± 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751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B826A4-01A5-42D1-9EA1-66F395FE63A2}"/>
              </a:ext>
            </a:extLst>
          </p:cNvPr>
          <p:cNvSpPr txBox="1"/>
          <p:nvPr/>
        </p:nvSpPr>
        <p:spPr>
          <a:xfrm>
            <a:off x="1850845" y="2598481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± SD  (</a:t>
            </a:r>
            <a:r>
              <a:rPr lang="ko-KR" altLang="en-US" dirty="0"/>
              <a:t>평균 </a:t>
            </a:r>
            <a:r>
              <a:rPr lang="en-US" dirty="0"/>
              <a:t>± </a:t>
            </a:r>
            <a:r>
              <a:rPr lang="ko-KR" altLang="en-US" dirty="0"/>
              <a:t>표준편차</a:t>
            </a:r>
            <a:r>
              <a:rPr lang="en-US" altLang="ko-KR" dirty="0"/>
              <a:t>)</a:t>
            </a:r>
            <a:r>
              <a:rPr lang="en-US" dirty="0"/>
              <a:t> 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1DF8B84-39E0-4FC9-9462-CEDDDA7D423C}"/>
              </a:ext>
            </a:extLst>
          </p:cNvPr>
          <p:cNvGrpSpPr/>
          <p:nvPr/>
        </p:nvGrpSpPr>
        <p:grpSpPr>
          <a:xfrm>
            <a:off x="1534064" y="3109405"/>
            <a:ext cx="9394166" cy="3061313"/>
            <a:chOff x="1534064" y="3109405"/>
            <a:chExt cx="9394166" cy="306131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3EB9F9-8A7B-47AF-8836-E46B07F1FFEF}"/>
                </a:ext>
              </a:extLst>
            </p:cNvPr>
            <p:cNvSpPr/>
            <p:nvPr/>
          </p:nvSpPr>
          <p:spPr>
            <a:xfrm>
              <a:off x="1534064" y="5801386"/>
              <a:ext cx="93941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Fig</a:t>
              </a:r>
              <a:r>
                <a:rPr lang="ko-KR" altLang="en-US" dirty="0"/>
                <a:t> </a:t>
              </a:r>
              <a:r>
                <a:rPr lang="en-US" altLang="ko-KR" dirty="0"/>
                <a:t>1. </a:t>
              </a:r>
              <a:r>
                <a:rPr lang="en-US" altLang="ko-KR" dirty="0" err="1"/>
                <a:t>Bar</a:t>
              </a:r>
              <a:r>
                <a:rPr lang="en-US" dirty="0" err="1"/>
                <a:t>plot</a:t>
              </a:r>
              <a:r>
                <a:rPr lang="en-US" dirty="0"/>
                <a:t> of {variables} according to {categories} (error bars presents ‘1 SD’)</a:t>
              </a:r>
            </a:p>
          </p:txBody>
        </p:sp>
        <p:graphicFrame>
          <p:nvGraphicFramePr>
            <p:cNvPr id="8" name="차트 7">
              <a:extLst>
                <a:ext uri="{FF2B5EF4-FFF2-40B4-BE49-F238E27FC236}">
                  <a16:creationId xmlns:a16="http://schemas.microsoft.com/office/drawing/2014/main" id="{C69B674B-7E57-45DD-959B-884CF6F5068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81926" y="3109405"/>
            <a:ext cx="8465838" cy="2625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072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B2D339D-B695-440C-B31C-1A136EDD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66" y="0"/>
            <a:ext cx="9893068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641013-BA4A-4E8C-87FC-39FACD8B7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66" y="0"/>
            <a:ext cx="9893068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DBABCA-844E-4552-91A9-F12BC2CD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171700"/>
            <a:ext cx="5029200" cy="2514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89E54A-000D-4E67-A6F7-E6E830871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5" y="176212"/>
            <a:ext cx="9048750" cy="6505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9E19795-57E0-4457-AB3C-C04AB41D4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25" y="176212"/>
            <a:ext cx="9048750" cy="65055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3C51D0F-1199-4AEF-88A1-5D8C10B01D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25" y="176211"/>
            <a:ext cx="9048750" cy="65055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092220B-F0D8-4C47-AE71-6975FEAA49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25" y="176210"/>
            <a:ext cx="9048750" cy="65055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B69CC5-4CB0-4BC4-BC80-514595198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625" y="176209"/>
            <a:ext cx="90487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>
            <a:extLst>
              <a:ext uri="{FF2B5EF4-FFF2-40B4-BE49-F238E27FC236}">
                <a16:creationId xmlns:a16="http://schemas.microsoft.com/office/drawing/2014/main" id="{2C225ED7-B7DA-46AE-AD2F-AA09EDD9CE7E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3800475" y="3429000"/>
            <a:ext cx="45910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6000" b="1" kern="10" dirty="0">
                <a:ln w="2857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ko-KR" altLang="en-US" sz="6000" b="1" kern="10" dirty="0">
              <a:ln w="28575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Lee\Local Settings\Temporary Internet Files\Content.IE5\PTNZ6W6P\MCj04316260000[1].png">
            <a:extLst>
              <a:ext uri="{FF2B5EF4-FFF2-40B4-BE49-F238E27FC236}">
                <a16:creationId xmlns:a16="http://schemas.microsoft.com/office/drawing/2014/main" id="{75B0C015-05EE-4C9E-890B-77F40A81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5705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3FD00594-0121-43EE-B64B-D321FEAD9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620688"/>
            <a:ext cx="3754760" cy="695017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ko-KR" altLang="en-US" sz="3600" dirty="0"/>
              <a:t>그림에 의한 요약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EE1C746-66AF-46F0-9D23-96CCCD9A8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04112" y="2492898"/>
            <a:ext cx="3106688" cy="23762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ko-KR" altLang="en-US" dirty="0" err="1"/>
              <a:t>막대도표</a:t>
            </a:r>
            <a:endParaRPr lang="ko-KR" altLang="en-US" dirty="0"/>
          </a:p>
          <a:p>
            <a:pPr eaLnBrk="1" hangingPunct="1"/>
            <a:r>
              <a:rPr lang="ko-KR" altLang="en-US" dirty="0" err="1"/>
              <a:t>원도표</a:t>
            </a:r>
            <a:endParaRPr lang="ko-KR" altLang="en-US" dirty="0"/>
          </a:p>
          <a:p>
            <a:pPr eaLnBrk="1" hangingPunct="1"/>
            <a:r>
              <a:rPr lang="ko-KR" altLang="en-US" dirty="0"/>
              <a:t>히스토그램</a:t>
            </a:r>
          </a:p>
          <a:p>
            <a:pPr eaLnBrk="1" hangingPunct="1"/>
            <a:r>
              <a:rPr lang="ko-KR" altLang="en-US" dirty="0"/>
              <a:t>상자그림</a:t>
            </a:r>
          </a:p>
          <a:p>
            <a:pPr eaLnBrk="1" hangingPunct="1"/>
            <a:r>
              <a:rPr lang="ko-KR" altLang="en-US" dirty="0"/>
              <a:t>줄기와 </a:t>
            </a:r>
            <a:r>
              <a:rPr lang="ko-KR" altLang="en-US" dirty="0" err="1"/>
              <a:t>잎그림</a:t>
            </a:r>
            <a:endParaRPr lang="ko-KR" altLang="en-US" dirty="0"/>
          </a:p>
          <a:p>
            <a:pPr eaLnBrk="1" hangingPunct="1"/>
            <a:r>
              <a:rPr lang="ko-KR" altLang="en-US" dirty="0"/>
              <a:t>모자이크 도표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64357-EB7B-43A5-9118-D28496094218}"/>
              </a:ext>
            </a:extLst>
          </p:cNvPr>
          <p:cNvSpPr txBox="1"/>
          <p:nvPr/>
        </p:nvSpPr>
        <p:spPr>
          <a:xfrm>
            <a:off x="6168009" y="5661248"/>
            <a:ext cx="29690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엑셀에서 그림 그리기 실습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2733A64-AA57-49B9-845E-433A23DB1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0" y="428626"/>
            <a:ext cx="62484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3600"/>
              <a:t>원도표의 예</a:t>
            </a:r>
            <a:endParaRPr lang="en-US" altLang="ko-KR" sz="3600"/>
          </a:p>
        </p:txBody>
      </p:sp>
      <p:sp>
        <p:nvSpPr>
          <p:cNvPr id="12290" name="바닥글 개체 틀 3">
            <a:extLst>
              <a:ext uri="{FF2B5EF4-FFF2-40B4-BE49-F238E27FC236}">
                <a16:creationId xmlns:a16="http://schemas.microsoft.com/office/drawing/2014/main" id="{22B559A9-F18E-4E1C-A21A-BA7E6113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000">
                <a:latin typeface="굴림" panose="020B0600000101010101" pitchFamily="50" charset="-127"/>
                <a:ea typeface="굴림" panose="020B0600000101010101" pitchFamily="50" charset="-127"/>
              </a:rPr>
              <a:t>www.themegallery.com</a:t>
            </a:r>
          </a:p>
        </p:txBody>
      </p:sp>
      <p:sp>
        <p:nvSpPr>
          <p:cNvPr id="12292" name="Oval 3">
            <a:extLst>
              <a:ext uri="{FF2B5EF4-FFF2-40B4-BE49-F238E27FC236}">
                <a16:creationId xmlns:a16="http://schemas.microsoft.com/office/drawing/2014/main" id="{2CD06350-B821-4C24-B09D-133C74D57BE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162175" y="3703639"/>
            <a:ext cx="4362450" cy="1265237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293" name="Arc 4">
            <a:extLst>
              <a:ext uri="{FF2B5EF4-FFF2-40B4-BE49-F238E27FC236}">
                <a16:creationId xmlns:a16="http://schemas.microsoft.com/office/drawing/2014/main" id="{A371D536-06BF-4E71-BACD-9AECBEEC624E}"/>
              </a:ext>
            </a:extLst>
          </p:cNvPr>
          <p:cNvSpPr>
            <a:spLocks/>
          </p:cNvSpPr>
          <p:nvPr/>
        </p:nvSpPr>
        <p:spPr bwMode="gray">
          <a:xfrm rot="-5400000">
            <a:off x="3784600" y="1744663"/>
            <a:ext cx="1536700" cy="405765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lnTo>
                  <a:pt x="33380" y="3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1429" name="Arc 5">
            <a:extLst>
              <a:ext uri="{FF2B5EF4-FFF2-40B4-BE49-F238E27FC236}">
                <a16:creationId xmlns:a16="http://schemas.microsoft.com/office/drawing/2014/main" id="{8AA100BB-B9A4-44D7-9E95-DCCFB24B4510}"/>
              </a:ext>
            </a:extLst>
          </p:cNvPr>
          <p:cNvSpPr>
            <a:spLocks/>
          </p:cNvSpPr>
          <p:nvPr/>
        </p:nvSpPr>
        <p:spPr bwMode="gray">
          <a:xfrm rot="16200000">
            <a:off x="3921125" y="1643063"/>
            <a:ext cx="1379538" cy="39036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2353"/>
                  <a:invGamma/>
                </a:schemeClr>
              </a:gs>
            </a:gsLst>
            <a:lin ang="27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231430" name="Arc 6">
            <a:extLst>
              <a:ext uri="{FF2B5EF4-FFF2-40B4-BE49-F238E27FC236}">
                <a16:creationId xmlns:a16="http://schemas.microsoft.com/office/drawing/2014/main" id="{A0F6F527-61DF-4B43-BFCB-4F16980A7BC9}"/>
              </a:ext>
            </a:extLst>
          </p:cNvPr>
          <p:cNvSpPr>
            <a:spLocks/>
          </p:cNvSpPr>
          <p:nvPr/>
        </p:nvSpPr>
        <p:spPr bwMode="ltGray">
          <a:xfrm rot="16200000">
            <a:off x="3968852" y="1866006"/>
            <a:ext cx="1184866" cy="364093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231431" name="Arc 7">
            <a:extLst>
              <a:ext uri="{FF2B5EF4-FFF2-40B4-BE49-F238E27FC236}">
                <a16:creationId xmlns:a16="http://schemas.microsoft.com/office/drawing/2014/main" id="{1F971608-6E3D-4B19-8EB5-3ED19518767F}"/>
              </a:ext>
            </a:extLst>
          </p:cNvPr>
          <p:cNvSpPr>
            <a:spLocks/>
          </p:cNvSpPr>
          <p:nvPr/>
        </p:nvSpPr>
        <p:spPr bwMode="gray">
          <a:xfrm rot="16200000">
            <a:off x="3756819" y="1838857"/>
            <a:ext cx="1414463" cy="3635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392"/>
                  <a:invGamma/>
                </a:schemeClr>
              </a:gs>
            </a:gsLst>
            <a:lin ang="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473CE15B-67A4-4D71-8764-9178DE7C7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3751263"/>
            <a:ext cx="614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10%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4B34D0BB-39EA-45FA-A19E-1569C0B79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1" y="3444875"/>
            <a:ext cx="53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5%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id="{0E88C1E5-B35D-4DA8-A927-E0CE9A9EF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0" y="3884614"/>
            <a:ext cx="0" cy="11588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0" name="Line 11">
            <a:extLst>
              <a:ext uri="{FF2B5EF4-FFF2-40B4-BE49-F238E27FC236}">
                <a16:creationId xmlns:a16="http://schemas.microsoft.com/office/drawing/2014/main" id="{03CB26FB-E549-433E-9B68-00899B824A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7413" y="4143375"/>
            <a:ext cx="0" cy="69850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01" name="Line 12">
            <a:extLst>
              <a:ext uri="{FF2B5EF4-FFF2-40B4-BE49-F238E27FC236}">
                <a16:creationId xmlns:a16="http://schemas.microsoft.com/office/drawing/2014/main" id="{F9A43572-6AF2-4167-B2C1-477C08949F7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724276" y="3635376"/>
            <a:ext cx="1014413" cy="830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1437" name="Arc 13">
            <a:extLst>
              <a:ext uri="{FF2B5EF4-FFF2-40B4-BE49-F238E27FC236}">
                <a16:creationId xmlns:a16="http://schemas.microsoft.com/office/drawing/2014/main" id="{2D4DBDD9-FFBD-4D68-86C6-E466209654A5}"/>
              </a:ext>
            </a:extLst>
          </p:cNvPr>
          <p:cNvSpPr>
            <a:spLocks/>
          </p:cNvSpPr>
          <p:nvPr/>
        </p:nvSpPr>
        <p:spPr bwMode="gray">
          <a:xfrm rot="16200000">
            <a:off x="3764757" y="1412082"/>
            <a:ext cx="1768475" cy="4532312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8100">
            <a:noFill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12303" name="Freeform 14">
            <a:extLst>
              <a:ext uri="{FF2B5EF4-FFF2-40B4-BE49-F238E27FC236}">
                <a16:creationId xmlns:a16="http://schemas.microsoft.com/office/drawing/2014/main" id="{4946EA20-E82B-4C8F-8BB2-F3F50950BF24}"/>
              </a:ext>
            </a:extLst>
          </p:cNvPr>
          <p:cNvSpPr>
            <a:spLocks/>
          </p:cNvSpPr>
          <p:nvPr/>
        </p:nvSpPr>
        <p:spPr bwMode="gray">
          <a:xfrm>
            <a:off x="6734175" y="3094039"/>
            <a:ext cx="223838" cy="295275"/>
          </a:xfrm>
          <a:custGeom>
            <a:avLst/>
            <a:gdLst>
              <a:gd name="T0" fmla="*/ 2147483646 w 141"/>
              <a:gd name="T1" fmla="*/ 2147483646 h 186"/>
              <a:gd name="T2" fmla="*/ 2147483646 w 141"/>
              <a:gd name="T3" fmla="*/ 2147483646 h 186"/>
              <a:gd name="T4" fmla="*/ 2147483646 w 141"/>
              <a:gd name="T5" fmla="*/ 2147483646 h 186"/>
              <a:gd name="T6" fmla="*/ 0 w 141"/>
              <a:gd name="T7" fmla="*/ 0 h 186"/>
              <a:gd name="T8" fmla="*/ 2147483646 w 141"/>
              <a:gd name="T9" fmla="*/ 2147483646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86"/>
              <a:gd name="T17" fmla="*/ 141 w 141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1439" name="Arc 15">
            <a:extLst>
              <a:ext uri="{FF2B5EF4-FFF2-40B4-BE49-F238E27FC236}">
                <a16:creationId xmlns:a16="http://schemas.microsoft.com/office/drawing/2014/main" id="{6E14F51E-11D5-4EE6-8424-18D09AEAD3E1}"/>
              </a:ext>
            </a:extLst>
          </p:cNvPr>
          <p:cNvSpPr>
            <a:spLocks/>
          </p:cNvSpPr>
          <p:nvPr/>
        </p:nvSpPr>
        <p:spPr bwMode="ltGray">
          <a:xfrm rot="16200000">
            <a:off x="3780632" y="1242220"/>
            <a:ext cx="1757363" cy="4537075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19050">
            <a:noFill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12305" name="Text Box 16">
            <a:extLst>
              <a:ext uri="{FF2B5EF4-FFF2-40B4-BE49-F238E27FC236}">
                <a16:creationId xmlns:a16="http://schemas.microsoft.com/office/drawing/2014/main" id="{832C685B-7491-44E9-B2D2-21A8D718A05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19576" y="2865439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ko-KR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60%</a:t>
            </a:r>
          </a:p>
        </p:txBody>
      </p:sp>
      <p:cxnSp>
        <p:nvCxnSpPr>
          <p:cNvPr id="12306" name="AutoShape 17">
            <a:extLst>
              <a:ext uri="{FF2B5EF4-FFF2-40B4-BE49-F238E27FC236}">
                <a16:creationId xmlns:a16="http://schemas.microsoft.com/office/drawing/2014/main" id="{215800A9-4A49-4CAD-AB48-E0A69FA040B8}"/>
              </a:ext>
            </a:extLst>
          </p:cNvPr>
          <p:cNvCxnSpPr>
            <a:cxnSpLocks noChangeShapeType="1"/>
            <a:endCxn id="12305" idx="3"/>
          </p:cNvCxnSpPr>
          <p:nvPr/>
        </p:nvCxnSpPr>
        <p:spPr bwMode="auto">
          <a:xfrm rot="10800000" flipV="1">
            <a:off x="5156201" y="2179639"/>
            <a:ext cx="2416175" cy="8842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AutoShape 18">
            <a:extLst>
              <a:ext uri="{FF2B5EF4-FFF2-40B4-BE49-F238E27FC236}">
                <a16:creationId xmlns:a16="http://schemas.microsoft.com/office/drawing/2014/main" id="{17C4337C-3BC9-46F4-AF63-E0A1E578CFD4}"/>
              </a:ext>
            </a:extLst>
          </p:cNvPr>
          <p:cNvCxnSpPr>
            <a:cxnSpLocks noChangeShapeType="1"/>
            <a:endCxn id="12298" idx="3"/>
          </p:cNvCxnSpPr>
          <p:nvPr/>
        </p:nvCxnSpPr>
        <p:spPr bwMode="auto">
          <a:xfrm rot="10800000">
            <a:off x="6499225" y="3597276"/>
            <a:ext cx="1225550" cy="1825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8" name="Text Box 19">
            <a:extLst>
              <a:ext uri="{FF2B5EF4-FFF2-40B4-BE49-F238E27FC236}">
                <a16:creationId xmlns:a16="http://schemas.microsoft.com/office/drawing/2014/main" id="{880417A7-90CF-45E1-986A-82792BAE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6" y="3865563"/>
            <a:ext cx="66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ko-KR" sz="1400" b="1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25%</a:t>
            </a:r>
          </a:p>
        </p:txBody>
      </p:sp>
      <p:sp>
        <p:nvSpPr>
          <p:cNvPr id="12309" name="Rectangle 20">
            <a:extLst>
              <a:ext uri="{FF2B5EF4-FFF2-40B4-BE49-F238E27FC236}">
                <a16:creationId xmlns:a16="http://schemas.microsoft.com/office/drawing/2014/main" id="{BE29B08E-FE26-4679-AB12-CB8E74BA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3716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2000" b="1">
                <a:solidFill>
                  <a:schemeClr val="tx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ThemeGallery</a:t>
            </a:r>
            <a:r>
              <a:rPr lang="en-US" altLang="ko-KR" sz="14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is a Design Digital Content &amp; Contents mall developed by Guild Design Inc.</a:t>
            </a:r>
          </a:p>
        </p:txBody>
      </p:sp>
      <p:grpSp>
        <p:nvGrpSpPr>
          <p:cNvPr id="12310" name="Group 21">
            <a:extLst>
              <a:ext uri="{FF2B5EF4-FFF2-40B4-BE49-F238E27FC236}">
                <a16:creationId xmlns:a16="http://schemas.microsoft.com/office/drawing/2014/main" id="{FD0A2F27-FC41-4AAC-9121-737A27E75D96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1997075"/>
            <a:ext cx="2028825" cy="482600"/>
            <a:chOff x="816" y="2304"/>
            <a:chExt cx="1440" cy="448"/>
          </a:xfrm>
        </p:grpSpPr>
        <p:sp>
          <p:nvSpPr>
            <p:cNvPr id="12387" name="Freeform 22">
              <a:extLst>
                <a:ext uri="{FF2B5EF4-FFF2-40B4-BE49-F238E27FC236}">
                  <a16:creationId xmlns:a16="http://schemas.microsoft.com/office/drawing/2014/main" id="{E680EC09-65B0-4E8D-B745-37C452B13B5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3472 w 1120"/>
                <a:gd name="T1" fmla="*/ 20 h 252"/>
                <a:gd name="T2" fmla="*/ 3457 w 1120"/>
                <a:gd name="T3" fmla="*/ 20 h 252"/>
                <a:gd name="T4" fmla="*/ 3407 w 1120"/>
                <a:gd name="T5" fmla="*/ 20 h 252"/>
                <a:gd name="T6" fmla="*/ 3330 w 1120"/>
                <a:gd name="T7" fmla="*/ 19 h 252"/>
                <a:gd name="T8" fmla="*/ 3219 w 1120"/>
                <a:gd name="T9" fmla="*/ 18 h 252"/>
                <a:gd name="T10" fmla="*/ 3076 w 1120"/>
                <a:gd name="T11" fmla="*/ 17 h 252"/>
                <a:gd name="T12" fmla="*/ 2910 w 1120"/>
                <a:gd name="T13" fmla="*/ 17 h 252"/>
                <a:gd name="T14" fmla="*/ 2715 w 1120"/>
                <a:gd name="T15" fmla="*/ 17 h 252"/>
                <a:gd name="T16" fmla="*/ 2496 w 1120"/>
                <a:gd name="T17" fmla="*/ 15 h 252"/>
                <a:gd name="T18" fmla="*/ 2264 w 1120"/>
                <a:gd name="T19" fmla="*/ 15 h 252"/>
                <a:gd name="T20" fmla="*/ 2003 w 1120"/>
                <a:gd name="T21" fmla="*/ 15 h 252"/>
                <a:gd name="T22" fmla="*/ 1720 w 1120"/>
                <a:gd name="T23" fmla="*/ 15 h 252"/>
                <a:gd name="T24" fmla="*/ 1443 w 1120"/>
                <a:gd name="T25" fmla="*/ 15 h 252"/>
                <a:gd name="T26" fmla="*/ 1188 w 1120"/>
                <a:gd name="T27" fmla="*/ 15 h 252"/>
                <a:gd name="T28" fmla="*/ 954 w 1120"/>
                <a:gd name="T29" fmla="*/ 15 h 252"/>
                <a:gd name="T30" fmla="*/ 738 w 1120"/>
                <a:gd name="T31" fmla="*/ 17 h 252"/>
                <a:gd name="T32" fmla="*/ 554 w 1120"/>
                <a:gd name="T33" fmla="*/ 17 h 252"/>
                <a:gd name="T34" fmla="*/ 392 w 1120"/>
                <a:gd name="T35" fmla="*/ 17 h 252"/>
                <a:gd name="T36" fmla="*/ 252 w 1120"/>
                <a:gd name="T37" fmla="*/ 18 h 252"/>
                <a:gd name="T38" fmla="*/ 143 w 1120"/>
                <a:gd name="T39" fmla="*/ 19 h 252"/>
                <a:gd name="T40" fmla="*/ 61 w 1120"/>
                <a:gd name="T41" fmla="*/ 20 h 252"/>
                <a:gd name="T42" fmla="*/ 18 w 1120"/>
                <a:gd name="T43" fmla="*/ 20 h 252"/>
                <a:gd name="T44" fmla="*/ 0 w 1120"/>
                <a:gd name="T45" fmla="*/ 20 h 252"/>
                <a:gd name="T46" fmla="*/ 0 w 1120"/>
                <a:gd name="T47" fmla="*/ 5 h 252"/>
                <a:gd name="T48" fmla="*/ 1734 w 1120"/>
                <a:gd name="T49" fmla="*/ 0 h 252"/>
                <a:gd name="T50" fmla="*/ 3472 w 1120"/>
                <a:gd name="T51" fmla="*/ 5 h 252"/>
                <a:gd name="T52" fmla="*/ 3472 w 1120"/>
                <a:gd name="T53" fmla="*/ 20 h 252"/>
                <a:gd name="T54" fmla="*/ 3472 w 1120"/>
                <a:gd name="T55" fmla="*/ 2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447" name="Rectangle 23">
              <a:extLst>
                <a:ext uri="{FF2B5EF4-FFF2-40B4-BE49-F238E27FC236}">
                  <a16:creationId xmlns:a16="http://schemas.microsoft.com/office/drawing/2014/main" id="{C1FAC93D-BB4D-45BB-B58E-13731CB8E9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en-US" altLang="ko-KR" b="1">
                  <a:solidFill>
                    <a:schemeClr val="bg1"/>
                  </a:solidFill>
                  <a:latin typeface="굴림" charset="-127"/>
                  <a:ea typeface="굴림" charset="-127"/>
                </a:rPr>
                <a:t>Text in here</a:t>
              </a:r>
            </a:p>
          </p:txBody>
        </p:sp>
      </p:grpSp>
      <p:grpSp>
        <p:nvGrpSpPr>
          <p:cNvPr id="12311" name="Group 24">
            <a:extLst>
              <a:ext uri="{FF2B5EF4-FFF2-40B4-BE49-F238E27FC236}">
                <a16:creationId xmlns:a16="http://schemas.microsoft.com/office/drawing/2014/main" id="{660295A1-089F-4A22-83AF-89CE8CBE8BA7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3551238"/>
            <a:ext cx="2028825" cy="482600"/>
            <a:chOff x="816" y="2304"/>
            <a:chExt cx="1440" cy="448"/>
          </a:xfrm>
        </p:grpSpPr>
        <p:sp>
          <p:nvSpPr>
            <p:cNvPr id="12385" name="Freeform 25">
              <a:extLst>
                <a:ext uri="{FF2B5EF4-FFF2-40B4-BE49-F238E27FC236}">
                  <a16:creationId xmlns:a16="http://schemas.microsoft.com/office/drawing/2014/main" id="{3A613D54-1AB2-4789-A97D-2E8986EFF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3472 w 1120"/>
                <a:gd name="T1" fmla="*/ 20 h 252"/>
                <a:gd name="T2" fmla="*/ 3457 w 1120"/>
                <a:gd name="T3" fmla="*/ 20 h 252"/>
                <a:gd name="T4" fmla="*/ 3407 w 1120"/>
                <a:gd name="T5" fmla="*/ 20 h 252"/>
                <a:gd name="T6" fmla="*/ 3330 w 1120"/>
                <a:gd name="T7" fmla="*/ 19 h 252"/>
                <a:gd name="T8" fmla="*/ 3219 w 1120"/>
                <a:gd name="T9" fmla="*/ 18 h 252"/>
                <a:gd name="T10" fmla="*/ 3076 w 1120"/>
                <a:gd name="T11" fmla="*/ 17 h 252"/>
                <a:gd name="T12" fmla="*/ 2910 w 1120"/>
                <a:gd name="T13" fmla="*/ 17 h 252"/>
                <a:gd name="T14" fmla="*/ 2715 w 1120"/>
                <a:gd name="T15" fmla="*/ 17 h 252"/>
                <a:gd name="T16" fmla="*/ 2496 w 1120"/>
                <a:gd name="T17" fmla="*/ 15 h 252"/>
                <a:gd name="T18" fmla="*/ 2264 w 1120"/>
                <a:gd name="T19" fmla="*/ 15 h 252"/>
                <a:gd name="T20" fmla="*/ 2003 w 1120"/>
                <a:gd name="T21" fmla="*/ 15 h 252"/>
                <a:gd name="T22" fmla="*/ 1720 w 1120"/>
                <a:gd name="T23" fmla="*/ 15 h 252"/>
                <a:gd name="T24" fmla="*/ 1443 w 1120"/>
                <a:gd name="T25" fmla="*/ 15 h 252"/>
                <a:gd name="T26" fmla="*/ 1188 w 1120"/>
                <a:gd name="T27" fmla="*/ 15 h 252"/>
                <a:gd name="T28" fmla="*/ 954 w 1120"/>
                <a:gd name="T29" fmla="*/ 15 h 252"/>
                <a:gd name="T30" fmla="*/ 738 w 1120"/>
                <a:gd name="T31" fmla="*/ 17 h 252"/>
                <a:gd name="T32" fmla="*/ 554 w 1120"/>
                <a:gd name="T33" fmla="*/ 17 h 252"/>
                <a:gd name="T34" fmla="*/ 392 w 1120"/>
                <a:gd name="T35" fmla="*/ 17 h 252"/>
                <a:gd name="T36" fmla="*/ 252 w 1120"/>
                <a:gd name="T37" fmla="*/ 18 h 252"/>
                <a:gd name="T38" fmla="*/ 143 w 1120"/>
                <a:gd name="T39" fmla="*/ 19 h 252"/>
                <a:gd name="T40" fmla="*/ 61 w 1120"/>
                <a:gd name="T41" fmla="*/ 20 h 252"/>
                <a:gd name="T42" fmla="*/ 18 w 1120"/>
                <a:gd name="T43" fmla="*/ 20 h 252"/>
                <a:gd name="T44" fmla="*/ 0 w 1120"/>
                <a:gd name="T45" fmla="*/ 20 h 252"/>
                <a:gd name="T46" fmla="*/ 0 w 1120"/>
                <a:gd name="T47" fmla="*/ 5 h 252"/>
                <a:gd name="T48" fmla="*/ 1734 w 1120"/>
                <a:gd name="T49" fmla="*/ 0 h 252"/>
                <a:gd name="T50" fmla="*/ 3472 w 1120"/>
                <a:gd name="T51" fmla="*/ 5 h 252"/>
                <a:gd name="T52" fmla="*/ 3472 w 1120"/>
                <a:gd name="T53" fmla="*/ 20 h 252"/>
                <a:gd name="T54" fmla="*/ 3472 w 1120"/>
                <a:gd name="T55" fmla="*/ 2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450" name="Rectangle 26">
              <a:extLst>
                <a:ext uri="{FF2B5EF4-FFF2-40B4-BE49-F238E27FC236}">
                  <a16:creationId xmlns:a16="http://schemas.microsoft.com/office/drawing/2014/main" id="{DBF75E9B-01E2-47CD-A206-2592DEA4C8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en-US" altLang="ko-KR" b="1">
                  <a:solidFill>
                    <a:schemeClr val="bg1"/>
                  </a:solidFill>
                  <a:latin typeface="굴림" charset="-127"/>
                  <a:ea typeface="굴림" charset="-127"/>
                </a:rPr>
                <a:t>Text in here</a:t>
              </a:r>
            </a:p>
          </p:txBody>
        </p:sp>
      </p:grpSp>
      <p:grpSp>
        <p:nvGrpSpPr>
          <p:cNvPr id="12312" name="Group 27">
            <a:extLst>
              <a:ext uri="{FF2B5EF4-FFF2-40B4-BE49-F238E27FC236}">
                <a16:creationId xmlns:a16="http://schemas.microsoft.com/office/drawing/2014/main" id="{B096ECD5-137B-440B-B1FA-C98A6723F21D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4922838"/>
            <a:ext cx="2028825" cy="482600"/>
            <a:chOff x="816" y="2304"/>
            <a:chExt cx="1440" cy="448"/>
          </a:xfrm>
        </p:grpSpPr>
        <p:sp>
          <p:nvSpPr>
            <p:cNvPr id="12383" name="Freeform 28">
              <a:extLst>
                <a:ext uri="{FF2B5EF4-FFF2-40B4-BE49-F238E27FC236}">
                  <a16:creationId xmlns:a16="http://schemas.microsoft.com/office/drawing/2014/main" id="{AD429F97-298F-4A3A-A625-C9DBB6DDE26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3472 w 1120"/>
                <a:gd name="T1" fmla="*/ 20 h 252"/>
                <a:gd name="T2" fmla="*/ 3457 w 1120"/>
                <a:gd name="T3" fmla="*/ 20 h 252"/>
                <a:gd name="T4" fmla="*/ 3407 w 1120"/>
                <a:gd name="T5" fmla="*/ 20 h 252"/>
                <a:gd name="T6" fmla="*/ 3330 w 1120"/>
                <a:gd name="T7" fmla="*/ 19 h 252"/>
                <a:gd name="T8" fmla="*/ 3219 w 1120"/>
                <a:gd name="T9" fmla="*/ 18 h 252"/>
                <a:gd name="T10" fmla="*/ 3076 w 1120"/>
                <a:gd name="T11" fmla="*/ 17 h 252"/>
                <a:gd name="T12" fmla="*/ 2910 w 1120"/>
                <a:gd name="T13" fmla="*/ 17 h 252"/>
                <a:gd name="T14" fmla="*/ 2715 w 1120"/>
                <a:gd name="T15" fmla="*/ 17 h 252"/>
                <a:gd name="T16" fmla="*/ 2496 w 1120"/>
                <a:gd name="T17" fmla="*/ 15 h 252"/>
                <a:gd name="T18" fmla="*/ 2264 w 1120"/>
                <a:gd name="T19" fmla="*/ 15 h 252"/>
                <a:gd name="T20" fmla="*/ 2003 w 1120"/>
                <a:gd name="T21" fmla="*/ 15 h 252"/>
                <a:gd name="T22" fmla="*/ 1720 w 1120"/>
                <a:gd name="T23" fmla="*/ 15 h 252"/>
                <a:gd name="T24" fmla="*/ 1443 w 1120"/>
                <a:gd name="T25" fmla="*/ 15 h 252"/>
                <a:gd name="T26" fmla="*/ 1188 w 1120"/>
                <a:gd name="T27" fmla="*/ 15 h 252"/>
                <a:gd name="T28" fmla="*/ 954 w 1120"/>
                <a:gd name="T29" fmla="*/ 15 h 252"/>
                <a:gd name="T30" fmla="*/ 738 w 1120"/>
                <a:gd name="T31" fmla="*/ 17 h 252"/>
                <a:gd name="T32" fmla="*/ 554 w 1120"/>
                <a:gd name="T33" fmla="*/ 17 h 252"/>
                <a:gd name="T34" fmla="*/ 392 w 1120"/>
                <a:gd name="T35" fmla="*/ 17 h 252"/>
                <a:gd name="T36" fmla="*/ 252 w 1120"/>
                <a:gd name="T37" fmla="*/ 18 h 252"/>
                <a:gd name="T38" fmla="*/ 143 w 1120"/>
                <a:gd name="T39" fmla="*/ 19 h 252"/>
                <a:gd name="T40" fmla="*/ 61 w 1120"/>
                <a:gd name="T41" fmla="*/ 20 h 252"/>
                <a:gd name="T42" fmla="*/ 18 w 1120"/>
                <a:gd name="T43" fmla="*/ 20 h 252"/>
                <a:gd name="T44" fmla="*/ 0 w 1120"/>
                <a:gd name="T45" fmla="*/ 20 h 252"/>
                <a:gd name="T46" fmla="*/ 0 w 1120"/>
                <a:gd name="T47" fmla="*/ 5 h 252"/>
                <a:gd name="T48" fmla="*/ 1734 w 1120"/>
                <a:gd name="T49" fmla="*/ 0 h 252"/>
                <a:gd name="T50" fmla="*/ 3472 w 1120"/>
                <a:gd name="T51" fmla="*/ 5 h 252"/>
                <a:gd name="T52" fmla="*/ 3472 w 1120"/>
                <a:gd name="T53" fmla="*/ 20 h 252"/>
                <a:gd name="T54" fmla="*/ 3472 w 1120"/>
                <a:gd name="T55" fmla="*/ 2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453" name="Rectangle 29">
              <a:extLst>
                <a:ext uri="{FF2B5EF4-FFF2-40B4-BE49-F238E27FC236}">
                  <a16:creationId xmlns:a16="http://schemas.microsoft.com/office/drawing/2014/main" id="{7F096587-479C-49B7-97F9-8473F97582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en-US" altLang="ko-KR" b="1">
                  <a:solidFill>
                    <a:schemeClr val="bg1"/>
                  </a:solidFill>
                  <a:latin typeface="굴림" charset="-127"/>
                  <a:ea typeface="굴림" charset="-127"/>
                </a:rPr>
                <a:t>Text in here</a:t>
              </a:r>
            </a:p>
          </p:txBody>
        </p:sp>
      </p:grpSp>
      <p:grpSp>
        <p:nvGrpSpPr>
          <p:cNvPr id="12313" name="Group 30">
            <a:extLst>
              <a:ext uri="{FF2B5EF4-FFF2-40B4-BE49-F238E27FC236}">
                <a16:creationId xmlns:a16="http://schemas.microsoft.com/office/drawing/2014/main" id="{EBDF7818-D009-4270-8331-6C072BA2B6E5}"/>
              </a:ext>
            </a:extLst>
          </p:cNvPr>
          <p:cNvGrpSpPr>
            <a:grpSpLocks/>
          </p:cNvGrpSpPr>
          <p:nvPr/>
        </p:nvGrpSpPr>
        <p:grpSpPr bwMode="auto">
          <a:xfrm>
            <a:off x="2390776" y="5151438"/>
            <a:ext cx="2028825" cy="482600"/>
            <a:chOff x="816" y="2304"/>
            <a:chExt cx="1440" cy="448"/>
          </a:xfrm>
        </p:grpSpPr>
        <p:sp>
          <p:nvSpPr>
            <p:cNvPr id="12381" name="Freeform 31">
              <a:extLst>
                <a:ext uri="{FF2B5EF4-FFF2-40B4-BE49-F238E27FC236}">
                  <a16:creationId xmlns:a16="http://schemas.microsoft.com/office/drawing/2014/main" id="{A880E1AB-750B-4D19-906C-E65D57A30A95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3472 w 1120"/>
                <a:gd name="T1" fmla="*/ 20 h 252"/>
                <a:gd name="T2" fmla="*/ 3457 w 1120"/>
                <a:gd name="T3" fmla="*/ 20 h 252"/>
                <a:gd name="T4" fmla="*/ 3407 w 1120"/>
                <a:gd name="T5" fmla="*/ 20 h 252"/>
                <a:gd name="T6" fmla="*/ 3330 w 1120"/>
                <a:gd name="T7" fmla="*/ 19 h 252"/>
                <a:gd name="T8" fmla="*/ 3219 w 1120"/>
                <a:gd name="T9" fmla="*/ 18 h 252"/>
                <a:gd name="T10" fmla="*/ 3076 w 1120"/>
                <a:gd name="T11" fmla="*/ 17 h 252"/>
                <a:gd name="T12" fmla="*/ 2910 w 1120"/>
                <a:gd name="T13" fmla="*/ 17 h 252"/>
                <a:gd name="T14" fmla="*/ 2715 w 1120"/>
                <a:gd name="T15" fmla="*/ 17 h 252"/>
                <a:gd name="T16" fmla="*/ 2496 w 1120"/>
                <a:gd name="T17" fmla="*/ 15 h 252"/>
                <a:gd name="T18" fmla="*/ 2264 w 1120"/>
                <a:gd name="T19" fmla="*/ 15 h 252"/>
                <a:gd name="T20" fmla="*/ 2003 w 1120"/>
                <a:gd name="T21" fmla="*/ 15 h 252"/>
                <a:gd name="T22" fmla="*/ 1720 w 1120"/>
                <a:gd name="T23" fmla="*/ 15 h 252"/>
                <a:gd name="T24" fmla="*/ 1443 w 1120"/>
                <a:gd name="T25" fmla="*/ 15 h 252"/>
                <a:gd name="T26" fmla="*/ 1188 w 1120"/>
                <a:gd name="T27" fmla="*/ 15 h 252"/>
                <a:gd name="T28" fmla="*/ 954 w 1120"/>
                <a:gd name="T29" fmla="*/ 15 h 252"/>
                <a:gd name="T30" fmla="*/ 738 w 1120"/>
                <a:gd name="T31" fmla="*/ 17 h 252"/>
                <a:gd name="T32" fmla="*/ 554 w 1120"/>
                <a:gd name="T33" fmla="*/ 17 h 252"/>
                <a:gd name="T34" fmla="*/ 392 w 1120"/>
                <a:gd name="T35" fmla="*/ 17 h 252"/>
                <a:gd name="T36" fmla="*/ 252 w 1120"/>
                <a:gd name="T37" fmla="*/ 18 h 252"/>
                <a:gd name="T38" fmla="*/ 143 w 1120"/>
                <a:gd name="T39" fmla="*/ 19 h 252"/>
                <a:gd name="T40" fmla="*/ 61 w 1120"/>
                <a:gd name="T41" fmla="*/ 20 h 252"/>
                <a:gd name="T42" fmla="*/ 18 w 1120"/>
                <a:gd name="T43" fmla="*/ 20 h 252"/>
                <a:gd name="T44" fmla="*/ 0 w 1120"/>
                <a:gd name="T45" fmla="*/ 20 h 252"/>
                <a:gd name="T46" fmla="*/ 0 w 1120"/>
                <a:gd name="T47" fmla="*/ 5 h 252"/>
                <a:gd name="T48" fmla="*/ 1734 w 1120"/>
                <a:gd name="T49" fmla="*/ 0 h 252"/>
                <a:gd name="T50" fmla="*/ 3472 w 1120"/>
                <a:gd name="T51" fmla="*/ 5 h 252"/>
                <a:gd name="T52" fmla="*/ 3472 w 1120"/>
                <a:gd name="T53" fmla="*/ 20 h 252"/>
                <a:gd name="T54" fmla="*/ 3472 w 1120"/>
                <a:gd name="T55" fmla="*/ 2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456" name="Rectangle 32">
              <a:extLst>
                <a:ext uri="{FF2B5EF4-FFF2-40B4-BE49-F238E27FC236}">
                  <a16:creationId xmlns:a16="http://schemas.microsoft.com/office/drawing/2014/main" id="{54D4294D-6B00-4751-918A-7186AC62EC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en-US" altLang="ko-KR" b="1">
                  <a:solidFill>
                    <a:schemeClr val="bg1"/>
                  </a:solidFill>
                  <a:latin typeface="굴림" charset="-127"/>
                  <a:ea typeface="굴림" charset="-127"/>
                </a:rPr>
                <a:t>Text in here</a:t>
              </a:r>
            </a:p>
          </p:txBody>
        </p:sp>
      </p:grpSp>
      <p:cxnSp>
        <p:nvCxnSpPr>
          <p:cNvPr id="12314" name="AutoShape 33">
            <a:extLst>
              <a:ext uri="{FF2B5EF4-FFF2-40B4-BE49-F238E27FC236}">
                <a16:creationId xmlns:a16="http://schemas.microsoft.com/office/drawing/2014/main" id="{CAD01D2B-6B15-4DA6-87F5-5B0D6785E0F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048375" y="3932238"/>
            <a:ext cx="1524000" cy="1219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AutoShape 34">
            <a:extLst>
              <a:ext uri="{FF2B5EF4-FFF2-40B4-BE49-F238E27FC236}">
                <a16:creationId xmlns:a16="http://schemas.microsoft.com/office/drawing/2014/main" id="{B342C485-FB23-4A61-BF44-8F39835CF8E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46526" y="4633914"/>
            <a:ext cx="1203325" cy="257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6" name="Rectangle 35">
            <a:extLst>
              <a:ext uri="{FF2B5EF4-FFF2-40B4-BE49-F238E27FC236}">
                <a16:creationId xmlns:a16="http://schemas.microsoft.com/office/drawing/2014/main" id="{8E29D925-FD9F-4614-BFC8-1273299B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4008439"/>
            <a:ext cx="1475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</p:txBody>
      </p:sp>
      <p:sp>
        <p:nvSpPr>
          <p:cNvPr id="12317" name="Rectangle 36">
            <a:extLst>
              <a:ext uri="{FF2B5EF4-FFF2-40B4-BE49-F238E27FC236}">
                <a16:creationId xmlns:a16="http://schemas.microsoft.com/office/drawing/2014/main" id="{C21E36B7-D71E-4390-9ACC-5598BA8B7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454276"/>
            <a:ext cx="1475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</p:txBody>
      </p:sp>
      <p:sp>
        <p:nvSpPr>
          <p:cNvPr id="12318" name="Rectangle 37">
            <a:extLst>
              <a:ext uri="{FF2B5EF4-FFF2-40B4-BE49-F238E27FC236}">
                <a16:creationId xmlns:a16="http://schemas.microsoft.com/office/drawing/2014/main" id="{F8AC2EFB-9495-45EA-8F74-88809277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75" y="5380039"/>
            <a:ext cx="1475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</p:txBody>
      </p:sp>
      <p:grpSp>
        <p:nvGrpSpPr>
          <p:cNvPr id="12319" name="Group 38">
            <a:extLst>
              <a:ext uri="{FF2B5EF4-FFF2-40B4-BE49-F238E27FC236}">
                <a16:creationId xmlns:a16="http://schemas.microsoft.com/office/drawing/2014/main" id="{955286C1-2DF2-47F2-9778-9EB9BBF3E1B7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149475"/>
            <a:ext cx="1066800" cy="1295400"/>
            <a:chOff x="1008" y="1296"/>
            <a:chExt cx="891" cy="983"/>
          </a:xfrm>
        </p:grpSpPr>
        <p:grpSp>
          <p:nvGrpSpPr>
            <p:cNvPr id="12352" name="Group 39">
              <a:extLst>
                <a:ext uri="{FF2B5EF4-FFF2-40B4-BE49-F238E27FC236}">
                  <a16:creationId xmlns:a16="http://schemas.microsoft.com/office/drawing/2014/main" id="{6070A58D-1C2C-4B62-8C76-EB49F538F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12379" name="Freeform 40">
                <a:extLst>
                  <a:ext uri="{FF2B5EF4-FFF2-40B4-BE49-F238E27FC236}">
                    <a16:creationId xmlns:a16="http://schemas.microsoft.com/office/drawing/2014/main" id="{4135DAC4-2AFC-4C67-9D40-FCCA9B0096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4 w 630"/>
                  <a:gd name="T1" fmla="*/ 1 h 439"/>
                  <a:gd name="T2" fmla="*/ 1 w 630"/>
                  <a:gd name="T3" fmla="*/ 5 h 439"/>
                  <a:gd name="T4" fmla="*/ 6 w 630"/>
                  <a:gd name="T5" fmla="*/ 5 h 439"/>
                  <a:gd name="T6" fmla="*/ 4 w 630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0"/>
                  <a:gd name="T13" fmla="*/ 0 h 439"/>
                  <a:gd name="T14" fmla="*/ 630 w 630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  <a:contourClr>
                  <a:srgbClr val="993300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12380" name="Oval 41">
                <a:extLst>
                  <a:ext uri="{FF2B5EF4-FFF2-40B4-BE49-F238E27FC236}">
                    <a16:creationId xmlns:a16="http://schemas.microsoft.com/office/drawing/2014/main" id="{659322D5-7682-4562-A2F4-BAB6673170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  <a:contourClr>
                  <a:srgbClr val="993300"/>
                </a:contourClr>
              </a:sp3d>
            </p:spPr>
            <p:txBody>
              <a:bodyPr wrap="none" anchor="ctr">
                <a:flatTx/>
              </a:bodyPr>
              <a:lstStyle>
                <a:lvl1pPr latinLnBrk="1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2353" name="Freeform 42">
              <a:extLst>
                <a:ext uri="{FF2B5EF4-FFF2-40B4-BE49-F238E27FC236}">
                  <a16:creationId xmlns:a16="http://schemas.microsoft.com/office/drawing/2014/main" id="{FE76BA7A-FE83-409A-822E-FA99CB9DE0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>
                <a:gd name="T0" fmla="*/ 3781 w 630"/>
                <a:gd name="T1" fmla="*/ 193 h 439"/>
                <a:gd name="T2" fmla="*/ 600 w 630"/>
                <a:gd name="T3" fmla="*/ 7092 h 439"/>
                <a:gd name="T4" fmla="*/ 6763 w 630"/>
                <a:gd name="T5" fmla="*/ 7092 h 439"/>
                <a:gd name="T6" fmla="*/ 3781 w 630"/>
                <a:gd name="T7" fmla="*/ 193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439"/>
                <a:gd name="T14" fmla="*/ 630 w 630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D2F"/>
                </a:gs>
                <a:gs pos="100000">
                  <a:srgbClr val="00ABB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54" name="Freeform 43">
              <a:extLst>
                <a:ext uri="{FF2B5EF4-FFF2-40B4-BE49-F238E27FC236}">
                  <a16:creationId xmlns:a16="http://schemas.microsoft.com/office/drawing/2014/main" id="{90DE2DF5-D0FC-4A7C-BD0A-973D439AB8C4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9CA4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55" name="Oval 44">
              <a:extLst>
                <a:ext uri="{FF2B5EF4-FFF2-40B4-BE49-F238E27FC236}">
                  <a16:creationId xmlns:a16="http://schemas.microsoft.com/office/drawing/2014/main" id="{CD2E8FA9-4DBA-4C36-8B0B-24D4F2CD35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5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rgbClr val="005C60"/>
                </a:gs>
                <a:gs pos="50000">
                  <a:srgbClr val="00A4AC"/>
                </a:gs>
                <a:gs pos="100000">
                  <a:srgbClr val="005C6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ko-KR" altLang="en-US" sz="18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356" name="Freeform 45">
              <a:extLst>
                <a:ext uri="{FF2B5EF4-FFF2-40B4-BE49-F238E27FC236}">
                  <a16:creationId xmlns:a16="http://schemas.microsoft.com/office/drawing/2014/main" id="{962E5E09-631E-4231-BEE7-C3B8B26F97C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59D3D9">
                    <a:alpha val="17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357" name="Group 46">
              <a:extLst>
                <a:ext uri="{FF2B5EF4-FFF2-40B4-BE49-F238E27FC236}">
                  <a16:creationId xmlns:a16="http://schemas.microsoft.com/office/drawing/2014/main" id="{DE352299-8948-456A-ABBD-FF1A71E6C468}"/>
                </a:ext>
              </a:extLst>
            </p:cNvPr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12369" name="Group 47">
                <a:extLst>
                  <a:ext uri="{FF2B5EF4-FFF2-40B4-BE49-F238E27FC236}">
                    <a16:creationId xmlns:a16="http://schemas.microsoft.com/office/drawing/2014/main" id="{22B0E4FB-7B9C-4E4F-A64B-49A7A7AB45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75" name="AutoShape 48">
                  <a:extLst>
                    <a:ext uri="{FF2B5EF4-FFF2-40B4-BE49-F238E27FC236}">
                      <a16:creationId xmlns:a16="http://schemas.microsoft.com/office/drawing/2014/main" id="{A322CF22-FCE1-4E31-9CC7-791D8552D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76" name="AutoShape 49">
                  <a:extLst>
                    <a:ext uri="{FF2B5EF4-FFF2-40B4-BE49-F238E27FC236}">
                      <a16:creationId xmlns:a16="http://schemas.microsoft.com/office/drawing/2014/main" id="{8B3FF914-29AB-4A64-A43E-89D4EC128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77" name="AutoShape 50">
                  <a:extLst>
                    <a:ext uri="{FF2B5EF4-FFF2-40B4-BE49-F238E27FC236}">
                      <a16:creationId xmlns:a16="http://schemas.microsoft.com/office/drawing/2014/main" id="{099F5DFA-E22F-4D9A-BA40-37F8CEF56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78" name="AutoShape 51">
                  <a:extLst>
                    <a:ext uri="{FF2B5EF4-FFF2-40B4-BE49-F238E27FC236}">
                      <a16:creationId xmlns:a16="http://schemas.microsoft.com/office/drawing/2014/main" id="{76B8B845-CED5-4EA6-947A-399419830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grpSp>
            <p:nvGrpSpPr>
              <p:cNvPr id="12370" name="Group 52">
                <a:extLst>
                  <a:ext uri="{FF2B5EF4-FFF2-40B4-BE49-F238E27FC236}">
                    <a16:creationId xmlns:a16="http://schemas.microsoft.com/office/drawing/2014/main" id="{6443D3F9-4951-4888-B895-B9D56C1281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71" name="AutoShape 53">
                  <a:extLst>
                    <a:ext uri="{FF2B5EF4-FFF2-40B4-BE49-F238E27FC236}">
                      <a16:creationId xmlns:a16="http://schemas.microsoft.com/office/drawing/2014/main" id="{3E47B436-4BA9-4307-8049-7A1A10350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72" name="AutoShape 54">
                  <a:extLst>
                    <a:ext uri="{FF2B5EF4-FFF2-40B4-BE49-F238E27FC236}">
                      <a16:creationId xmlns:a16="http://schemas.microsoft.com/office/drawing/2014/main" id="{40BF4D5F-1E07-4BBF-B093-70DED1186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73" name="AutoShape 55">
                  <a:extLst>
                    <a:ext uri="{FF2B5EF4-FFF2-40B4-BE49-F238E27FC236}">
                      <a16:creationId xmlns:a16="http://schemas.microsoft.com/office/drawing/2014/main" id="{0950A168-0A42-4F55-B510-BC3B5F4C8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74" name="AutoShape 56">
                  <a:extLst>
                    <a:ext uri="{FF2B5EF4-FFF2-40B4-BE49-F238E27FC236}">
                      <a16:creationId xmlns:a16="http://schemas.microsoft.com/office/drawing/2014/main" id="{6C8DC7E4-6A87-46A3-886C-FF4A5ADA4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</p:grpSp>
        <p:grpSp>
          <p:nvGrpSpPr>
            <p:cNvPr id="12358" name="Group 57">
              <a:extLst>
                <a:ext uri="{FF2B5EF4-FFF2-40B4-BE49-F238E27FC236}">
                  <a16:creationId xmlns:a16="http://schemas.microsoft.com/office/drawing/2014/main" id="{7D819DA9-439A-4A42-8343-22ECA327F020}"/>
                </a:ext>
              </a:extLst>
            </p:cNvPr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12359" name="Group 58">
                <a:extLst>
                  <a:ext uri="{FF2B5EF4-FFF2-40B4-BE49-F238E27FC236}">
                    <a16:creationId xmlns:a16="http://schemas.microsoft.com/office/drawing/2014/main" id="{47EE324F-65E4-4DDB-A7D5-2FCCFE127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65" name="AutoShape 59">
                  <a:extLst>
                    <a:ext uri="{FF2B5EF4-FFF2-40B4-BE49-F238E27FC236}">
                      <a16:creationId xmlns:a16="http://schemas.microsoft.com/office/drawing/2014/main" id="{D780012E-0423-4086-8B5E-B4D367B2B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66" name="AutoShape 60">
                  <a:extLst>
                    <a:ext uri="{FF2B5EF4-FFF2-40B4-BE49-F238E27FC236}">
                      <a16:creationId xmlns:a16="http://schemas.microsoft.com/office/drawing/2014/main" id="{4C83BD30-E632-48CB-90A0-6A96A03F7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67" name="AutoShape 61">
                  <a:extLst>
                    <a:ext uri="{FF2B5EF4-FFF2-40B4-BE49-F238E27FC236}">
                      <a16:creationId xmlns:a16="http://schemas.microsoft.com/office/drawing/2014/main" id="{CE897996-A2BF-4317-BF22-470F9D7A5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68" name="AutoShape 62">
                  <a:extLst>
                    <a:ext uri="{FF2B5EF4-FFF2-40B4-BE49-F238E27FC236}">
                      <a16:creationId xmlns:a16="http://schemas.microsoft.com/office/drawing/2014/main" id="{3BE5B6B2-0E52-43E7-AF0E-E142A3B9E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grpSp>
            <p:nvGrpSpPr>
              <p:cNvPr id="12360" name="Group 63">
                <a:extLst>
                  <a:ext uri="{FF2B5EF4-FFF2-40B4-BE49-F238E27FC236}">
                    <a16:creationId xmlns:a16="http://schemas.microsoft.com/office/drawing/2014/main" id="{31003CB6-7E85-4C12-A6F3-56D18E25B9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61" name="AutoShape 64">
                  <a:extLst>
                    <a:ext uri="{FF2B5EF4-FFF2-40B4-BE49-F238E27FC236}">
                      <a16:creationId xmlns:a16="http://schemas.microsoft.com/office/drawing/2014/main" id="{FA2744F1-6759-4A41-B3B9-149A6C162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62" name="AutoShape 65">
                  <a:extLst>
                    <a:ext uri="{FF2B5EF4-FFF2-40B4-BE49-F238E27FC236}">
                      <a16:creationId xmlns:a16="http://schemas.microsoft.com/office/drawing/2014/main" id="{5FEFBCFC-4CB9-4160-968B-9C1F324F6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63" name="AutoShape 66">
                  <a:extLst>
                    <a:ext uri="{FF2B5EF4-FFF2-40B4-BE49-F238E27FC236}">
                      <a16:creationId xmlns:a16="http://schemas.microsoft.com/office/drawing/2014/main" id="{A21E743B-7542-4B89-A188-2A7ECECCF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64" name="AutoShape 67">
                  <a:extLst>
                    <a:ext uri="{FF2B5EF4-FFF2-40B4-BE49-F238E27FC236}">
                      <a16:creationId xmlns:a16="http://schemas.microsoft.com/office/drawing/2014/main" id="{6609BF94-27C7-426B-98E5-F20C742B3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</p:grpSp>
      </p:grpSp>
      <p:sp>
        <p:nvSpPr>
          <p:cNvPr id="12320" name="Rectangle 68">
            <a:extLst>
              <a:ext uri="{FF2B5EF4-FFF2-40B4-BE49-F238E27FC236}">
                <a16:creationId xmlns:a16="http://schemas.microsoft.com/office/drawing/2014/main" id="{E2268CC5-8C80-4A9C-9FD6-4E3233A045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7976" y="3444876"/>
            <a:ext cx="16049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Click to add Text</a:t>
            </a:r>
          </a:p>
        </p:txBody>
      </p:sp>
      <p:grpSp>
        <p:nvGrpSpPr>
          <p:cNvPr id="12321" name="Group 69">
            <a:extLst>
              <a:ext uri="{FF2B5EF4-FFF2-40B4-BE49-F238E27FC236}">
                <a16:creationId xmlns:a16="http://schemas.microsoft.com/office/drawing/2014/main" id="{9027D8AD-6C43-4930-B868-74E3F5D3CC4B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2149475"/>
            <a:ext cx="1066800" cy="1295400"/>
            <a:chOff x="1008" y="1296"/>
            <a:chExt cx="891" cy="983"/>
          </a:xfrm>
        </p:grpSpPr>
        <p:grpSp>
          <p:nvGrpSpPr>
            <p:cNvPr id="12323" name="Group 70">
              <a:extLst>
                <a:ext uri="{FF2B5EF4-FFF2-40B4-BE49-F238E27FC236}">
                  <a16:creationId xmlns:a16="http://schemas.microsoft.com/office/drawing/2014/main" id="{C83E6AF6-CDCB-4622-9750-D611E9B66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7" y="1298"/>
              <a:ext cx="828" cy="981"/>
              <a:chOff x="1175" y="3418"/>
              <a:chExt cx="381" cy="436"/>
            </a:xfrm>
          </p:grpSpPr>
          <p:sp>
            <p:nvSpPr>
              <p:cNvPr id="12350" name="Freeform 71">
                <a:extLst>
                  <a:ext uri="{FF2B5EF4-FFF2-40B4-BE49-F238E27FC236}">
                    <a16:creationId xmlns:a16="http://schemas.microsoft.com/office/drawing/2014/main" id="{1DA99C0C-4E55-4BAB-AB57-B09927AFF3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5" y="3589"/>
                <a:ext cx="381" cy="265"/>
              </a:xfrm>
              <a:custGeom>
                <a:avLst/>
                <a:gdLst>
                  <a:gd name="T0" fmla="*/ 4 w 630"/>
                  <a:gd name="T1" fmla="*/ 1 h 439"/>
                  <a:gd name="T2" fmla="*/ 1 w 630"/>
                  <a:gd name="T3" fmla="*/ 5 h 439"/>
                  <a:gd name="T4" fmla="*/ 6 w 630"/>
                  <a:gd name="T5" fmla="*/ 5 h 439"/>
                  <a:gd name="T6" fmla="*/ 4 w 630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0"/>
                  <a:gd name="T13" fmla="*/ 0 h 439"/>
                  <a:gd name="T14" fmla="*/ 630 w 630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  <a:contourClr>
                  <a:srgbClr val="993300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12351" name="Oval 72">
                <a:extLst>
                  <a:ext uri="{FF2B5EF4-FFF2-40B4-BE49-F238E27FC236}">
                    <a16:creationId xmlns:a16="http://schemas.microsoft.com/office/drawing/2014/main" id="{B1F9469E-6B0F-4365-9B40-46F26CFD75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78" y="3418"/>
                <a:ext cx="185" cy="195"/>
              </a:xfrm>
              <a:prstGeom prst="ellipse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Flat2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77F07"/>
                </a:extrusionClr>
                <a:contourClr>
                  <a:srgbClr val="993300"/>
                </a:contourClr>
              </a:sp3d>
            </p:spPr>
            <p:txBody>
              <a:bodyPr wrap="none" anchor="ctr">
                <a:flatTx/>
              </a:bodyPr>
              <a:lstStyle>
                <a:lvl1pPr latinLnBrk="1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31497" name="Freeform 73">
              <a:extLst>
                <a:ext uri="{FF2B5EF4-FFF2-40B4-BE49-F238E27FC236}">
                  <a16:creationId xmlns:a16="http://schemas.microsoft.com/office/drawing/2014/main" id="{B489CFBC-3561-4C5E-A73A-91F225721D5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2" y="1679"/>
              <a:ext cx="827" cy="598"/>
            </a:xfrm>
            <a:custGeom>
              <a:avLst/>
              <a:gdLst/>
              <a:ahLst/>
              <a:cxnLst>
                <a:cxn ang="0">
                  <a:pos x="327" y="12"/>
                </a:cxn>
                <a:cxn ang="0">
                  <a:pos x="52" y="439"/>
                </a:cxn>
                <a:cxn ang="0">
                  <a:pos x="584" y="439"/>
                </a:cxn>
                <a:cxn ang="0">
                  <a:pos x="327" y="12"/>
                </a:cxn>
              </a:cxnLst>
              <a:rect l="0" t="0" r="r" b="b"/>
              <a:pathLst>
                <a:path w="630" h="439">
                  <a:moveTo>
                    <a:pt x="327" y="12"/>
                  </a:moveTo>
                  <a:cubicBezTo>
                    <a:pt x="57" y="0"/>
                    <a:pt x="0" y="366"/>
                    <a:pt x="52" y="439"/>
                  </a:cubicBezTo>
                  <a:lnTo>
                    <a:pt x="584" y="439"/>
                  </a:lnTo>
                  <a:cubicBezTo>
                    <a:pt x="630" y="368"/>
                    <a:pt x="597" y="24"/>
                    <a:pt x="327" y="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2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2325" name="Freeform 74">
              <a:extLst>
                <a:ext uri="{FF2B5EF4-FFF2-40B4-BE49-F238E27FC236}">
                  <a16:creationId xmlns:a16="http://schemas.microsoft.com/office/drawing/2014/main" id="{C0186E90-48F7-481B-AAC7-A433C7068926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4" y="1717"/>
              <a:ext cx="510" cy="190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2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499" name="Oval 75">
              <a:extLst>
                <a:ext uri="{FF2B5EF4-FFF2-40B4-BE49-F238E27FC236}">
                  <a16:creationId xmlns:a16="http://schemas.microsoft.com/office/drawing/2014/main" id="{0FEA9F01-990B-4441-A861-EEF1388C70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4" y="1296"/>
              <a:ext cx="403" cy="44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2327" name="Freeform 76">
              <a:extLst>
                <a:ext uri="{FF2B5EF4-FFF2-40B4-BE49-F238E27FC236}">
                  <a16:creationId xmlns:a16="http://schemas.microsoft.com/office/drawing/2014/main" id="{B1A9C831-A860-4680-99A2-5799A2A78EBF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" y="1303"/>
              <a:ext cx="319" cy="145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2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2328" name="Group 77">
              <a:extLst>
                <a:ext uri="{FF2B5EF4-FFF2-40B4-BE49-F238E27FC236}">
                  <a16:creationId xmlns:a16="http://schemas.microsoft.com/office/drawing/2014/main" id="{59D32192-D301-4150-B401-FF42BEEE3A42}"/>
                </a:ext>
              </a:extLst>
            </p:cNvPr>
            <p:cNvGrpSpPr>
              <a:grpSpLocks/>
            </p:cNvGrpSpPr>
            <p:nvPr/>
          </p:nvGrpSpPr>
          <p:grpSpPr bwMode="auto">
            <a:xfrm rot="20302575" flipH="1">
              <a:off x="1225" y="1357"/>
              <a:ext cx="349" cy="119"/>
              <a:chOff x="2532" y="1051"/>
              <a:chExt cx="893" cy="246"/>
            </a:xfrm>
          </p:grpSpPr>
          <p:grpSp>
            <p:nvGrpSpPr>
              <p:cNvPr id="12340" name="Group 78">
                <a:extLst>
                  <a:ext uri="{FF2B5EF4-FFF2-40B4-BE49-F238E27FC236}">
                    <a16:creationId xmlns:a16="http://schemas.microsoft.com/office/drawing/2014/main" id="{1252EA33-1506-4710-9C2C-8C6CB168D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46" name="AutoShape 79">
                  <a:extLst>
                    <a:ext uri="{FF2B5EF4-FFF2-40B4-BE49-F238E27FC236}">
                      <a16:creationId xmlns:a16="http://schemas.microsoft.com/office/drawing/2014/main" id="{57FD444E-6F2E-4513-8823-3E7DA0DA0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47" name="AutoShape 80">
                  <a:extLst>
                    <a:ext uri="{FF2B5EF4-FFF2-40B4-BE49-F238E27FC236}">
                      <a16:creationId xmlns:a16="http://schemas.microsoft.com/office/drawing/2014/main" id="{52C6DF51-2C3A-4474-8864-7226A5CF6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48" name="AutoShape 81">
                  <a:extLst>
                    <a:ext uri="{FF2B5EF4-FFF2-40B4-BE49-F238E27FC236}">
                      <a16:creationId xmlns:a16="http://schemas.microsoft.com/office/drawing/2014/main" id="{61DF5C08-C705-4769-A8D4-D1A26484F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49" name="AutoShape 82">
                  <a:extLst>
                    <a:ext uri="{FF2B5EF4-FFF2-40B4-BE49-F238E27FC236}">
                      <a16:creationId xmlns:a16="http://schemas.microsoft.com/office/drawing/2014/main" id="{9AEF5E5E-331D-4F56-9508-0EC4032EE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grpSp>
            <p:nvGrpSpPr>
              <p:cNvPr id="12341" name="Group 83">
                <a:extLst>
                  <a:ext uri="{FF2B5EF4-FFF2-40B4-BE49-F238E27FC236}">
                    <a16:creationId xmlns:a16="http://schemas.microsoft.com/office/drawing/2014/main" id="{FFE49049-BCE8-49F6-BF98-933D367E12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42" name="AutoShape 84">
                  <a:extLst>
                    <a:ext uri="{FF2B5EF4-FFF2-40B4-BE49-F238E27FC236}">
                      <a16:creationId xmlns:a16="http://schemas.microsoft.com/office/drawing/2014/main" id="{0B34722A-34D8-4471-A940-B5C5B89EE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43" name="AutoShape 85">
                  <a:extLst>
                    <a:ext uri="{FF2B5EF4-FFF2-40B4-BE49-F238E27FC236}">
                      <a16:creationId xmlns:a16="http://schemas.microsoft.com/office/drawing/2014/main" id="{DF26B659-961C-4412-94B8-C271273C4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44" name="AutoShape 86">
                  <a:extLst>
                    <a:ext uri="{FF2B5EF4-FFF2-40B4-BE49-F238E27FC236}">
                      <a16:creationId xmlns:a16="http://schemas.microsoft.com/office/drawing/2014/main" id="{55233BAF-4F52-40A5-AE79-0B9AC53F7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45" name="AutoShape 87">
                  <a:extLst>
                    <a:ext uri="{FF2B5EF4-FFF2-40B4-BE49-F238E27FC236}">
                      <a16:creationId xmlns:a16="http://schemas.microsoft.com/office/drawing/2014/main" id="{19DD40A6-1A2F-403C-934B-D99759D0B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</p:grpSp>
        <p:grpSp>
          <p:nvGrpSpPr>
            <p:cNvPr id="12329" name="Group 88">
              <a:extLst>
                <a:ext uri="{FF2B5EF4-FFF2-40B4-BE49-F238E27FC236}">
                  <a16:creationId xmlns:a16="http://schemas.microsoft.com/office/drawing/2014/main" id="{C12344FD-2D0A-454D-AD44-A41757B123C5}"/>
                </a:ext>
              </a:extLst>
            </p:cNvPr>
            <p:cNvGrpSpPr>
              <a:grpSpLocks/>
            </p:cNvGrpSpPr>
            <p:nvPr/>
          </p:nvGrpSpPr>
          <p:grpSpPr bwMode="auto">
            <a:xfrm rot="19687084" flipH="1">
              <a:off x="1008" y="1816"/>
              <a:ext cx="508" cy="120"/>
              <a:chOff x="2532" y="1051"/>
              <a:chExt cx="893" cy="246"/>
            </a:xfrm>
          </p:grpSpPr>
          <p:grpSp>
            <p:nvGrpSpPr>
              <p:cNvPr id="12330" name="Group 89">
                <a:extLst>
                  <a:ext uri="{FF2B5EF4-FFF2-40B4-BE49-F238E27FC236}">
                    <a16:creationId xmlns:a16="http://schemas.microsoft.com/office/drawing/2014/main" id="{CAF5576D-97AD-469B-BDFC-56B96C2F70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36" name="AutoShape 90">
                  <a:extLst>
                    <a:ext uri="{FF2B5EF4-FFF2-40B4-BE49-F238E27FC236}">
                      <a16:creationId xmlns:a16="http://schemas.microsoft.com/office/drawing/2014/main" id="{7AECC007-C1E9-44F2-907B-D2C5B6274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37" name="AutoShape 91">
                  <a:extLst>
                    <a:ext uri="{FF2B5EF4-FFF2-40B4-BE49-F238E27FC236}">
                      <a16:creationId xmlns:a16="http://schemas.microsoft.com/office/drawing/2014/main" id="{3C00C5A5-8095-4E5F-9B70-1D723812A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38" name="AutoShape 92">
                  <a:extLst>
                    <a:ext uri="{FF2B5EF4-FFF2-40B4-BE49-F238E27FC236}">
                      <a16:creationId xmlns:a16="http://schemas.microsoft.com/office/drawing/2014/main" id="{7D3B6B1E-9666-4275-8B45-C3E34CC94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39" name="AutoShape 93">
                  <a:extLst>
                    <a:ext uri="{FF2B5EF4-FFF2-40B4-BE49-F238E27FC236}">
                      <a16:creationId xmlns:a16="http://schemas.microsoft.com/office/drawing/2014/main" id="{7F919048-B3B5-40F6-8D2E-A23ED247C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grpSp>
            <p:nvGrpSpPr>
              <p:cNvPr id="12331" name="Group 94">
                <a:extLst>
                  <a:ext uri="{FF2B5EF4-FFF2-40B4-BE49-F238E27FC236}">
                    <a16:creationId xmlns:a16="http://schemas.microsoft.com/office/drawing/2014/main" id="{9D3A54AC-8F0C-4302-ACCF-77631F959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32" name="AutoShape 95">
                  <a:extLst>
                    <a:ext uri="{FF2B5EF4-FFF2-40B4-BE49-F238E27FC236}">
                      <a16:creationId xmlns:a16="http://schemas.microsoft.com/office/drawing/2014/main" id="{F718973F-45EB-44B1-88C2-5D6A9C34E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33" name="AutoShape 96">
                  <a:extLst>
                    <a:ext uri="{FF2B5EF4-FFF2-40B4-BE49-F238E27FC236}">
                      <a16:creationId xmlns:a16="http://schemas.microsoft.com/office/drawing/2014/main" id="{3D49F645-BA42-403B-A594-739B9FA1E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34" name="AutoShape 97">
                  <a:extLst>
                    <a:ext uri="{FF2B5EF4-FFF2-40B4-BE49-F238E27FC236}">
                      <a16:creationId xmlns:a16="http://schemas.microsoft.com/office/drawing/2014/main" id="{BB540085-E7D1-4EC1-BCEC-36129C516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12335" name="AutoShape 98">
                  <a:extLst>
                    <a:ext uri="{FF2B5EF4-FFF2-40B4-BE49-F238E27FC236}">
                      <a16:creationId xmlns:a16="http://schemas.microsoft.com/office/drawing/2014/main" id="{666EDE42-9D56-4BE8-B971-0B603A34A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휴먼모음T" panose="02030504000101010101" pitchFamily="18" charset="-127"/>
                      <a:ea typeface="휴먼모음T" panose="02030504000101010101" pitchFamily="18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ko-KR" altLang="en-US" sz="1800"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</p:grpSp>
      </p:grpSp>
      <p:sp>
        <p:nvSpPr>
          <p:cNvPr id="12322" name="Rectangle 99">
            <a:extLst>
              <a:ext uri="{FF2B5EF4-FFF2-40B4-BE49-F238E27FC236}">
                <a16:creationId xmlns:a16="http://schemas.microsoft.com/office/drawing/2014/main" id="{20FEB17B-E01E-4EDA-8608-84AC6E0B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638801"/>
            <a:ext cx="1475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ko-KR" sz="1200">
                <a:solidFill>
                  <a:srgbClr val="1C1C1C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Your text in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67">
            <a:extLst>
              <a:ext uri="{FF2B5EF4-FFF2-40B4-BE49-F238E27FC236}">
                <a16:creationId xmlns:a16="http://schemas.microsoft.com/office/drawing/2014/main" id="{2F076EC7-D756-4F53-ADBA-AA64D3240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64468"/>
              </p:ext>
            </p:extLst>
          </p:nvPr>
        </p:nvGraphicFramePr>
        <p:xfrm>
          <a:off x="2927648" y="2492896"/>
          <a:ext cx="5572125" cy="2346414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굴림" charset="-127"/>
                      </a:endParaRPr>
                    </a:p>
                  </a:txBody>
                  <a:tcPr marT="45681" marB="4568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X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X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72" name="Rectangle 3">
            <a:extLst>
              <a:ext uri="{FF2B5EF4-FFF2-40B4-BE49-F238E27FC236}">
                <a16:creationId xmlns:a16="http://schemas.microsoft.com/office/drawing/2014/main" id="{9AEAEFFB-EBC8-47CA-AF49-583AE0324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611076"/>
            <a:ext cx="389699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ko-KR" altLang="en-US" sz="4000" dirty="0"/>
              <a:t>표에 의한 요약</a:t>
            </a:r>
          </a:p>
        </p:txBody>
      </p:sp>
      <p:sp>
        <p:nvSpPr>
          <p:cNvPr id="13373" name="Rectangle 4">
            <a:extLst>
              <a:ext uri="{FF2B5EF4-FFF2-40B4-BE49-F238E27FC236}">
                <a16:creationId xmlns:a16="http://schemas.microsoft.com/office/drawing/2014/main" id="{6C8010C7-7324-4575-ADC2-36BA30C5E5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91944" y="615985"/>
            <a:ext cx="2871762" cy="170879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ko-KR" altLang="en-US" dirty="0"/>
              <a:t>도수분포표</a:t>
            </a:r>
            <a:r>
              <a:rPr lang="en-US" altLang="ko-KR" dirty="0"/>
              <a:t>, </a:t>
            </a:r>
            <a:r>
              <a:rPr lang="ko-KR" altLang="en-US" dirty="0" err="1"/>
              <a:t>빈도표</a:t>
            </a:r>
            <a:endParaRPr lang="ko-KR" altLang="en-US" dirty="0"/>
          </a:p>
          <a:p>
            <a:pPr eaLnBrk="1" hangingPunct="1"/>
            <a:r>
              <a:rPr lang="ko-KR" altLang="en-US" dirty="0"/>
              <a:t>상황표</a:t>
            </a:r>
            <a:r>
              <a:rPr lang="en-US" altLang="ko-KR" dirty="0"/>
              <a:t>, </a:t>
            </a:r>
            <a:r>
              <a:rPr lang="ko-KR" altLang="en-US" dirty="0" err="1"/>
              <a:t>교차표</a:t>
            </a:r>
            <a:endParaRPr lang="ko-KR" altLang="en-US" dirty="0"/>
          </a:p>
          <a:p>
            <a:pPr eaLnBrk="1" hangingPunct="1"/>
            <a:r>
              <a:rPr lang="ko-KR" altLang="en-US" dirty="0"/>
              <a:t>통계표</a:t>
            </a:r>
          </a:p>
          <a:p>
            <a:pPr eaLnBrk="1" hangingPunct="1"/>
            <a:r>
              <a:rPr lang="ko-KR" altLang="en-US" dirty="0"/>
              <a:t>피벗 테이블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AED32-DFF3-4ECE-8D18-E9B18D65C62D}"/>
              </a:ext>
            </a:extLst>
          </p:cNvPr>
          <p:cNvSpPr txBox="1"/>
          <p:nvPr/>
        </p:nvSpPr>
        <p:spPr>
          <a:xfrm>
            <a:off x="6859562" y="5067597"/>
            <a:ext cx="27382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엑셀에서 표 만들기 실습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6FD3FA2-7B5B-47CC-AFC0-2965E0EF5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9058" y="916383"/>
            <a:ext cx="3970784" cy="850106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ko-KR" altLang="en-US" sz="3600" dirty="0"/>
              <a:t>숫자에 의한 요약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0CE66F77-7E03-413C-B801-1A9A98FB8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601" y="2060576"/>
            <a:ext cx="6335959" cy="39925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dirty="0"/>
              <a:t>자료중심에 관한 측도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dirty="0"/>
              <a:t>평균</a:t>
            </a:r>
            <a:r>
              <a:rPr lang="en-US" altLang="ko-KR" dirty="0"/>
              <a:t>, </a:t>
            </a:r>
            <a:r>
              <a:rPr lang="ko-KR" altLang="en-US" dirty="0"/>
              <a:t>중앙값</a:t>
            </a:r>
            <a:r>
              <a:rPr lang="en-US" altLang="ko-KR" dirty="0"/>
              <a:t>, </a:t>
            </a:r>
            <a:r>
              <a:rPr lang="ko-KR" altLang="en-US" dirty="0"/>
              <a:t>절사평균</a:t>
            </a:r>
            <a:r>
              <a:rPr lang="en-US" altLang="ko-KR" dirty="0"/>
              <a:t>, </a:t>
            </a:r>
            <a:r>
              <a:rPr lang="ko-KR" altLang="en-US" dirty="0" err="1"/>
              <a:t>최빈값</a:t>
            </a:r>
            <a:endParaRPr lang="ko-KR" altLang="en-US" dirty="0"/>
          </a:p>
          <a:p>
            <a:pPr eaLnBrk="1" hangingPunct="1">
              <a:lnSpc>
                <a:spcPct val="130000"/>
              </a:lnSpc>
            </a:pPr>
            <a:r>
              <a:rPr lang="ko-KR" altLang="en-US" dirty="0" err="1"/>
              <a:t>자료산포에</a:t>
            </a:r>
            <a:r>
              <a:rPr lang="ko-KR" altLang="en-US" dirty="0"/>
              <a:t> 관한 측도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dirty="0"/>
              <a:t>분산</a:t>
            </a:r>
            <a:r>
              <a:rPr lang="en-US" altLang="ko-KR" dirty="0"/>
              <a:t>, </a:t>
            </a:r>
            <a:r>
              <a:rPr lang="ko-KR" altLang="en-US" dirty="0"/>
              <a:t>표준편차</a:t>
            </a:r>
            <a:r>
              <a:rPr lang="en-US" altLang="ko-KR" dirty="0"/>
              <a:t>, </a:t>
            </a:r>
            <a:r>
              <a:rPr lang="ko-KR" altLang="en-US" dirty="0"/>
              <a:t>변동계수</a:t>
            </a:r>
            <a:r>
              <a:rPr lang="en-US" altLang="ko-KR" dirty="0"/>
              <a:t>, </a:t>
            </a:r>
            <a:r>
              <a:rPr lang="ko-KR" altLang="en-US" dirty="0" err="1"/>
              <a:t>사분위범위수</a:t>
            </a:r>
            <a:r>
              <a:rPr lang="en-US" altLang="ko-KR" dirty="0"/>
              <a:t>, </a:t>
            </a:r>
            <a:r>
              <a:rPr lang="ko-KR" altLang="en-US" dirty="0"/>
              <a:t>범위 등</a:t>
            </a:r>
          </a:p>
        </p:txBody>
      </p:sp>
      <p:grpSp>
        <p:nvGrpSpPr>
          <p:cNvPr id="14340" name="Group 9">
            <a:extLst>
              <a:ext uri="{FF2B5EF4-FFF2-40B4-BE49-F238E27FC236}">
                <a16:creationId xmlns:a16="http://schemas.microsoft.com/office/drawing/2014/main" id="{1A2CD418-1A40-4D1B-9F02-CD048880303A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2840039"/>
            <a:ext cx="2232025" cy="2676525"/>
            <a:chOff x="521" y="1789"/>
            <a:chExt cx="1406" cy="1686"/>
          </a:xfrm>
        </p:grpSpPr>
        <p:sp>
          <p:nvSpPr>
            <p:cNvPr id="14341" name="Line 5">
              <a:extLst>
                <a:ext uri="{FF2B5EF4-FFF2-40B4-BE49-F238E27FC236}">
                  <a16:creationId xmlns:a16="http://schemas.microsoft.com/office/drawing/2014/main" id="{FC59E3E5-FB1B-4869-8F5B-0F848C96F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750"/>
              <a:ext cx="140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2" name="Line 6">
              <a:extLst>
                <a:ext uri="{FF2B5EF4-FFF2-40B4-BE49-F238E27FC236}">
                  <a16:creationId xmlns:a16="http://schemas.microsoft.com/office/drawing/2014/main" id="{07452F5D-C4EE-41BC-A773-613A96957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2840"/>
              <a:ext cx="0" cy="635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3" name="Line 7">
              <a:extLst>
                <a:ext uri="{FF2B5EF4-FFF2-40B4-BE49-F238E27FC236}">
                  <a16:creationId xmlns:a16="http://schemas.microsoft.com/office/drawing/2014/main" id="{FEEC2B6B-CF45-4B25-85B8-F5656814E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2296"/>
              <a:ext cx="908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44" name="Freeform 8">
              <a:extLst>
                <a:ext uri="{FF2B5EF4-FFF2-40B4-BE49-F238E27FC236}">
                  <a16:creationId xmlns:a16="http://schemas.microsoft.com/office/drawing/2014/main" id="{93624B07-9A32-47C2-8ECA-3F65F2609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789"/>
              <a:ext cx="1180" cy="825"/>
            </a:xfrm>
            <a:custGeom>
              <a:avLst/>
              <a:gdLst>
                <a:gd name="T0" fmla="*/ 0 w 1180"/>
                <a:gd name="T1" fmla="*/ 825 h 825"/>
                <a:gd name="T2" fmla="*/ 182 w 1180"/>
                <a:gd name="T3" fmla="*/ 416 h 825"/>
                <a:gd name="T4" fmla="*/ 499 w 1180"/>
                <a:gd name="T5" fmla="*/ 53 h 825"/>
                <a:gd name="T6" fmla="*/ 772 w 1180"/>
                <a:gd name="T7" fmla="*/ 99 h 825"/>
                <a:gd name="T8" fmla="*/ 1044 w 1180"/>
                <a:gd name="T9" fmla="*/ 507 h 825"/>
                <a:gd name="T10" fmla="*/ 1180 w 1180"/>
                <a:gd name="T11" fmla="*/ 825 h 8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0"/>
                <a:gd name="T19" fmla="*/ 0 h 825"/>
                <a:gd name="T20" fmla="*/ 1180 w 1180"/>
                <a:gd name="T21" fmla="*/ 825 h 8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0" h="825">
                  <a:moveTo>
                    <a:pt x="0" y="825"/>
                  </a:moveTo>
                  <a:cubicBezTo>
                    <a:pt x="49" y="684"/>
                    <a:pt x="99" y="544"/>
                    <a:pt x="182" y="416"/>
                  </a:cubicBezTo>
                  <a:cubicBezTo>
                    <a:pt x="265" y="288"/>
                    <a:pt x="401" y="106"/>
                    <a:pt x="499" y="53"/>
                  </a:cubicBezTo>
                  <a:cubicBezTo>
                    <a:pt x="597" y="0"/>
                    <a:pt x="681" y="23"/>
                    <a:pt x="772" y="99"/>
                  </a:cubicBezTo>
                  <a:cubicBezTo>
                    <a:pt x="863" y="175"/>
                    <a:pt x="976" y="386"/>
                    <a:pt x="1044" y="507"/>
                  </a:cubicBezTo>
                  <a:cubicBezTo>
                    <a:pt x="1112" y="628"/>
                    <a:pt x="1157" y="772"/>
                    <a:pt x="1180" y="825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5B4BC1-8D44-43BE-B056-E370D31717F7}"/>
              </a:ext>
            </a:extLst>
          </p:cNvPr>
          <p:cNvSpPr txBox="1"/>
          <p:nvPr/>
        </p:nvSpPr>
        <p:spPr>
          <a:xfrm>
            <a:off x="5856475" y="5331898"/>
            <a:ext cx="35125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엑셀에서 통계량 계산하기 실습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22F3BA2-F725-46AC-BF78-282928454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060" y="332656"/>
            <a:ext cx="3961656" cy="831627"/>
          </a:xfrm>
        </p:spPr>
        <p:txBody>
          <a:bodyPr/>
          <a:lstStyle/>
          <a:p>
            <a:pPr eaLnBrk="1" hangingPunct="1"/>
            <a:r>
              <a:rPr lang="ko-KR" altLang="en-US" dirty="0" err="1">
                <a:highlight>
                  <a:srgbClr val="CCFFFF"/>
                </a:highlight>
              </a:rPr>
              <a:t>모수와</a:t>
            </a:r>
            <a:r>
              <a:rPr lang="ko-KR" altLang="en-US" dirty="0">
                <a:highlight>
                  <a:srgbClr val="CCFFFF"/>
                </a:highlight>
              </a:rPr>
              <a:t> 통계량</a:t>
            </a:r>
          </a:p>
        </p:txBody>
      </p:sp>
      <p:sp>
        <p:nvSpPr>
          <p:cNvPr id="15363" name="Oval 5">
            <a:extLst>
              <a:ext uri="{FF2B5EF4-FFF2-40B4-BE49-F238E27FC236}">
                <a16:creationId xmlns:a16="http://schemas.microsoft.com/office/drawing/2014/main" id="{8CB0B3A8-6DB7-457D-AEDA-7E43564FC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420938"/>
            <a:ext cx="3600450" cy="3960812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A9B4BB69-5248-43E1-BC19-25965D08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484314"/>
            <a:ext cx="22161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4000">
                <a:solidFill>
                  <a:srgbClr val="FF0000"/>
                </a:solidFill>
              </a:rPr>
              <a:t>모집단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>
                <a:solidFill>
                  <a:srgbClr val="FF0000"/>
                </a:solidFill>
                <a:latin typeface="Times New Roman" panose="02020603050405020304" pitchFamily="18" charset="0"/>
              </a:rPr>
              <a:t>(Population)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ko-KR" sz="4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ko-KR" sz="4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ko-KR" sz="4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모수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200">
                <a:solidFill>
                  <a:srgbClr val="FF0000"/>
                </a:solidFill>
                <a:latin typeface="Times New Roman" panose="02020603050405020304" pitchFamily="18" charset="0"/>
              </a:rPr>
              <a:t>(parameter)</a:t>
            </a:r>
          </a:p>
        </p:txBody>
      </p:sp>
      <p:sp>
        <p:nvSpPr>
          <p:cNvPr id="15365" name="AutoShape 7">
            <a:extLst>
              <a:ext uri="{FF2B5EF4-FFF2-40B4-BE49-F238E27FC236}">
                <a16:creationId xmlns:a16="http://schemas.microsoft.com/office/drawing/2014/main" id="{C025F8C4-3A37-48D1-A221-6FA56DD7F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349501"/>
            <a:ext cx="2376488" cy="792163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6" name="Oval 8">
            <a:extLst>
              <a:ext uri="{FF2B5EF4-FFF2-40B4-BE49-F238E27FC236}">
                <a16:creationId xmlns:a16="http://schemas.microsoft.com/office/drawing/2014/main" id="{9E368B7B-4AD3-459F-9C90-9507E46A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9" y="3357563"/>
            <a:ext cx="1728787" cy="2087562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DC242E32-C0EB-48B8-BDE9-3E3143B4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205039"/>
            <a:ext cx="22161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4000">
                <a:solidFill>
                  <a:schemeClr val="accent2"/>
                </a:solidFill>
              </a:rPr>
              <a:t>표본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>
                <a:solidFill>
                  <a:schemeClr val="accent2"/>
                </a:solidFill>
                <a:latin typeface="Times New Roman" panose="02020603050405020304" pitchFamily="18" charset="0"/>
              </a:rPr>
              <a:t>(sample)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ko-KR" sz="40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통계량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3200">
                <a:solidFill>
                  <a:schemeClr val="accent2"/>
                </a:solidFill>
                <a:latin typeface="Times New Roman" panose="02020603050405020304" pitchFamily="18" charset="0"/>
              </a:rPr>
              <a:t>(statistic)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1F00387-31E9-4738-AB8C-8C0D4F216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416" y="244476"/>
            <a:ext cx="3178175" cy="30829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우선</a:t>
            </a:r>
            <a:br>
              <a:rPr lang="ko-KR" altLang="en-US" dirty="0"/>
            </a:br>
            <a:r>
              <a:rPr lang="ko-KR" altLang="en-US" dirty="0"/>
              <a:t>용어에</a:t>
            </a:r>
            <a:br>
              <a:rPr lang="ko-KR" altLang="en-US" dirty="0"/>
            </a:br>
            <a:r>
              <a:rPr lang="ko-KR" altLang="en-US" dirty="0"/>
              <a:t>관하여</a:t>
            </a:r>
            <a:r>
              <a:rPr lang="en-US" altLang="ko-KR" dirty="0">
                <a:latin typeface="Arial" panose="020B0604020202020204" pitchFamily="34" charset="0"/>
              </a:rPr>
              <a:t>…</a:t>
            </a:r>
            <a:endParaRPr lang="en-US" altLang="ko-KR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F51599-55F2-426E-A2EE-9C3788E3E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9856" y="1628800"/>
            <a:ext cx="6252144" cy="43402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ko-KR" altLang="en-US" dirty="0"/>
              <a:t>앞으로 평균</a:t>
            </a:r>
            <a:r>
              <a:rPr lang="en-US" altLang="ko-KR" dirty="0"/>
              <a:t>(mean),  </a:t>
            </a:r>
            <a:r>
              <a:rPr lang="ko-KR" altLang="en-US" dirty="0"/>
              <a:t>분산</a:t>
            </a:r>
            <a:r>
              <a:rPr lang="en-US" altLang="ko-KR" dirty="0"/>
              <a:t>(variance)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ko-KR" altLang="en-US" dirty="0"/>
              <a:t>표준편차</a:t>
            </a:r>
            <a:r>
              <a:rPr lang="en-US" altLang="ko-KR" dirty="0"/>
              <a:t>(Standard Deviation)</a:t>
            </a:r>
            <a:r>
              <a:rPr lang="ko-KR" altLang="en-US" dirty="0"/>
              <a:t> 등의 용어가 나오는데</a:t>
            </a:r>
            <a:r>
              <a:rPr lang="en-US" altLang="ko-KR" dirty="0">
                <a:latin typeface="Arial" panose="020B0604020202020204" pitchFamily="34" charset="0"/>
              </a:rPr>
              <a:t>…</a:t>
            </a:r>
            <a:endParaRPr lang="en-US" altLang="ko-KR" dirty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ko-KR" altLang="en-US" dirty="0"/>
              <a:t>평균에는 </a:t>
            </a:r>
            <a:r>
              <a:rPr lang="ko-KR" altLang="en-US" u="sng" dirty="0"/>
              <a:t>표본</a:t>
            </a:r>
            <a:r>
              <a:rPr lang="ko-KR" altLang="en-US" dirty="0"/>
              <a:t>평균과 </a:t>
            </a:r>
            <a:r>
              <a:rPr lang="ko-KR" altLang="en-US" u="sng" dirty="0"/>
              <a:t>모</a:t>
            </a:r>
            <a:r>
              <a:rPr lang="ko-KR" altLang="en-US" dirty="0"/>
              <a:t>평균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ko-KR" altLang="en-US" dirty="0"/>
              <a:t>분산에는 </a:t>
            </a:r>
            <a:r>
              <a:rPr lang="ko-KR" altLang="en-US" u="sng" dirty="0"/>
              <a:t>표본</a:t>
            </a:r>
            <a:r>
              <a:rPr lang="ko-KR" altLang="en-US" dirty="0"/>
              <a:t>분산과 </a:t>
            </a:r>
            <a:r>
              <a:rPr lang="ko-KR" altLang="en-US" u="sng" dirty="0" err="1"/>
              <a:t>모</a:t>
            </a:r>
            <a:r>
              <a:rPr lang="ko-KR" altLang="en-US" dirty="0" err="1"/>
              <a:t>분산</a:t>
            </a:r>
            <a:endParaRPr lang="en-US" altLang="ko-KR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ko-KR" altLang="en-US" dirty="0"/>
              <a:t>표준편차에는</a:t>
            </a:r>
            <a:r>
              <a:rPr lang="en-US" altLang="ko-KR" dirty="0"/>
              <a:t> </a:t>
            </a:r>
            <a:r>
              <a:rPr lang="ko-KR" altLang="en-US" dirty="0" err="1"/>
              <a:t>표본표준편차와</a:t>
            </a:r>
            <a:r>
              <a:rPr lang="ko-KR" altLang="en-US" dirty="0"/>
              <a:t> </a:t>
            </a:r>
            <a:r>
              <a:rPr lang="ko-KR" altLang="en-US" dirty="0" err="1"/>
              <a:t>모표준편차</a:t>
            </a:r>
            <a:endParaRPr lang="en-US" altLang="ko-KR" dirty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/>
          </a:p>
          <a:p>
            <a:pPr>
              <a:lnSpc>
                <a:spcPct val="120000"/>
              </a:lnSpc>
              <a:buNone/>
            </a:pPr>
            <a:r>
              <a:rPr lang="ko-KR" altLang="en-US" dirty="0"/>
              <a:t>앞으로 평균</a:t>
            </a:r>
            <a:r>
              <a:rPr lang="en-US" altLang="ko-KR" dirty="0"/>
              <a:t>(mean), </a:t>
            </a:r>
            <a:r>
              <a:rPr lang="ko-KR" altLang="en-US" dirty="0"/>
              <a:t>분산</a:t>
            </a:r>
            <a:r>
              <a:rPr lang="en-US" altLang="ko-KR" dirty="0"/>
              <a:t>(variance)</a:t>
            </a:r>
            <a:r>
              <a:rPr lang="ko-KR" altLang="en-US" dirty="0"/>
              <a:t> 등을 </a:t>
            </a:r>
            <a:endParaRPr lang="en-US" altLang="ko-KR" dirty="0"/>
          </a:p>
          <a:p>
            <a:pPr>
              <a:lnSpc>
                <a:spcPct val="120000"/>
              </a:lnSpc>
              <a:buNone/>
            </a:pPr>
            <a:r>
              <a:rPr lang="ko-KR" altLang="en-US" dirty="0"/>
              <a:t>구한다면 표본평균과 표본분산</a:t>
            </a:r>
          </a:p>
        </p:txBody>
      </p:sp>
      <p:sp>
        <p:nvSpPr>
          <p:cNvPr id="16388" name="Oval 4">
            <a:extLst>
              <a:ext uri="{FF2B5EF4-FFF2-40B4-BE49-F238E27FC236}">
                <a16:creationId xmlns:a16="http://schemas.microsoft.com/office/drawing/2014/main" id="{43943E12-4A02-44FC-BCC7-AEBB0FE35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61" y="1124745"/>
            <a:ext cx="5184775" cy="5184775"/>
          </a:xfrm>
          <a:prstGeom prst="ellipse">
            <a:avLst/>
          </a:prstGeom>
          <a:noFill/>
          <a:ln w="57150">
            <a:solidFill>
              <a:srgbClr val="00CC99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BC1A5FD-C6B8-4601-9056-AA9F53E26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80" y="476672"/>
            <a:ext cx="2922588" cy="2867025"/>
          </a:xfrm>
        </p:spPr>
        <p:txBody>
          <a:bodyPr/>
          <a:lstStyle/>
          <a:p>
            <a:pPr eaLnBrk="1" hangingPunct="1"/>
            <a:r>
              <a:rPr lang="ko-KR" altLang="en-US" sz="3600" dirty="0"/>
              <a:t>평균</a:t>
            </a:r>
            <a:br>
              <a:rPr lang="ko-KR" altLang="en-US" sz="3600" dirty="0"/>
            </a:br>
            <a:r>
              <a:rPr lang="en-US" altLang="ko-KR" sz="3600" dirty="0">
                <a:latin typeface="Times New Roman" panose="02020603050405020304" pitchFamily="18" charset="0"/>
              </a:rPr>
              <a:t>Mean</a:t>
            </a:r>
            <a:br>
              <a:rPr lang="en-US" altLang="ko-KR" sz="3600" dirty="0">
                <a:latin typeface="Times New Roman" panose="02020603050405020304" pitchFamily="18" charset="0"/>
              </a:rPr>
            </a:br>
            <a:r>
              <a:rPr lang="en-US" altLang="ko-KR" sz="3600" dirty="0">
                <a:latin typeface="Times New Roman" panose="02020603050405020304" pitchFamily="18" charset="0"/>
              </a:rPr>
              <a:t>Average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3EDC2E1-961D-4587-9C0A-4062C9672A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0189" y="1214439"/>
            <a:ext cx="4619625" cy="3849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o-KR" altLang="en-US" sz="3200"/>
              <a:t>대표적인 </a:t>
            </a:r>
          </a:p>
          <a:p>
            <a:pPr eaLnBrk="1" hangingPunct="1">
              <a:buFontTx/>
              <a:buNone/>
            </a:pPr>
            <a:r>
              <a:rPr lang="ko-KR" altLang="en-US" sz="3200"/>
              <a:t>자료중심의 측도</a:t>
            </a:r>
          </a:p>
          <a:p>
            <a:pPr eaLnBrk="1" hangingPunct="1">
              <a:buFontTx/>
              <a:buNone/>
            </a:pPr>
            <a:endParaRPr lang="ko-KR" altLang="en-US" sz="3200"/>
          </a:p>
          <a:p>
            <a:pPr eaLnBrk="1" hangingPunct="1">
              <a:buFontTx/>
              <a:buNone/>
            </a:pPr>
            <a:r>
              <a:rPr lang="en-US" altLang="ko-KR" sz="3200"/>
              <a:t>=</a:t>
            </a:r>
            <a:r>
              <a:rPr lang="ko-KR" altLang="en-US" sz="3200"/>
              <a:t>합계</a:t>
            </a:r>
            <a:r>
              <a:rPr lang="en-US" altLang="ko-KR" sz="3200"/>
              <a:t>/</a:t>
            </a:r>
            <a:r>
              <a:rPr lang="ko-KR" altLang="en-US" sz="3200"/>
              <a:t>개수</a:t>
            </a:r>
            <a:endParaRPr lang="en-US" altLang="ko-KR" sz="3200"/>
          </a:p>
          <a:p>
            <a:pPr eaLnBrk="1" hangingPunct="1">
              <a:buFontTx/>
              <a:buNone/>
            </a:pPr>
            <a:endParaRPr lang="en-US" altLang="ko-KR" sz="3200"/>
          </a:p>
          <a:p>
            <a:pPr eaLnBrk="1" hangingPunct="1">
              <a:buFontTx/>
              <a:buNone/>
            </a:pPr>
            <a:endParaRPr lang="ko-KR" altLang="en-US" sz="3200"/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id="{0B791DB3-02B6-449A-97AA-A2BF1A537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1557339"/>
            <a:ext cx="4319587" cy="4319587"/>
          </a:xfrm>
          <a:prstGeom prst="ellipse">
            <a:avLst/>
          </a:prstGeom>
          <a:noFill/>
          <a:ln w="57150">
            <a:solidFill>
              <a:srgbClr val="FF99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7413" name="Object 7">
            <a:extLst>
              <a:ext uri="{FF2B5EF4-FFF2-40B4-BE49-F238E27FC236}">
                <a16:creationId xmlns:a16="http://schemas.microsoft.com/office/drawing/2014/main" id="{85D60251-1561-46F1-A47C-D680380DBA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4143376"/>
          <a:ext cx="185737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698197" imgH="431613" progId="Equation.3">
                  <p:embed/>
                </p:oleObj>
              </mc:Choice>
              <mc:Fallback>
                <p:oleObj name="Equation" r:id="rId3" imgW="698197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4143376"/>
                        <a:ext cx="1857375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290214022,C:\Documents and Settings\Lee\My Documents\강의\통계학\원격강의\원격강의1주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290214022,C:\Documents and Settings\Lee\My Documents\강의\통계학\원격강의\원격강의1주.ppc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783</Words>
  <Application>Microsoft Office PowerPoint</Application>
  <PresentationFormat>와이드스크린</PresentationFormat>
  <Paragraphs>245</Paragraphs>
  <Slides>22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4" baseType="lpstr">
      <vt:lpstr>굴림</vt:lpstr>
      <vt:lpstr>맑은 고딕</vt:lpstr>
      <vt:lpstr>휴먼모음T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테마</vt:lpstr>
      <vt:lpstr>Equation</vt:lpstr>
      <vt:lpstr>기초통계량</vt:lpstr>
      <vt:lpstr>자료를  요약하는 방법</vt:lpstr>
      <vt:lpstr>그림에 의한 요약</vt:lpstr>
      <vt:lpstr>원도표의 예</vt:lpstr>
      <vt:lpstr>표에 의한 요약</vt:lpstr>
      <vt:lpstr>숫자에 의한 요약</vt:lpstr>
      <vt:lpstr>모수와 통계량</vt:lpstr>
      <vt:lpstr>우선 용어에 관하여…</vt:lpstr>
      <vt:lpstr>평균 Mean Average</vt:lpstr>
      <vt:lpstr>분산 Variance</vt:lpstr>
      <vt:lpstr>분산 계산법</vt:lpstr>
      <vt:lpstr>표준편차 Standard Deviation</vt:lpstr>
      <vt:lpstr>참고&gt; 분산은 뭔가를 알고 있다?</vt:lpstr>
      <vt:lpstr>생각해 봅시다</vt:lpstr>
      <vt:lpstr>변동계수 Coefficient of variation</vt:lpstr>
      <vt:lpstr>변동계수 계산법</vt:lpstr>
      <vt:lpstr>범위(range) 및 사분위수</vt:lpstr>
      <vt:lpstr>사분위범위수 Interquartile range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user15</dc:creator>
  <cp:lastModifiedBy>Admin</cp:lastModifiedBy>
  <cp:revision>48</cp:revision>
  <dcterms:created xsi:type="dcterms:W3CDTF">2008-03-12T01:50:55Z</dcterms:created>
  <dcterms:modified xsi:type="dcterms:W3CDTF">2022-08-31T08:33:55Z</dcterms:modified>
</cp:coreProperties>
</file>