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330" r:id="rId4"/>
    <p:sldId id="259" r:id="rId5"/>
    <p:sldId id="343" r:id="rId6"/>
    <p:sldId id="344" r:id="rId7"/>
    <p:sldId id="345" r:id="rId8"/>
    <p:sldId id="331" r:id="rId9"/>
    <p:sldId id="332" r:id="rId10"/>
    <p:sldId id="336" r:id="rId11"/>
    <p:sldId id="337" r:id="rId12"/>
    <p:sldId id="338" r:id="rId13"/>
    <p:sldId id="339" r:id="rId14"/>
    <p:sldId id="340" r:id="rId15"/>
    <p:sldId id="341" r:id="rId16"/>
    <p:sldId id="342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99" autoAdjust="0"/>
  </p:normalViewPr>
  <p:slideViewPr>
    <p:cSldViewPr>
      <p:cViewPr>
        <p:scale>
          <a:sx n="100" d="100"/>
          <a:sy n="100" d="100"/>
        </p:scale>
        <p:origin x="490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F433B-F0D4-4E15-93CB-AEFE0C57A4B2}" type="datetimeFigureOut">
              <a:rPr lang="ko-KR" altLang="en-US" smtClean="0"/>
              <a:t>2024-03-04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1895-A583-40AE-8328-5DB20C511F1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2981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안녕하세요</a:t>
            </a:r>
            <a:endParaRPr lang="en-US" altLang="ko-KR" dirty="0"/>
          </a:p>
          <a:p>
            <a:r>
              <a:rPr lang="ko-KR" altLang="en-US" dirty="0"/>
              <a:t>경영학과 이기훈 교수입니다</a:t>
            </a:r>
            <a:endParaRPr lang="en-US" altLang="ko-KR" dirty="0"/>
          </a:p>
          <a:p>
            <a:r>
              <a:rPr lang="ko-KR" altLang="en-US" dirty="0"/>
              <a:t>오늘은 이번학기에 배울 마케팅자료분석에 관한 소개를 하겠습니다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A1895-A583-40AE-8328-5DB20C511F1A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3167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페이스북과 같이 온라인상에서 친구들이 연결되어 있을 때 </a:t>
            </a:r>
            <a:endParaRPr lang="en-US" altLang="ko-KR" dirty="0"/>
          </a:p>
          <a:p>
            <a:r>
              <a:rPr lang="ko-KR" altLang="en-US" dirty="0"/>
              <a:t>연결이 많이 된 사람도 있고 또 어떤 커뮤니티의 중심에 있는 사람도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사회연결망에서 어떤 개체가 어떤 중요도를 갖고 어떤  역할을 하는지에 관하여 분석하는 것이 </a:t>
            </a:r>
            <a:r>
              <a:rPr lang="en-US" altLang="ko-KR" dirty="0">
                <a:solidFill>
                  <a:srgbClr val="FF0000"/>
                </a:solidFill>
              </a:rPr>
              <a:t>Social Network Analysis</a:t>
            </a:r>
            <a:r>
              <a:rPr lang="ko-KR" altLang="en-US" dirty="0">
                <a:solidFill>
                  <a:srgbClr val="FF0000"/>
                </a:solidFill>
              </a:rPr>
              <a:t>입니다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</a:p>
          <a:p>
            <a:r>
              <a:rPr lang="ko-KR" altLang="en-US" dirty="0"/>
              <a:t>장발장이 주인공인 소설 레미제라블의 인물구성도를 </a:t>
            </a:r>
            <a:r>
              <a:rPr lang="en-US" altLang="ko-KR" dirty="0"/>
              <a:t>SNA</a:t>
            </a:r>
            <a:r>
              <a:rPr lang="ko-KR" altLang="en-US" dirty="0"/>
              <a:t>를 이용해 직접 그려보기도 할거구요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질병 간의 관계도 등도 소셜네트워크어낼리시스로 실습할 예정입니다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A1895-A583-40AE-8328-5DB20C511F1A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7313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앞예서 언급한 파이썬으로 빅데이터를 다루는 실습을 연관성분석을 해볼 예정입니다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A1895-A583-40AE-8328-5DB20C511F1A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709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여러분은 자동차 하면 어떤 브랜드가 가장 먼저 떠오르시나요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현재 기업에서 브랜드는 매우 중요한 가치입니다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우리는 브랜드 인지도</a:t>
            </a:r>
            <a:r>
              <a:rPr lang="en-US" altLang="ko-KR" dirty="0"/>
              <a:t>, </a:t>
            </a:r>
            <a:r>
              <a:rPr lang="ko-KR" altLang="en-US" dirty="0"/>
              <a:t>브랜드 상기도 등을 조사하고 분석하는 실습을 해볼 것입니다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A1895-A583-40AE-8328-5DB20C511F1A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4327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여러분들은 빅데이터에 대하여 많은 이야기를 들었을 것입니다</a:t>
            </a:r>
            <a:endParaRPr lang="en-US" altLang="ko-KR" dirty="0"/>
          </a:p>
          <a:p>
            <a:r>
              <a:rPr lang="ko-KR" altLang="en-US" dirty="0"/>
              <a:t>빅데이터 초기에는 용량이 매우 크다고 해서 볼륨</a:t>
            </a:r>
            <a:endParaRPr lang="en-US" altLang="ko-KR" dirty="0"/>
          </a:p>
          <a:p>
            <a:r>
              <a:rPr lang="ko-KR" altLang="en-US" dirty="0"/>
              <a:t>빠르게 형성이 된다고해서 속도 벨로시티</a:t>
            </a:r>
            <a:endParaRPr lang="en-US" altLang="ko-KR" dirty="0"/>
          </a:p>
          <a:p>
            <a:r>
              <a:rPr lang="ko-KR" altLang="en-US" dirty="0"/>
              <a:t>그리고 데이터의 형태가</a:t>
            </a:r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숫자로 된 데이터뿐 아니라</a:t>
            </a:r>
            <a:r>
              <a:rPr lang="en-US" altLang="ko-KR" dirty="0"/>
              <a:t>, </a:t>
            </a:r>
            <a:r>
              <a:rPr lang="ko-KR" altLang="en-US" dirty="0"/>
              <a:t>문자데이터</a:t>
            </a:r>
            <a:r>
              <a:rPr lang="en-US" altLang="ko-KR" dirty="0"/>
              <a:t>, </a:t>
            </a:r>
            <a:r>
              <a:rPr lang="ko-KR" altLang="en-US" dirty="0"/>
              <a:t>영상데이터 등 다양하다고 해서 버라이어티</a:t>
            </a:r>
            <a:endParaRPr lang="en-US" altLang="ko-KR" dirty="0"/>
          </a:p>
          <a:p>
            <a:r>
              <a:rPr lang="ko-KR" altLang="en-US" dirty="0"/>
              <a:t>이렇게 </a:t>
            </a:r>
            <a:r>
              <a:rPr lang="en-US" altLang="ko-KR" dirty="0"/>
              <a:t>3</a:t>
            </a:r>
            <a:r>
              <a:rPr lang="ko-KR" altLang="en-US" dirty="0"/>
              <a:t> </a:t>
            </a:r>
            <a:r>
              <a:rPr lang="en-US" altLang="ko-KR" dirty="0"/>
              <a:t>V</a:t>
            </a:r>
            <a:r>
              <a:rPr lang="ko-KR" altLang="en-US" dirty="0"/>
              <a:t>의 특징이 있다고 했었죠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요즘엔</a:t>
            </a:r>
            <a:r>
              <a:rPr lang="en-US" altLang="ko-KR" dirty="0"/>
              <a:t> </a:t>
            </a:r>
            <a:r>
              <a:rPr lang="ko-KR" altLang="en-US" dirty="0"/>
              <a:t>여기에 가치</a:t>
            </a:r>
            <a:r>
              <a:rPr lang="en-US" altLang="ko-KR" dirty="0"/>
              <a:t>, </a:t>
            </a:r>
            <a:r>
              <a:rPr lang="ko-KR" altLang="en-US" dirty="0"/>
              <a:t>진실성 등을 추가하기도 하여 </a:t>
            </a:r>
            <a:r>
              <a:rPr lang="en-US" altLang="ko-KR" dirty="0"/>
              <a:t>4v, 5v </a:t>
            </a:r>
            <a:r>
              <a:rPr lang="ko-KR" altLang="en-US" dirty="0"/>
              <a:t>특성을 가지고 있다고도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A1895-A583-40AE-8328-5DB20C511F1A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8673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이렇게 데이터가 빠르고 많이 모아지게 된 것은 </a:t>
            </a:r>
            <a:endParaRPr lang="en-US" altLang="ko-KR" dirty="0"/>
          </a:p>
          <a:p>
            <a:r>
              <a:rPr lang="ko-KR" altLang="en-US" dirty="0"/>
              <a:t>인터넷 기업의 등장과 함께 인데요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페이스북</a:t>
            </a:r>
            <a:r>
              <a:rPr lang="en-US" altLang="ko-KR" dirty="0"/>
              <a:t>, </a:t>
            </a:r>
            <a:r>
              <a:rPr lang="ko-KR" altLang="en-US" dirty="0"/>
              <a:t>트위터</a:t>
            </a:r>
            <a:r>
              <a:rPr lang="en-US" altLang="ko-KR" dirty="0"/>
              <a:t>, </a:t>
            </a:r>
            <a:r>
              <a:rPr lang="ko-KR" altLang="en-US" dirty="0"/>
              <a:t>유튜브 등의 기업의 자료와 함께 </a:t>
            </a:r>
            <a:endParaRPr lang="en-US" altLang="ko-KR" dirty="0"/>
          </a:p>
          <a:p>
            <a:r>
              <a:rPr lang="ko-KR" altLang="en-US" dirty="0"/>
              <a:t>우리 인간의 모든 행동이 디지털 자료화 되어서</a:t>
            </a:r>
            <a:endParaRPr lang="en-US" altLang="ko-KR" dirty="0"/>
          </a:p>
          <a:p>
            <a:r>
              <a:rPr lang="ko-KR" altLang="en-US" dirty="0"/>
              <a:t>씨씨티비</a:t>
            </a:r>
            <a:r>
              <a:rPr lang="en-US" altLang="ko-KR" dirty="0"/>
              <a:t>, </a:t>
            </a:r>
            <a:r>
              <a:rPr lang="ko-KR" altLang="en-US" dirty="0"/>
              <a:t>위치추적</a:t>
            </a:r>
            <a:r>
              <a:rPr lang="en-US" altLang="ko-KR" dirty="0"/>
              <a:t>, </a:t>
            </a:r>
            <a:r>
              <a:rPr lang="ko-KR" altLang="en-US" dirty="0"/>
              <a:t>댓글 등의 다양한 형식의 데이터가 쌓이게 되었습니다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A1895-A583-40AE-8328-5DB20C511F1A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2271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데이터가 의미하는 바는 무엇일까요</a:t>
            </a:r>
            <a:r>
              <a:rPr lang="en-US" altLang="ko-KR" dirty="0"/>
              <a:t>. </a:t>
            </a:r>
            <a:r>
              <a:rPr lang="ko-KR" altLang="en-US" dirty="0"/>
              <a:t>새로운 자원입니다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지금 시대를 </a:t>
            </a:r>
            <a:r>
              <a:rPr lang="en-US" altLang="ko-KR" dirty="0"/>
              <a:t>4</a:t>
            </a:r>
            <a:r>
              <a:rPr lang="ko-KR" altLang="en-US" dirty="0"/>
              <a:t>차 산업혁명시대라고 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1</a:t>
            </a:r>
            <a:r>
              <a:rPr lang="ko-KR" altLang="en-US" dirty="0"/>
              <a:t>차 </a:t>
            </a:r>
            <a:r>
              <a:rPr lang="en-US" altLang="ko-KR" dirty="0"/>
              <a:t>2</a:t>
            </a:r>
            <a:r>
              <a:rPr lang="ko-KR" altLang="en-US" dirty="0"/>
              <a:t>차 산업혁명이 발생하게 된 원천은 무엇이죠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석탄 석유와 같은 에너지 자원이었습니다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우리가 사용하는 에너지가 바뀔 때마다 인간은 새로운 산업을 일으키는 혁명을 일으켰습니다</a:t>
            </a:r>
            <a:endParaRPr lang="en-US" altLang="ko-KR" dirty="0"/>
          </a:p>
          <a:p>
            <a:r>
              <a:rPr lang="en-US" altLang="ko-KR" dirty="0"/>
              <a:t>3</a:t>
            </a:r>
            <a:r>
              <a:rPr lang="ko-KR" altLang="en-US" dirty="0"/>
              <a:t>차 산업혁명은 정보혁명이라 불리우며 컴퓨터</a:t>
            </a:r>
            <a:r>
              <a:rPr lang="en-US" altLang="ko-KR" dirty="0"/>
              <a:t>, </a:t>
            </a:r>
            <a:r>
              <a:rPr lang="ko-KR" altLang="en-US" dirty="0"/>
              <a:t>인터넷 등이 그 혁명을 주도했습니다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이제 </a:t>
            </a:r>
            <a:r>
              <a:rPr lang="en-US" altLang="ko-KR" dirty="0"/>
              <a:t>4</a:t>
            </a:r>
            <a:r>
              <a:rPr lang="ko-KR" altLang="en-US" dirty="0"/>
              <a:t>차 산업혁명은 지식혁명이라 일컬으며 데이터를 통해서 부를 창출하고 있습니다</a:t>
            </a:r>
            <a:r>
              <a:rPr lang="en-US" altLang="ko-KR" dirty="0"/>
              <a:t>.</a:t>
            </a:r>
          </a:p>
          <a:p>
            <a:r>
              <a:rPr lang="ko-KR" altLang="en-US" sz="1200" dirty="0"/>
              <a:t>기업에서는 기업경쟁력을 강화하고</a:t>
            </a:r>
            <a:r>
              <a:rPr lang="en-US" altLang="ko-KR" sz="1200" dirty="0"/>
              <a:t>, </a:t>
            </a:r>
            <a:r>
              <a:rPr lang="ko-KR" altLang="en-US" sz="1200" dirty="0"/>
              <a:t>생산성을 향상시키는 등</a:t>
            </a:r>
            <a:r>
              <a:rPr lang="en-US" altLang="ko-KR" sz="1200" dirty="0"/>
              <a:t> </a:t>
            </a:r>
            <a:r>
              <a:rPr lang="ko-KR" altLang="en-US" sz="1200" dirty="0"/>
              <a:t>비즈니스 혁신을 이룩하고 있습니다</a:t>
            </a:r>
            <a:endParaRPr lang="en-US" altLang="ko-KR" sz="1200" dirty="0"/>
          </a:p>
          <a:p>
            <a:r>
              <a:rPr lang="ko-KR" altLang="en-US" sz="1200" dirty="0"/>
              <a:t>또한 공공기관에서는 효율성 증대를 통해 사회비용감소 서비스품질을 향상시키는 등</a:t>
            </a:r>
            <a:endParaRPr lang="en-US" altLang="ko-KR" sz="1200" dirty="0"/>
          </a:p>
          <a:p>
            <a:r>
              <a:rPr lang="ko-KR" altLang="en-US" sz="1200" dirty="0"/>
              <a:t>우리의 생활이 데이터를 통해 좀더 풍요로워지고 있습니다</a:t>
            </a:r>
            <a:r>
              <a:rPr lang="en-US" altLang="ko-KR" sz="120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A1895-A583-40AE-8328-5DB20C511F1A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9263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빅데이터를 이용하는 과정을 보석판매와 비유하기도 하는데요</a:t>
            </a:r>
            <a:endParaRPr lang="en-US" altLang="ko-KR" dirty="0"/>
          </a:p>
          <a:p>
            <a:r>
              <a:rPr lang="ko-KR" altLang="en-US" dirty="0"/>
              <a:t>광산에서 금을 캐는 사람</a:t>
            </a:r>
            <a:endParaRPr lang="en-US" altLang="ko-KR" dirty="0"/>
          </a:p>
          <a:p>
            <a:r>
              <a:rPr lang="ko-KR" altLang="en-US" dirty="0"/>
              <a:t>금을 가공하여 반지를 만드는 사람</a:t>
            </a:r>
            <a:endParaRPr lang="en-US" altLang="ko-KR" dirty="0"/>
          </a:p>
          <a:p>
            <a:r>
              <a:rPr lang="ko-KR" altLang="en-US" dirty="0"/>
              <a:t>그 반지를 상점에서 파는 사람</a:t>
            </a:r>
            <a:endParaRPr lang="en-US" altLang="ko-KR" dirty="0"/>
          </a:p>
          <a:p>
            <a:r>
              <a:rPr lang="ko-KR" altLang="en-US" dirty="0"/>
              <a:t>이렇게 </a:t>
            </a:r>
            <a:r>
              <a:rPr lang="en-US" altLang="ko-KR" dirty="0"/>
              <a:t>3</a:t>
            </a:r>
            <a:r>
              <a:rPr lang="ko-KR" altLang="en-US" dirty="0"/>
              <a:t>단계가 필요하듯이</a:t>
            </a:r>
            <a:endParaRPr lang="en-US" altLang="ko-KR" dirty="0"/>
          </a:p>
          <a:p>
            <a:r>
              <a:rPr lang="ko-KR" altLang="en-US" dirty="0"/>
              <a:t>빅데이터를 이용하려면 역시 세단계가 필요하다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데이터를 수집하는 전산 정보 전공자</a:t>
            </a:r>
            <a:endParaRPr lang="en-US" altLang="ko-KR" dirty="0"/>
          </a:p>
          <a:p>
            <a:r>
              <a:rPr lang="ko-KR" altLang="en-US" dirty="0"/>
              <a:t>수집된 데이터를 분석하여 정리하는 통계 또는 프로그램 기술자</a:t>
            </a:r>
            <a:endParaRPr lang="en-US" altLang="ko-KR" dirty="0"/>
          </a:p>
          <a:p>
            <a:r>
              <a:rPr lang="ko-KR" altLang="en-US" dirty="0"/>
              <a:t>마지막으로 데이터에서 얻은 정보를 비즈니스에 적용하는 경영자의 </a:t>
            </a:r>
            <a:endParaRPr lang="en-US" altLang="ko-KR" dirty="0"/>
          </a:p>
          <a:p>
            <a:r>
              <a:rPr lang="ko-KR" altLang="en-US" dirty="0"/>
              <a:t>세단계로 비유하기도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여러분들은 경영전공자이니까 데이터에서 얻은 정보와 지식을 최종적으로 이용하는 사람이 되겠죠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A1895-A583-40AE-8328-5DB20C511F1A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0748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데이터를 통해 마케팅에도 변화가 오는데요</a:t>
            </a:r>
            <a:endParaRPr lang="en-US" altLang="ko-KR" dirty="0"/>
          </a:p>
          <a:p>
            <a:r>
              <a:rPr lang="ko-KR" altLang="en-US" dirty="0"/>
              <a:t>그것이 데이터 기반 마케팅입니다</a:t>
            </a:r>
            <a:endParaRPr lang="en-US" altLang="ko-KR" dirty="0"/>
          </a:p>
          <a:p>
            <a:r>
              <a:rPr lang="ko-KR" altLang="en-US" dirty="0"/>
              <a:t>과거의 디지털마케팅에서도 고객에 대한 정보를 얻기는 하지만</a:t>
            </a:r>
            <a:endParaRPr lang="en-US" altLang="ko-KR" dirty="0"/>
          </a:p>
          <a:p>
            <a:r>
              <a:rPr lang="ko-KR" altLang="en-US" dirty="0"/>
              <a:t>그 소비자의 행동을 개인과 연결시키기기가 어려웠습니다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모바일 데이터로 인하여 개인단위의 데이터 분석이 가능해진 현재는 개인 데이터를 통해 미세한 타겟팅이 가능해졌고 </a:t>
            </a:r>
            <a:endParaRPr lang="en-US" altLang="ko-KR" dirty="0"/>
          </a:p>
          <a:p>
            <a:r>
              <a:rPr lang="ko-KR" altLang="en-US" dirty="0"/>
              <a:t>과거에 비해 더욱 세분화된 타겟에 맞춤형 커뮤니케이션을 적용하고 있습니다</a:t>
            </a:r>
            <a:endParaRPr lang="en-US" altLang="ko-KR" dirty="0"/>
          </a:p>
          <a:p>
            <a:r>
              <a:rPr lang="ko-KR" altLang="en-US" dirty="0"/>
              <a:t>이제 마케팅을 하기위해서는 데이터를 볼 줄 알아야 하는 것은 상식이 되고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A1895-A583-40AE-8328-5DB20C511F1A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9825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각 기업에서는 인터넷에 산재해 있는 정보를 효율적으로 다운받기를 원하는 경우가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요즘 프로그램언어 중에서 빅데이터를 다루는데 가장 효과적이라고 평가되는</a:t>
            </a:r>
            <a:endParaRPr lang="en-US" altLang="ko-KR" dirty="0"/>
          </a:p>
          <a:p>
            <a:r>
              <a:rPr lang="ko-KR" altLang="en-US" dirty="0"/>
              <a:t>파이썬을 이용하여 인터넷 데이터를 크롤링하는 방법을 배울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파이썬 언어에 대하여 다루기에는 범위가 광범위하지만</a:t>
            </a:r>
            <a:r>
              <a:rPr lang="en-US" altLang="ko-KR" dirty="0"/>
              <a:t> </a:t>
            </a:r>
            <a:r>
              <a:rPr lang="ko-KR" altLang="en-US" dirty="0"/>
              <a:t>뒤에 나올 데이터마이닝과 함께 </a:t>
            </a:r>
            <a:endParaRPr lang="en-US" altLang="ko-KR" dirty="0"/>
          </a:p>
          <a:p>
            <a:r>
              <a:rPr lang="ko-KR" altLang="en-US" dirty="0"/>
              <a:t>크롤링에 관한 부분을 </a:t>
            </a:r>
            <a:r>
              <a:rPr lang="en-US" altLang="ko-KR" dirty="0"/>
              <a:t>3-4</a:t>
            </a:r>
            <a:r>
              <a:rPr lang="ko-KR" altLang="en-US" dirty="0"/>
              <a:t>주 간 집중해서 다룰 예정입니다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A1895-A583-40AE-8328-5DB20C511F1A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2385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데이터를 이용한 전략수립의 고전이라 할 수 있는 포지셔닝맵도 다뤄볼 예정입니다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여러분이 기획서를 작성할 때 해당 브랜드의 위치를 설명할 수 있는 유용한 기법이라 소개하려고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A1895-A583-40AE-8328-5DB20C511F1A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1276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대부분의 기업들은 인터넷광고를 통해 고객을 끌어들이고</a:t>
            </a:r>
            <a:endParaRPr lang="en-US" altLang="ko-KR" dirty="0"/>
          </a:p>
          <a:p>
            <a:r>
              <a:rPr lang="ko-KR" altLang="en-US" dirty="0"/>
              <a:t>회원가입된 고객을 관리함으로써 평생 관계를 유지하려고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한명의 고객을 유치하기 위해 사용되는 비용 </a:t>
            </a:r>
            <a:r>
              <a:rPr lang="en-US" altLang="ko-KR" dirty="0"/>
              <a:t>CAC </a:t>
            </a:r>
            <a:r>
              <a:rPr lang="ko-KR" altLang="en-US" dirty="0"/>
              <a:t>보다는</a:t>
            </a:r>
            <a:endParaRPr lang="en-US" altLang="ko-KR" dirty="0"/>
          </a:p>
          <a:p>
            <a:r>
              <a:rPr lang="ko-KR" altLang="en-US" dirty="0"/>
              <a:t>한 고객으로부터 기업이 평생 얻게되는 수입이 커야될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인터넷쇼핑몰에서 고객자료를 통해 고객의 평생가치를 계산하고 기업의 이익을 예측하는 실습도 할 예정입니다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A1895-A583-40AE-8328-5DB20C511F1A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483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B2AC-3801-4D5C-82B9-E053AD3B0139}" type="datetimeFigureOut">
              <a:rPr lang="ko-KR" altLang="en-US" smtClean="0"/>
              <a:t>2024-03-04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25C8-00FB-4883-9755-548C66B89A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8776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B2AC-3801-4D5C-82B9-E053AD3B0139}" type="datetimeFigureOut">
              <a:rPr lang="ko-KR" altLang="en-US" smtClean="0"/>
              <a:t>2024-03-04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25C8-00FB-4883-9755-548C66B89A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061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B2AC-3801-4D5C-82B9-E053AD3B0139}" type="datetimeFigureOut">
              <a:rPr lang="ko-KR" altLang="en-US" smtClean="0"/>
              <a:t>2024-03-04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25C8-00FB-4883-9755-548C66B89A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175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B2AC-3801-4D5C-82B9-E053AD3B0139}" type="datetimeFigureOut">
              <a:rPr lang="ko-KR" altLang="en-US" smtClean="0"/>
              <a:t>2024-03-04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25C8-00FB-4883-9755-548C66B89A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62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B2AC-3801-4D5C-82B9-E053AD3B0139}" type="datetimeFigureOut">
              <a:rPr lang="ko-KR" altLang="en-US" smtClean="0"/>
              <a:t>2024-03-04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25C8-00FB-4883-9755-548C66B89A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657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B2AC-3801-4D5C-82B9-E053AD3B0139}" type="datetimeFigureOut">
              <a:rPr lang="ko-KR" altLang="en-US" smtClean="0"/>
              <a:t>2024-03-04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25C8-00FB-4883-9755-548C66B89A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161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B2AC-3801-4D5C-82B9-E053AD3B0139}" type="datetimeFigureOut">
              <a:rPr lang="ko-KR" altLang="en-US" smtClean="0"/>
              <a:t>2024-03-04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25C8-00FB-4883-9755-548C66B89A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6513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B2AC-3801-4D5C-82B9-E053AD3B0139}" type="datetimeFigureOut">
              <a:rPr lang="ko-KR" altLang="en-US" smtClean="0"/>
              <a:t>2024-03-04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25C8-00FB-4883-9755-548C66B89A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964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B2AC-3801-4D5C-82B9-E053AD3B0139}" type="datetimeFigureOut">
              <a:rPr lang="ko-KR" altLang="en-US" smtClean="0"/>
              <a:t>2024-03-04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25C8-00FB-4883-9755-548C66B89A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202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B2AC-3801-4D5C-82B9-E053AD3B0139}" type="datetimeFigureOut">
              <a:rPr lang="ko-KR" altLang="en-US" smtClean="0"/>
              <a:t>2024-03-04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25C8-00FB-4883-9755-548C66B89A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736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B2AC-3801-4D5C-82B9-E053AD3B0139}" type="datetimeFigureOut">
              <a:rPr lang="ko-KR" altLang="en-US" smtClean="0"/>
              <a:t>2024-03-04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25C8-00FB-4883-9755-548C66B89A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376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CB2AC-3801-4D5C-82B9-E053AD3B0139}" type="datetimeFigureOut">
              <a:rPr lang="ko-KR" altLang="en-US" smtClean="0"/>
              <a:t>2024-03-04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A25C8-00FB-4883-9755-548C66B89A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142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kr/url?sa=i&amp;rct=j&amp;q=&amp;esrc=s&amp;frm=1&amp;source=images&amp;cd=&amp;cad=rja&amp;uact=8&amp;ved=0CAcQjRw&amp;url=https://bigdatablog.emc.com/2013/08/08/mlb-a-big-fan-of-big-data/&amp;ei=0AOpVMe0IIPCmAXZlYLoBw&amp;bvm=bv.82001339,d.dGY&amp;psig=AFQjCNGqSeZzQTC--FcV-pyU9p5T9UhJmg&amp;ust=142044844434512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kr/url?sa=i&amp;rct=j&amp;q=&amp;esrc=s&amp;frm=1&amp;source=images&amp;cd=&amp;cad=rja&amp;uact=8&amp;ved=0CAcQjRw&amp;url=https://bigdatablog.emc.com/2013/08/08/mlb-a-big-fan-of-big-data/&amp;ei=0AOpVMe0IIPCmAXZlYLoBw&amp;bvm=bv.82001339,d.dGY&amp;psig=AFQjCNGqSeZzQTC--FcV-pyU9p5T9UhJmg&amp;ust=142044844434512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frm=1&amp;source=images&amp;cd=&amp;cad=rja&amp;uact=8&amp;ved=0CAcQjRw&amp;url=http://www.bloter.net/archives/tag/%EB%B9%85%EB%8D%B0%EC%9D%B4%ED%84%B0/page/5&amp;ei=5gepVP2GI-K-mwWI84GoAg&amp;bvm=bv.82001339,d.dGY&amp;psig=AFQjCNHtbfdndCe6x2_cF1L0PtQEeSLFtQ&amp;ust=142044923691956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7858ABF5-E486-4773-BAF5-187DF926D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0"/>
            <a:ext cx="10272464" cy="688923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BC4AD89-7F61-4A69-9693-206C186F5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-100441"/>
            <a:ext cx="9865096" cy="7061529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81A522-5F5E-4F4F-8FA0-B4BB1B92BD39}"/>
              </a:ext>
            </a:extLst>
          </p:cNvPr>
          <p:cNvSpPr txBox="1"/>
          <p:nvPr/>
        </p:nvSpPr>
        <p:spPr>
          <a:xfrm>
            <a:off x="3071664" y="1628800"/>
            <a:ext cx="7366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0" b="1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마케팅자료분석</a:t>
            </a:r>
          </a:p>
        </p:txBody>
      </p:sp>
    </p:spTree>
    <p:extLst>
      <p:ext uri="{BB962C8B-B14F-4D97-AF65-F5344CB8AC3E}">
        <p14:creationId xmlns:p14="http://schemas.microsoft.com/office/powerpoint/2010/main" val="2567220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77877A-F93B-4F45-AC33-FDBE99B3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한학기동안 공부할 내용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DF2828-2B65-4EA5-B83D-C8227EBF0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FF0000"/>
                </a:solidFill>
              </a:rPr>
              <a:t>Python Crawling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Positioning Map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CAC &amp; LTV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SNA(Social Network Analysis)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R studio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Brand Recall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python 이미지 검색결과">
            <a:extLst>
              <a:ext uri="{FF2B5EF4-FFF2-40B4-BE49-F238E27FC236}">
                <a16:creationId xmlns:a16="http://schemas.microsoft.com/office/drawing/2014/main" id="{879B65C5-6561-476A-A7CF-A80F48319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1800401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ython crawling 이미지 검색결과">
            <a:extLst>
              <a:ext uri="{FF2B5EF4-FFF2-40B4-BE49-F238E27FC236}">
                <a16:creationId xmlns:a16="http://schemas.microsoft.com/office/drawing/2014/main" id="{73097515-627D-4A62-9B75-7FF95C404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931" y="1600201"/>
            <a:ext cx="3445097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AA1EEF-923E-4AB0-8BBA-7D2FBD36563D}"/>
              </a:ext>
            </a:extLst>
          </p:cNvPr>
          <p:cNvSpPr txBox="1"/>
          <p:nvPr/>
        </p:nvSpPr>
        <p:spPr>
          <a:xfrm>
            <a:off x="848563" y="5143600"/>
            <a:ext cx="575349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/>
              <a:t>크롤링</a:t>
            </a:r>
            <a:r>
              <a:rPr lang="en-US" altLang="ko-KR" dirty="0"/>
              <a:t> (</a:t>
            </a:r>
            <a:r>
              <a:rPr lang="ko-KR" altLang="en-US" dirty="0"/>
              <a:t>스크랩핑</a:t>
            </a:r>
            <a:r>
              <a:rPr lang="en-US" altLang="ko-KR" dirty="0"/>
              <a:t>, scraping) </a:t>
            </a:r>
            <a:r>
              <a:rPr lang="ko-KR" altLang="en-US" dirty="0"/>
              <a:t>은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r>
              <a:rPr lang="ko-KR" altLang="en-US" dirty="0"/>
              <a:t>웹을 돌아다니며 웹페이지에서</a:t>
            </a:r>
            <a:r>
              <a:rPr lang="en-US" altLang="ko-KR" dirty="0"/>
              <a:t> </a:t>
            </a:r>
            <a:r>
              <a:rPr lang="ko-KR" altLang="en-US" dirty="0"/>
              <a:t>데이터를 추출하는 것 </a:t>
            </a:r>
          </a:p>
        </p:txBody>
      </p:sp>
    </p:spTree>
    <p:extLst>
      <p:ext uri="{BB962C8B-B14F-4D97-AF65-F5344CB8AC3E}">
        <p14:creationId xmlns:p14="http://schemas.microsoft.com/office/powerpoint/2010/main" val="121232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77877A-F93B-4F45-AC33-FDBE99B3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한학기동안 공부할 내용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DF2828-2B65-4EA5-B83D-C8227EBF0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Python Crawling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Positioning Map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CAC &amp; LTV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SNA(Social Network Analysis)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R studio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Brand Recall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14EBCFA-288C-488C-8F99-4D619E24A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872" y="1600201"/>
            <a:ext cx="6059057" cy="461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3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77877A-F93B-4F45-AC33-FDBE99B3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한학기동안 공부할 내용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DF2828-2B65-4EA5-B83D-C8227EBF0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Python Crawling</a:t>
            </a:r>
          </a:p>
          <a:p>
            <a:r>
              <a:rPr lang="en-US" altLang="ko-KR" dirty="0"/>
              <a:t>Positioning Map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CAC &amp; LTV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SNA(Social Network Analysis)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R studio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Brand Recall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3076" name="Picture 4" descr="ltv cac 이미지 검색결과">
            <a:extLst>
              <a:ext uri="{FF2B5EF4-FFF2-40B4-BE49-F238E27FC236}">
                <a16:creationId xmlns:a16="http://schemas.microsoft.com/office/drawing/2014/main" id="{FE9B0BD2-BA9F-487A-96F2-3D9180E8D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4937529"/>
            <a:ext cx="38290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lifetime value 이미지 검색결과">
            <a:extLst>
              <a:ext uri="{FF2B5EF4-FFF2-40B4-BE49-F238E27FC236}">
                <a16:creationId xmlns:a16="http://schemas.microsoft.com/office/drawing/2014/main" id="{098BE533-DEC8-45A9-A54E-AA0721AA4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7" y="1522547"/>
            <a:ext cx="6100183" cy="320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tv cac 이미지 검색결과">
            <a:extLst>
              <a:ext uri="{FF2B5EF4-FFF2-40B4-BE49-F238E27FC236}">
                <a16:creationId xmlns:a16="http://schemas.microsoft.com/office/drawing/2014/main" id="{C8DBFE66-D022-4D90-881F-EB45593B0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3788754"/>
            <a:ext cx="6114256" cy="268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56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cial network analysis 이미지 검색결과">
            <a:extLst>
              <a:ext uri="{FF2B5EF4-FFF2-40B4-BE49-F238E27FC236}">
                <a16:creationId xmlns:a16="http://schemas.microsoft.com/office/drawing/2014/main" id="{63BB7DF4-C211-4987-B100-17FA35D6D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237" y="1340768"/>
            <a:ext cx="6171167" cy="478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0C77877A-F93B-4F45-AC33-FDBE99B3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한학기동안 공부할 내용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DF2828-2B65-4EA5-B83D-C8227EBF0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Python Crawling</a:t>
            </a:r>
          </a:p>
          <a:p>
            <a:r>
              <a:rPr lang="en-US" altLang="ko-KR" dirty="0"/>
              <a:t>Positioning Map</a:t>
            </a:r>
          </a:p>
          <a:p>
            <a:r>
              <a:rPr lang="en-US" altLang="ko-KR" dirty="0"/>
              <a:t>CAC &amp; LTV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SNA(Social Network Analysis)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R studio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Brand Recall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2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D65F2CE-DD18-48EA-B799-58E038D4D2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927"/>
          <a:stretch/>
        </p:blipFill>
        <p:spPr>
          <a:xfrm>
            <a:off x="4943872" y="1432516"/>
            <a:ext cx="6984776" cy="486916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0C77877A-F93B-4F45-AC33-FDBE99B3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한학기동안 공부할 내용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DF2828-2B65-4EA5-B83D-C8227EBF0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Python Crawling</a:t>
            </a:r>
          </a:p>
          <a:p>
            <a:r>
              <a:rPr lang="en-US" altLang="ko-KR" dirty="0"/>
              <a:t>Positioning Map</a:t>
            </a:r>
          </a:p>
          <a:p>
            <a:r>
              <a:rPr lang="en-US" altLang="ko-KR" dirty="0"/>
              <a:t>CAC &amp; LTV</a:t>
            </a:r>
          </a:p>
          <a:p>
            <a:r>
              <a:rPr lang="en-US" altLang="ko-KR" dirty="0"/>
              <a:t>SNA(Social Network Analysis)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Python</a:t>
            </a:r>
            <a:r>
              <a:rPr lang="ko-KR" altLang="en-US" dirty="0">
                <a:solidFill>
                  <a:srgbClr val="FF0000"/>
                </a:solidFill>
              </a:rPr>
              <a:t>에 의한 </a:t>
            </a:r>
            <a:r>
              <a:rPr lang="en-US" altLang="ko-KR" dirty="0">
                <a:solidFill>
                  <a:srgbClr val="FF0000"/>
                </a:solidFill>
              </a:rPr>
              <a:t>Association rule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Brand Recall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48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rand recall 이미지 검색결과">
            <a:extLst>
              <a:ext uri="{FF2B5EF4-FFF2-40B4-BE49-F238E27FC236}">
                <a16:creationId xmlns:a16="http://schemas.microsoft.com/office/drawing/2014/main" id="{30D09CC6-3BAB-42A4-AB89-396F97871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2266950"/>
            <a:ext cx="62103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0C77877A-F93B-4F45-AC33-FDBE99B3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한학기동안 공부할 내용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DF2828-2B65-4EA5-B83D-C8227EBF0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Python Crawling</a:t>
            </a:r>
          </a:p>
          <a:p>
            <a:r>
              <a:rPr lang="en-US" altLang="ko-KR" dirty="0"/>
              <a:t>Positioning Map</a:t>
            </a:r>
          </a:p>
          <a:p>
            <a:r>
              <a:rPr lang="en-US" altLang="ko-KR" dirty="0"/>
              <a:t>CAC &amp; LTV</a:t>
            </a:r>
          </a:p>
          <a:p>
            <a:r>
              <a:rPr lang="en-US" altLang="ko-KR" dirty="0"/>
              <a:t>SNA(Social Network Analysis)</a:t>
            </a:r>
          </a:p>
          <a:p>
            <a:r>
              <a:rPr lang="en-US" altLang="ko-KR" dirty="0"/>
              <a:t>Python</a:t>
            </a:r>
            <a:r>
              <a:rPr lang="ko-KR" altLang="en-US" dirty="0"/>
              <a:t>에 의한 </a:t>
            </a:r>
            <a:r>
              <a:rPr lang="en-US" altLang="ko-KR" dirty="0"/>
              <a:t>Association rule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Brand Recall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9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19225C-9681-40C8-9BCC-63945A80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성적</a:t>
            </a:r>
            <a:r>
              <a:rPr lang="en-US" dirty="0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2A4932FC-8F4A-41D1-9ECC-0A4D8A0656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450795"/>
              </p:ext>
            </p:extLst>
          </p:nvPr>
        </p:nvGraphicFramePr>
        <p:xfrm>
          <a:off x="1524000" y="1417638"/>
          <a:ext cx="9144000" cy="1003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71773443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7033039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46645501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4476842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71509605"/>
                    </a:ext>
                  </a:extLst>
                </a:gridCol>
              </a:tblGrid>
              <a:tr h="501625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출석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중간고사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기말고사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과제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합계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1120928"/>
                  </a:ext>
                </a:extLst>
              </a:tr>
              <a:tr h="501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05990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3536398-D46C-4BA5-A2A3-C3C5547B7DA5}"/>
              </a:ext>
            </a:extLst>
          </p:cNvPr>
          <p:cNvSpPr txBox="1"/>
          <p:nvPr/>
        </p:nvSpPr>
        <p:spPr>
          <a:xfrm>
            <a:off x="5182931" y="3429000"/>
            <a:ext cx="182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/>
              <a:t>수업방식</a:t>
            </a:r>
            <a:endParaRPr lang="en-US" sz="3200" dirty="0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7E53B728-B9B6-4DE1-B09C-D3151DF13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828972"/>
              </p:ext>
            </p:extLst>
          </p:nvPr>
        </p:nvGraphicFramePr>
        <p:xfrm>
          <a:off x="1524000" y="4024098"/>
          <a:ext cx="9144000" cy="178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2327688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47423185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609480409"/>
                    </a:ext>
                  </a:extLst>
                </a:gridCol>
              </a:tblGrid>
              <a:tr h="445291">
                <a:tc>
                  <a:txBody>
                    <a:bodyPr/>
                    <a:lstStyle/>
                    <a:p>
                      <a:r>
                        <a:rPr lang="ko-KR" altLang="en-US" dirty="0"/>
                        <a:t>방법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/>
                        <a:t>과제평가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/>
                        <a:t>중간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기말고사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721433"/>
                  </a:ext>
                </a:extLst>
              </a:tr>
              <a:tr h="445291">
                <a:tc>
                  <a:txBody>
                    <a:bodyPr/>
                    <a:lstStyle/>
                    <a:p>
                      <a:r>
                        <a:rPr lang="ko-KR" altLang="en-US" dirty="0"/>
                        <a:t>대면교육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err="1"/>
                        <a:t>사이버강의실에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/>
                        <a:t>자료분석과제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054838"/>
                  </a:ext>
                </a:extLst>
              </a:tr>
              <a:tr h="445291">
                <a:tc>
                  <a:txBody>
                    <a:bodyPr/>
                    <a:lstStyle/>
                    <a:p>
                      <a:r>
                        <a:rPr lang="en-US" dirty="0"/>
                        <a:t>Excel, SPSS, Gephi, Python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/>
                        <a:t>실습파일 업로드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/>
                        <a:t>기말고사는 발표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691495"/>
                  </a:ext>
                </a:extLst>
              </a:tr>
              <a:tr h="445291">
                <a:tc>
                  <a:txBody>
                    <a:bodyPr/>
                    <a:lstStyle/>
                    <a:p>
                      <a:r>
                        <a:rPr lang="ko-KR" altLang="en-US" dirty="0"/>
                        <a:t>이론</a:t>
                      </a:r>
                      <a:r>
                        <a:rPr lang="en-US" dirty="0"/>
                        <a:t> </a:t>
                      </a:r>
                      <a:r>
                        <a:rPr lang="ko-KR" altLang="en-US" dirty="0"/>
                        <a:t>및 실습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발표영상 업로드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637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77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416" y="337766"/>
            <a:ext cx="4186808" cy="922114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Big</a:t>
            </a:r>
            <a:r>
              <a:rPr lang="ko-KR" altLang="en-US" sz="4000" dirty="0"/>
              <a:t> </a:t>
            </a:r>
            <a:r>
              <a:rPr lang="en-US" altLang="ko-KR" sz="4000" dirty="0"/>
              <a:t>Data</a:t>
            </a:r>
            <a:r>
              <a:rPr lang="ko-KR" altLang="en-US" sz="4000" dirty="0"/>
              <a:t>의</a:t>
            </a:r>
            <a:r>
              <a:rPr lang="en-US" altLang="ko-KR" sz="4000" dirty="0"/>
              <a:t> </a:t>
            </a:r>
            <a:r>
              <a:rPr lang="ko-KR" altLang="en-US" sz="4000" dirty="0"/>
              <a:t>시대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55192" y="1412776"/>
            <a:ext cx="5400600" cy="3047914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빅데이터의 특징 </a:t>
            </a:r>
            <a:r>
              <a:rPr lang="en-US" altLang="ko-KR" sz="2000" dirty="0"/>
              <a:t>(3V)</a:t>
            </a:r>
          </a:p>
          <a:p>
            <a:pPr lvl="1"/>
            <a:r>
              <a:rPr lang="en-US" altLang="ko-KR" sz="1800" dirty="0"/>
              <a:t>Volume, Velocity, Variety, (value), (veracity)</a:t>
            </a:r>
          </a:p>
          <a:p>
            <a:r>
              <a:rPr lang="ko-KR" altLang="en-US" sz="2000" dirty="0"/>
              <a:t>빅데이터의</a:t>
            </a:r>
            <a:r>
              <a:rPr lang="en-US" altLang="ko-KR" sz="2000" dirty="0"/>
              <a:t> </a:t>
            </a:r>
            <a:r>
              <a:rPr lang="ko-KR" altLang="en-US" sz="2000" dirty="0"/>
              <a:t>형태</a:t>
            </a:r>
            <a:endParaRPr lang="en-US" altLang="ko-KR" sz="2000" dirty="0"/>
          </a:p>
          <a:p>
            <a:pPr lvl="1"/>
            <a:r>
              <a:rPr lang="ko-KR" altLang="en-US" sz="1800" dirty="0"/>
              <a:t>수치</a:t>
            </a:r>
            <a:r>
              <a:rPr lang="en-US" altLang="ko-KR" sz="1800" dirty="0"/>
              <a:t>, </a:t>
            </a:r>
            <a:r>
              <a:rPr lang="ko-KR" altLang="en-US" sz="1800" dirty="0"/>
              <a:t>문자</a:t>
            </a:r>
            <a:r>
              <a:rPr lang="en-US" altLang="ko-KR" sz="1800" dirty="0"/>
              <a:t>, </a:t>
            </a:r>
            <a:r>
              <a:rPr lang="ko-KR" altLang="en-US" sz="1800" dirty="0"/>
              <a:t>영상 등</a:t>
            </a:r>
            <a:endParaRPr lang="en-US" altLang="ko-KR" sz="1800" dirty="0"/>
          </a:p>
          <a:p>
            <a:pPr marL="457200" lvl="1" indent="0">
              <a:buNone/>
            </a:pPr>
            <a:endParaRPr lang="ko-KR" altLang="en-US" sz="1800" dirty="0"/>
          </a:p>
        </p:txBody>
      </p:sp>
      <p:pic>
        <p:nvPicPr>
          <p:cNvPr id="19460" name="Picture 4" descr="http://bigdatablog.emc.com/wp-content/uploads/2013/08/IBM-Big-Data_Bild-11-440x37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620688"/>
            <a:ext cx="3168352" cy="268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393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416" y="337766"/>
            <a:ext cx="4186808" cy="922114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Big</a:t>
            </a:r>
            <a:r>
              <a:rPr lang="ko-KR" altLang="en-US" sz="4000" dirty="0"/>
              <a:t> </a:t>
            </a:r>
            <a:r>
              <a:rPr lang="en-US" altLang="ko-KR" sz="4000" dirty="0"/>
              <a:t>Data</a:t>
            </a:r>
            <a:r>
              <a:rPr lang="ko-KR" altLang="en-US" sz="4000" dirty="0"/>
              <a:t>의</a:t>
            </a:r>
            <a:r>
              <a:rPr lang="en-US" altLang="ko-KR" sz="4000" dirty="0"/>
              <a:t> </a:t>
            </a:r>
            <a:r>
              <a:rPr lang="ko-KR" altLang="en-US" sz="4000" dirty="0"/>
              <a:t>시대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55192" y="1412776"/>
            <a:ext cx="5400600" cy="3047914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빅데이터의 특징 </a:t>
            </a:r>
            <a:r>
              <a:rPr lang="en-US" altLang="ko-KR" sz="2000" dirty="0"/>
              <a:t>(3V)</a:t>
            </a:r>
          </a:p>
          <a:p>
            <a:pPr lvl="1"/>
            <a:r>
              <a:rPr lang="en-US" altLang="ko-KR" sz="1800" dirty="0"/>
              <a:t>Volume, Velocity, Variety, (value), (veracity)</a:t>
            </a:r>
          </a:p>
          <a:p>
            <a:r>
              <a:rPr lang="ko-KR" altLang="en-US" sz="2000" dirty="0"/>
              <a:t>빅데이터의</a:t>
            </a:r>
            <a:r>
              <a:rPr lang="en-US" altLang="ko-KR" sz="2000" dirty="0"/>
              <a:t> </a:t>
            </a:r>
            <a:r>
              <a:rPr lang="ko-KR" altLang="en-US" sz="2000" dirty="0"/>
              <a:t>형태</a:t>
            </a:r>
            <a:endParaRPr lang="en-US" altLang="ko-KR" sz="2000" dirty="0"/>
          </a:p>
          <a:p>
            <a:pPr lvl="1"/>
            <a:r>
              <a:rPr lang="ko-KR" altLang="en-US" sz="1800" dirty="0"/>
              <a:t>수치</a:t>
            </a:r>
            <a:r>
              <a:rPr lang="en-US" altLang="ko-KR" sz="1800" dirty="0"/>
              <a:t>, </a:t>
            </a:r>
            <a:r>
              <a:rPr lang="ko-KR" altLang="en-US" sz="1800" dirty="0"/>
              <a:t>문자</a:t>
            </a:r>
            <a:r>
              <a:rPr lang="en-US" altLang="ko-KR" sz="1800" dirty="0"/>
              <a:t>, </a:t>
            </a:r>
            <a:r>
              <a:rPr lang="ko-KR" altLang="en-US" sz="1800" dirty="0"/>
              <a:t>영상 등</a:t>
            </a:r>
            <a:endParaRPr lang="en-US" altLang="ko-KR" sz="1800" dirty="0"/>
          </a:p>
          <a:p>
            <a:r>
              <a:rPr lang="ko-KR" altLang="en-US" sz="2000" dirty="0"/>
              <a:t>빅데이터 생산자</a:t>
            </a:r>
            <a:endParaRPr lang="en-US" altLang="ko-KR" sz="2000" dirty="0"/>
          </a:p>
          <a:p>
            <a:pPr lvl="1"/>
            <a:r>
              <a:rPr lang="en-US" altLang="ko-KR" sz="1800" dirty="0"/>
              <a:t>SNS(</a:t>
            </a:r>
            <a:r>
              <a:rPr lang="ko-KR" altLang="en-US" sz="1800" dirty="0"/>
              <a:t>트위터</a:t>
            </a:r>
            <a:r>
              <a:rPr lang="en-US" altLang="ko-KR" sz="1800" dirty="0"/>
              <a:t>, </a:t>
            </a:r>
            <a:r>
              <a:rPr lang="ko-KR" altLang="en-US" sz="1800" dirty="0"/>
              <a:t>페이스북</a:t>
            </a:r>
            <a:r>
              <a:rPr lang="en-US" altLang="ko-KR" sz="1800" dirty="0"/>
              <a:t>), CCTV,  </a:t>
            </a:r>
            <a:r>
              <a:rPr lang="ko-KR" altLang="en-US" sz="1800" dirty="0"/>
              <a:t>기상관측소</a:t>
            </a:r>
            <a:r>
              <a:rPr lang="en-US" altLang="ko-KR" sz="1800" dirty="0"/>
              <a:t>, </a:t>
            </a:r>
            <a:r>
              <a:rPr lang="ko-KR" altLang="en-US" sz="1800" dirty="0"/>
              <a:t>위성</a:t>
            </a:r>
            <a:r>
              <a:rPr lang="en-US" altLang="ko-KR" sz="1800" dirty="0"/>
              <a:t>, </a:t>
            </a:r>
            <a:r>
              <a:rPr lang="ko-KR" altLang="en-US" sz="1800" dirty="0"/>
              <a:t>유튜브</a:t>
            </a:r>
            <a:r>
              <a:rPr lang="en-US" altLang="ko-KR" sz="1800" dirty="0"/>
              <a:t>, </a:t>
            </a:r>
            <a:r>
              <a:rPr lang="ko-KR" altLang="en-US" sz="1800" dirty="0"/>
              <a:t>스마트폰</a:t>
            </a:r>
            <a:r>
              <a:rPr lang="en-US" altLang="ko-KR" sz="1800" dirty="0"/>
              <a:t>, </a:t>
            </a:r>
            <a:r>
              <a:rPr lang="ko-KR" altLang="en-US" sz="1800" dirty="0"/>
              <a:t>상점</a:t>
            </a:r>
            <a:r>
              <a:rPr lang="en-US" altLang="ko-KR" sz="1800" dirty="0"/>
              <a:t>, </a:t>
            </a:r>
            <a:r>
              <a:rPr lang="ko-KR" altLang="en-US" sz="1800" dirty="0"/>
              <a:t>인터넷쇼핑몰</a:t>
            </a:r>
            <a:r>
              <a:rPr lang="en-US" altLang="ko-KR" sz="1800" dirty="0"/>
              <a:t>, </a:t>
            </a:r>
            <a:r>
              <a:rPr lang="ko-KR" altLang="en-US" sz="1800" dirty="0"/>
              <a:t>웹접속 로그데이터</a:t>
            </a:r>
            <a:r>
              <a:rPr lang="en-US" altLang="ko-KR" sz="1800" dirty="0"/>
              <a:t>,</a:t>
            </a:r>
            <a:r>
              <a:rPr lang="ko-KR" altLang="en-US" sz="1800" dirty="0"/>
              <a:t> 센서스</a:t>
            </a:r>
            <a:r>
              <a:rPr lang="en-US" altLang="ko-KR" sz="1800" dirty="0"/>
              <a:t>, </a:t>
            </a:r>
            <a:r>
              <a:rPr lang="ko-KR" altLang="en-US" sz="1800" dirty="0"/>
              <a:t>국세청</a:t>
            </a:r>
            <a:r>
              <a:rPr lang="en-US" altLang="ko-KR" sz="1800" dirty="0"/>
              <a:t>, </a:t>
            </a:r>
            <a:r>
              <a:rPr lang="ko-KR" altLang="en-US" sz="1800" dirty="0"/>
              <a:t>보험 등</a:t>
            </a:r>
            <a:endParaRPr lang="en-US" altLang="ko-KR" sz="1800" dirty="0"/>
          </a:p>
          <a:p>
            <a:pPr marL="457200" lvl="1" indent="0">
              <a:buNone/>
            </a:pPr>
            <a:endParaRPr lang="ko-KR" altLang="en-US" sz="1800" dirty="0"/>
          </a:p>
        </p:txBody>
      </p:sp>
      <p:pic>
        <p:nvPicPr>
          <p:cNvPr id="9" name="Picture 4" descr="http://bigdatablog.emc.com/wp-content/uploads/2013/08/IBM-Big-Data_Bild-11-440x373.jpg">
            <a:hlinkClick r:id="rId3"/>
            <a:extLst>
              <a:ext uri="{FF2B5EF4-FFF2-40B4-BE49-F238E27FC236}">
                <a16:creationId xmlns:a16="http://schemas.microsoft.com/office/drawing/2014/main" id="{3AE16727-CB67-426B-80A8-0C9166EED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620688"/>
            <a:ext cx="3168352" cy="268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age.zdnet.co.kr/2015/06/02/qmz0J574EITyatEDjmvD.jpg">
            <a:extLst>
              <a:ext uri="{FF2B5EF4-FFF2-40B4-BE49-F238E27FC236}">
                <a16:creationId xmlns:a16="http://schemas.microsoft.com/office/drawing/2014/main" id="{6CCE85F4-7F83-4C43-A3ED-8F566A09D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700" y="440697"/>
            <a:ext cx="4595053" cy="502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'기울어진 운동장' 바로잡겠다더니…국회, 국내 인터넷 기업만 더 잡을 판">
            <a:extLst>
              <a:ext uri="{FF2B5EF4-FFF2-40B4-BE49-F238E27FC236}">
                <a16:creationId xmlns:a16="http://schemas.microsoft.com/office/drawing/2014/main" id="{EEA9E551-F6E1-42E5-AD91-87C3DD212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88" y="4168874"/>
            <a:ext cx="59055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505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5400" y="360511"/>
            <a:ext cx="5112568" cy="864096"/>
          </a:xfrm>
        </p:spPr>
        <p:txBody>
          <a:bodyPr>
            <a:normAutofit/>
          </a:bodyPr>
          <a:lstStyle/>
          <a:p>
            <a:r>
              <a:rPr lang="ko-KR" altLang="en-US" sz="3600" b="1" dirty="0">
                <a:solidFill>
                  <a:srgbClr val="FF0000"/>
                </a:solidFill>
              </a:rPr>
              <a:t>빅데이터가 왜 중요한가</a:t>
            </a:r>
            <a:r>
              <a:rPr lang="en-US" altLang="ko-KR" sz="3600" b="1" dirty="0">
                <a:solidFill>
                  <a:srgbClr val="FF0000"/>
                </a:solidFill>
              </a:rPr>
              <a:t>?</a:t>
            </a:r>
            <a:endParaRPr lang="ko-KR" alt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95400" y="1196751"/>
            <a:ext cx="5976664" cy="504056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ko-KR" altLang="en-US" sz="2800" dirty="0"/>
              <a:t>산업혁명의 자원은</a:t>
            </a:r>
            <a:r>
              <a:rPr lang="en-US" altLang="ko-KR" sz="2800" dirty="0"/>
              <a:t>?</a:t>
            </a:r>
          </a:p>
          <a:p>
            <a:pPr lvl="1">
              <a:lnSpc>
                <a:spcPct val="110000"/>
              </a:lnSpc>
            </a:pPr>
            <a:r>
              <a:rPr lang="ko-KR" altLang="en-US" sz="2400" dirty="0"/>
              <a:t>석탄</a:t>
            </a:r>
            <a:r>
              <a:rPr lang="en-US" altLang="ko-KR" sz="2400" dirty="0"/>
              <a:t>, </a:t>
            </a:r>
            <a:r>
              <a:rPr lang="ko-KR" altLang="en-US" sz="2400" dirty="0"/>
              <a:t>석유</a:t>
            </a:r>
            <a:r>
              <a:rPr lang="en-US" altLang="ko-KR" sz="2400" dirty="0"/>
              <a:t> </a:t>
            </a:r>
            <a:r>
              <a:rPr lang="ko-KR" altLang="en-US" sz="2400" dirty="0"/>
              <a:t>등등의 에너지</a:t>
            </a:r>
            <a:endParaRPr lang="en-US" altLang="ko-KR" sz="2400" dirty="0"/>
          </a:p>
          <a:p>
            <a:pPr>
              <a:lnSpc>
                <a:spcPct val="110000"/>
              </a:lnSpc>
            </a:pPr>
            <a:r>
              <a:rPr lang="ko-KR" altLang="en-US" sz="2800" dirty="0"/>
              <a:t>정보혁명의 자원은</a:t>
            </a:r>
            <a:r>
              <a:rPr lang="en-US" altLang="ko-KR" sz="2800" dirty="0"/>
              <a:t>?</a:t>
            </a:r>
          </a:p>
          <a:p>
            <a:pPr lvl="1">
              <a:lnSpc>
                <a:spcPct val="110000"/>
              </a:lnSpc>
            </a:pPr>
            <a:r>
              <a:rPr lang="ko-KR" altLang="en-US" sz="2400" dirty="0"/>
              <a:t>데이터</a:t>
            </a:r>
            <a:r>
              <a:rPr lang="en-US" altLang="ko-KR" sz="2400" dirty="0"/>
              <a:t>, </a:t>
            </a:r>
            <a:r>
              <a:rPr lang="ko-KR" altLang="en-US" sz="2400" dirty="0"/>
              <a:t>통신 기기 등</a:t>
            </a:r>
            <a:endParaRPr lang="en-US" altLang="ko-KR" sz="2400" dirty="0"/>
          </a:p>
          <a:p>
            <a:pPr>
              <a:lnSpc>
                <a:spcPct val="110000"/>
              </a:lnSpc>
            </a:pPr>
            <a:r>
              <a:rPr lang="ko-KR" altLang="en-US" sz="2800" dirty="0"/>
              <a:t>산업혁명</a:t>
            </a:r>
            <a:r>
              <a:rPr lang="en-US" altLang="ko-KR" sz="2800" dirty="0"/>
              <a:t>, </a:t>
            </a:r>
            <a:r>
              <a:rPr lang="ko-KR" altLang="en-US" sz="2800" dirty="0"/>
              <a:t>정보혁명의 의미는</a:t>
            </a:r>
            <a:r>
              <a:rPr lang="en-US" altLang="ko-KR" sz="2800" dirty="0"/>
              <a:t>?</a:t>
            </a:r>
          </a:p>
          <a:p>
            <a:pPr lvl="1">
              <a:lnSpc>
                <a:spcPct val="110000"/>
              </a:lnSpc>
            </a:pPr>
            <a:r>
              <a:rPr lang="ko-KR" altLang="en-US" sz="2400" dirty="0"/>
              <a:t>부</a:t>
            </a:r>
            <a:r>
              <a:rPr lang="en-US" altLang="ko-KR" sz="2400" dirty="0"/>
              <a:t>(</a:t>
            </a:r>
            <a:r>
              <a:rPr lang="ko-KR" altLang="en-US" sz="2400" dirty="0"/>
              <a:t>富</a:t>
            </a:r>
            <a:r>
              <a:rPr lang="en-US" altLang="ko-KR" sz="2400" dirty="0"/>
              <a:t>)</a:t>
            </a:r>
            <a:r>
              <a:rPr lang="ko-KR" altLang="en-US" sz="2400" dirty="0"/>
              <a:t>를 창출하는 패러다임의 변화</a:t>
            </a:r>
            <a:endParaRPr lang="en-US" altLang="ko-KR" sz="2400" dirty="0"/>
          </a:p>
          <a:p>
            <a:pPr lvl="1">
              <a:lnSpc>
                <a:spcPct val="110000"/>
              </a:lnSpc>
            </a:pPr>
            <a:r>
              <a:rPr lang="ko-KR" altLang="en-US" sz="2400" dirty="0"/>
              <a:t>기업에서는 기업경쟁력 강화</a:t>
            </a:r>
            <a:r>
              <a:rPr lang="en-US" altLang="ko-KR" sz="2400" dirty="0"/>
              <a:t>, </a:t>
            </a:r>
            <a:r>
              <a:rPr lang="ko-KR" altLang="en-US" sz="2400" dirty="0"/>
              <a:t>생산성 향상</a:t>
            </a:r>
            <a:r>
              <a:rPr lang="en-US" altLang="ko-KR" sz="2400" dirty="0"/>
              <a:t>, </a:t>
            </a:r>
            <a:r>
              <a:rPr lang="ko-KR" altLang="en-US" sz="2400" dirty="0"/>
              <a:t>비즈니스 혁신 등</a:t>
            </a:r>
            <a:endParaRPr lang="en-US" altLang="ko-KR" sz="2400" dirty="0"/>
          </a:p>
          <a:p>
            <a:pPr lvl="1">
              <a:lnSpc>
                <a:spcPct val="110000"/>
              </a:lnSpc>
            </a:pPr>
            <a:r>
              <a:rPr lang="ko-KR" altLang="en-US" sz="2400" dirty="0"/>
              <a:t>공공기관에서는 사회적 비용감소</a:t>
            </a:r>
            <a:r>
              <a:rPr lang="en-US" altLang="ko-KR" sz="2400" dirty="0"/>
              <a:t>, </a:t>
            </a:r>
            <a:r>
              <a:rPr lang="ko-KR" altLang="en-US" sz="2400" dirty="0"/>
              <a:t>서비스 품질 향상</a:t>
            </a:r>
            <a:r>
              <a:rPr lang="en-US" altLang="ko-KR" sz="2400" dirty="0"/>
              <a:t>, </a:t>
            </a:r>
            <a:r>
              <a:rPr lang="ko-KR" altLang="en-US" sz="2400" dirty="0"/>
              <a:t>시민이 요구하는 서비스 제공 등 </a:t>
            </a:r>
          </a:p>
          <a:p>
            <a:pPr>
              <a:lnSpc>
                <a:spcPct val="110000"/>
              </a:lnSpc>
            </a:pPr>
            <a:endParaRPr lang="ko-KR" altLang="en-US" sz="2800" dirty="0"/>
          </a:p>
        </p:txBody>
      </p:sp>
      <p:pic>
        <p:nvPicPr>
          <p:cNvPr id="21508" name="Picture 4" descr="http://www.bloter.net/wp-content/uploads/2012/10/big-data-oil.jpg?ver=3.9.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9" y="1196751"/>
            <a:ext cx="4824536" cy="512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4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1AA87C-3C84-4792-968B-15E465966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A7BB60AB-9F38-45AF-A4A1-CEA4DDE9C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84632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89A07BB-38F7-40AB-B2D4-CD31307CF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365" y="0"/>
            <a:ext cx="7919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0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E1A9953-00C1-4509-A99A-F47DB9810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330" y="0"/>
            <a:ext cx="7453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13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4DCDE2-C94A-4CCA-B33F-734C94EEA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빅데이터 분석의 구성</a:t>
            </a:r>
          </a:p>
        </p:txBody>
      </p:sp>
      <p:pic>
        <p:nvPicPr>
          <p:cNvPr id="1026" name="Picture 2" descr="Cloud Computing, big data analysis and data mining.">
            <a:extLst>
              <a:ext uri="{FF2B5EF4-FFF2-40B4-BE49-F238E27FC236}">
                <a16:creationId xmlns:a16="http://schemas.microsoft.com/office/drawing/2014/main" id="{0A7E0C16-42A4-4241-AF18-B898E7533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340768"/>
            <a:ext cx="8973679" cy="398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095C9872-E83E-49F4-AF3E-B61F07D7F8A9}"/>
              </a:ext>
            </a:extLst>
          </p:cNvPr>
          <p:cNvSpPr/>
          <p:nvPr/>
        </p:nvSpPr>
        <p:spPr>
          <a:xfrm>
            <a:off x="1703512" y="5517232"/>
            <a:ext cx="2160240" cy="87317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데이터 수집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전산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정보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B9729BF-83E9-44B0-9C0D-217340F5BDE6}"/>
              </a:ext>
            </a:extLst>
          </p:cNvPr>
          <p:cNvSpPr/>
          <p:nvPr/>
        </p:nvSpPr>
        <p:spPr>
          <a:xfrm>
            <a:off x="5159896" y="5517232"/>
            <a:ext cx="2160240" cy="87317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데이터 분석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통계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프로그래밍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452202DA-31BB-4734-920E-90D1496FC7B1}"/>
              </a:ext>
            </a:extLst>
          </p:cNvPr>
          <p:cNvSpPr/>
          <p:nvPr/>
        </p:nvSpPr>
        <p:spPr>
          <a:xfrm>
            <a:off x="8509910" y="5517232"/>
            <a:ext cx="2160240" cy="87317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비즈니스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경영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마케팅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0F8215DF-4913-44A9-98FC-CD3528F18176}"/>
              </a:ext>
            </a:extLst>
          </p:cNvPr>
          <p:cNvSpPr/>
          <p:nvPr/>
        </p:nvSpPr>
        <p:spPr>
          <a:xfrm>
            <a:off x="4367808" y="5844303"/>
            <a:ext cx="288032" cy="21602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64380540-75CA-466C-803A-FC1469C72002}"/>
              </a:ext>
            </a:extLst>
          </p:cNvPr>
          <p:cNvSpPr/>
          <p:nvPr/>
        </p:nvSpPr>
        <p:spPr>
          <a:xfrm>
            <a:off x="7861140" y="5845807"/>
            <a:ext cx="288032" cy="21602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6A4CD9A9-498D-46DA-8CB8-0E6125E54BFF}"/>
              </a:ext>
            </a:extLst>
          </p:cNvPr>
          <p:cNvSpPr/>
          <p:nvPr/>
        </p:nvSpPr>
        <p:spPr>
          <a:xfrm>
            <a:off x="1674210" y="5509417"/>
            <a:ext cx="2189542" cy="9173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09C6C98E-45C2-4EE6-871F-0FBAD786F3D4}"/>
              </a:ext>
            </a:extLst>
          </p:cNvPr>
          <p:cNvSpPr/>
          <p:nvPr/>
        </p:nvSpPr>
        <p:spPr>
          <a:xfrm>
            <a:off x="5130594" y="5500004"/>
            <a:ext cx="2189542" cy="9173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E8AF3A5B-14AA-48D3-940B-01ABB0B9E6E7}"/>
              </a:ext>
            </a:extLst>
          </p:cNvPr>
          <p:cNvSpPr/>
          <p:nvPr/>
        </p:nvSpPr>
        <p:spPr>
          <a:xfrm>
            <a:off x="8480079" y="5482776"/>
            <a:ext cx="2189542" cy="9173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367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0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EF7EC2-4D57-46D5-8FC6-3AD9C09EC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54338"/>
            <a:ext cx="8352928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200" dirty="0"/>
              <a:t>마케팅의 새로운 패러다임</a:t>
            </a:r>
            <a:br>
              <a:rPr lang="en-US" altLang="ko-KR" sz="3200" dirty="0"/>
            </a:br>
            <a:r>
              <a:rPr lang="en-US" altLang="ko-KR" sz="3200" dirty="0"/>
              <a:t>Data Driven Marketing (</a:t>
            </a:r>
            <a:r>
              <a:rPr lang="ko-KR" altLang="en-US" sz="3200" dirty="0"/>
              <a:t>데이터</a:t>
            </a:r>
            <a:r>
              <a:rPr lang="en-US" altLang="ko-KR" sz="3200" dirty="0"/>
              <a:t> </a:t>
            </a:r>
            <a:r>
              <a:rPr lang="ko-KR" altLang="en-US" sz="3200" dirty="0"/>
              <a:t>기반 마케팅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011C49-84EF-46FB-A16C-630C60A86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628800"/>
            <a:ext cx="5832648" cy="4525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과거의 디지털마케팅의 한계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설문조사로 이룩한 데이터를 마케터의 인사이트로 해석하여 사용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개인과 행동의 결합이 어려움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데이터기반마케팅의 등장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모바일로 인한 개인단위의 데이터 결합이 가능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빅데이터와 함께 발전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빅데이터에서 유용한 정보를 마케팅에 적용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이제는 </a:t>
            </a:r>
            <a:r>
              <a:rPr lang="en-US" altLang="ko-KR" dirty="0"/>
              <a:t>MTC(micro targeting communication) </a:t>
            </a:r>
            <a:r>
              <a:rPr lang="ko-KR" altLang="en-US" dirty="0"/>
              <a:t>시대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고객에 대한 인사이트를 바탕으로 세그먼트화  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각 세그먼트별로 맞춤형 커뮤니케이션 실시</a:t>
            </a:r>
            <a:endParaRPr lang="en-US" altLang="ko-KR" dirty="0"/>
          </a:p>
        </p:txBody>
      </p:sp>
      <p:pic>
        <p:nvPicPr>
          <p:cNvPr id="2050" name="Picture 2" descr="How data-driven marketing evolved from 2000-2017">
            <a:extLst>
              <a:ext uri="{FF2B5EF4-FFF2-40B4-BE49-F238E27FC236}">
                <a16:creationId xmlns:a16="http://schemas.microsoft.com/office/drawing/2014/main" id="{21A8C12F-6ABF-45F5-8CFE-4F0272AE4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r="7716"/>
          <a:stretch/>
        </p:blipFill>
        <p:spPr bwMode="auto">
          <a:xfrm>
            <a:off x="6332156" y="1628801"/>
            <a:ext cx="5610283" cy="440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938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964</Words>
  <Application>Microsoft Office PowerPoint</Application>
  <PresentationFormat>와이드스크린</PresentationFormat>
  <Paragraphs>185</Paragraphs>
  <Slides>16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맑은 고딕</vt:lpstr>
      <vt:lpstr>Arial</vt:lpstr>
      <vt:lpstr>Office 테마</vt:lpstr>
      <vt:lpstr>PowerPoint 프레젠테이션</vt:lpstr>
      <vt:lpstr>Big Data의 시대</vt:lpstr>
      <vt:lpstr>Big Data의 시대</vt:lpstr>
      <vt:lpstr>빅데이터가 왜 중요한가?</vt:lpstr>
      <vt:lpstr>PowerPoint 프레젠테이션</vt:lpstr>
      <vt:lpstr>PowerPoint 프레젠테이션</vt:lpstr>
      <vt:lpstr>PowerPoint 프레젠테이션</vt:lpstr>
      <vt:lpstr>빅데이터 분석의 구성</vt:lpstr>
      <vt:lpstr>마케팅의 새로운 패러다임 Data Driven Marketing (데이터 기반 마케팅)</vt:lpstr>
      <vt:lpstr>한학기동안 공부할 내용</vt:lpstr>
      <vt:lpstr>한학기동안 공부할 내용</vt:lpstr>
      <vt:lpstr>한학기동안 공부할 내용</vt:lpstr>
      <vt:lpstr>한학기동안 공부할 내용</vt:lpstr>
      <vt:lpstr>한학기동안 공부할 내용</vt:lpstr>
      <vt:lpstr>한학기동안 공부할 내용</vt:lpstr>
      <vt:lpstr>성적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보건통계와 빅데이터</dc:title>
  <dc:creator>admin</dc:creator>
  <cp:lastModifiedBy>Admin</cp:lastModifiedBy>
  <cp:revision>106</cp:revision>
  <dcterms:created xsi:type="dcterms:W3CDTF">2015-01-03T09:58:35Z</dcterms:created>
  <dcterms:modified xsi:type="dcterms:W3CDTF">2024-03-04T02:13:54Z</dcterms:modified>
</cp:coreProperties>
</file>