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83" r:id="rId2"/>
    <p:sldId id="308" r:id="rId3"/>
    <p:sldId id="309" r:id="rId4"/>
    <p:sldId id="310" r:id="rId5"/>
    <p:sldId id="311" r:id="rId6"/>
    <p:sldId id="317" r:id="rId7"/>
    <p:sldId id="312" r:id="rId8"/>
    <p:sldId id="313" r:id="rId9"/>
    <p:sldId id="314" r:id="rId10"/>
    <p:sldId id="315" r:id="rId11"/>
    <p:sldId id="316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64" r:id="rId29"/>
    <p:sldId id="265" r:id="rId30"/>
    <p:sldId id="266" r:id="rId31"/>
    <p:sldId id="257" r:id="rId32"/>
    <p:sldId id="258" r:id="rId33"/>
    <p:sldId id="259" r:id="rId34"/>
    <p:sldId id="260" r:id="rId35"/>
    <p:sldId id="261" r:id="rId36"/>
    <p:sldId id="262" r:id="rId37"/>
    <p:sldId id="267" r:id="rId38"/>
    <p:sldId id="268" r:id="rId39"/>
    <p:sldId id="269" r:id="rId40"/>
    <p:sldId id="270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6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CF4D9AF-47EF-4C82-B8F3-26C1FBC8545F}"/>
              </a:ext>
            </a:extLst>
          </p:cNvPr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657127B-9EF3-450E-BF34-AFF5C4D9F0F8}"/>
              </a:ext>
            </a:extLst>
          </p:cNvPr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ED39E4B-B8A8-4F81-AD94-7916D1E0A59B}"/>
              </a:ext>
            </a:extLst>
          </p:cNvPr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55D44A-A8F2-4EF7-A6DA-F96BF48ACD32}"/>
              </a:ext>
            </a:extLst>
          </p:cNvPr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latin typeface="+mn-ea"/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n-ea"/>
                <a:ea typeface="+mn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10" name="날짜 개체 틀 27">
            <a:extLst>
              <a:ext uri="{FF2B5EF4-FFF2-40B4-BE49-F238E27FC236}">
                <a16:creationId xmlns:a16="http://schemas.microsoft.com/office/drawing/2014/main" id="{2C82308C-66B2-4B2C-A45B-218833F5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>
                <a:latin typeface="+mn-ea"/>
                <a:ea typeface="+mn-ea"/>
              </a:defRPr>
            </a:lvl1pPr>
          </a:lstStyle>
          <a:p>
            <a:pPr>
              <a:defRPr/>
            </a:pPr>
            <a:fld id="{94007261-9A60-4B24-ABEC-96AE790CB8BA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11" name="바닥글 개체 틀 16">
            <a:extLst>
              <a:ext uri="{FF2B5EF4-FFF2-40B4-BE49-F238E27FC236}">
                <a16:creationId xmlns:a16="http://schemas.microsoft.com/office/drawing/2014/main" id="{2172C1C8-0DFF-4FEC-BC30-5F4FC428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" name="슬라이드 번호 개체 틀 28">
            <a:extLst>
              <a:ext uri="{FF2B5EF4-FFF2-40B4-BE49-F238E27FC236}">
                <a16:creationId xmlns:a16="http://schemas.microsoft.com/office/drawing/2014/main" id="{ED238408-AFF3-449D-B5F2-E8849E04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14FE-EC0E-475F-96EF-4CE5421CB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61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13">
            <a:extLst>
              <a:ext uri="{FF2B5EF4-FFF2-40B4-BE49-F238E27FC236}">
                <a16:creationId xmlns:a16="http://schemas.microsoft.com/office/drawing/2014/main" id="{C9C492DD-D48B-4858-BA85-0560CC4F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2CB3-ED5E-4386-B978-4F95C7484ED2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id="{075F3C0F-1761-41E1-9F85-0254F343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2">
            <a:extLst>
              <a:ext uri="{FF2B5EF4-FFF2-40B4-BE49-F238E27FC236}">
                <a16:creationId xmlns:a16="http://schemas.microsoft.com/office/drawing/2014/main" id="{56E2AA43-62B8-49DE-82D9-6E40FF8D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BA97-5605-4E60-9EAB-F5E6501DAC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97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선 연결선 10">
            <a:extLst>
              <a:ext uri="{FF2B5EF4-FFF2-40B4-BE49-F238E27FC236}">
                <a16:creationId xmlns:a16="http://schemas.microsoft.com/office/drawing/2014/main" id="{CD2DABB8-E379-42CB-A5D6-046AE5064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9613C027-DAC7-4309-B82C-CDA249A5B5BA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직선 연결선 12">
            <a:extLst>
              <a:ext uri="{FF2B5EF4-FFF2-40B4-BE49-F238E27FC236}">
                <a16:creationId xmlns:a16="http://schemas.microsoft.com/office/drawing/2014/main" id="{5EBD70A7-AA83-4910-A50A-65A931347BD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FBE43EAF-A5C9-46E0-B49C-FE492561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92FED-D798-448D-8CEA-93F09981B64F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E16AD3B4-B997-49F7-A578-FBE57E56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C7EA7426-D558-48F2-9B11-4595663A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74EC-F69C-45ED-85F8-77BF854581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837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10769600" cy="609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5384800" cy="2514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514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5384800" cy="2514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7600" y="3962400"/>
            <a:ext cx="5384800" cy="2514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9065FA-9B70-4E78-9389-B513F8E0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532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B9282A7-BBEF-4BB9-975D-C66AF745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532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FA50E1A-7BEA-4F52-9DE0-F25F59BE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532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9B5D-1064-4818-8E92-CB451EED3C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776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769600" cy="609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181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514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514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4AD08B5F-64DE-412C-A0F5-EAB03244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532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A268D16A-DD3B-4E5C-90F7-B7287860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532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FCDD8BF4-C2DB-477C-A213-3D3CE766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532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327C0-40F5-4184-9B49-40923A2C55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495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769600" cy="609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5384800" cy="5181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514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514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6773FD3B-CCD1-46CF-AC32-24E33203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532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DF1245AD-0E53-450A-B99D-C55DCD85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532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7207143-3435-4342-8D84-97E8A82A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532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A0C0-9AF3-4727-B895-C9D3B4140B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817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1200" y="228601"/>
            <a:ext cx="8839200" cy="563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09600" y="1143000"/>
            <a:ext cx="10972800" cy="52578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B73021-6C1D-412C-A83E-A221563705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7B402A-B484-4BCA-8960-657A0F691E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FBBA5-624B-4622-A25B-6CE8A4A12AA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9A55FB-3B16-43E0-A915-15554A2CDA1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E476-6B69-412F-864F-939552DD7C8B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89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990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13">
            <a:extLst>
              <a:ext uri="{FF2B5EF4-FFF2-40B4-BE49-F238E27FC236}">
                <a16:creationId xmlns:a16="http://schemas.microsoft.com/office/drawing/2014/main" id="{05289733-B816-470C-9167-423FC345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1FB2-5CA3-48BD-AAD8-51E2DC2CFF5E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id="{F50C6D2B-23A1-4C2F-987C-4AD8AEAF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2">
            <a:extLst>
              <a:ext uri="{FF2B5EF4-FFF2-40B4-BE49-F238E27FC236}">
                <a16:creationId xmlns:a16="http://schemas.microsoft.com/office/drawing/2014/main" id="{6BE27B70-EB03-4FED-AB72-075188E6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1823-42BD-4640-AECB-8707281727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40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F4C5261-82D1-4A6F-85BD-E358397F4CA2}"/>
              </a:ext>
            </a:extLst>
          </p:cNvPr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2E1FA19-69CB-4DF5-AE7C-C7743E94F6FF}"/>
              </a:ext>
            </a:extLst>
          </p:cNvPr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날짜 개체 틀 3">
            <a:extLst>
              <a:ext uri="{FF2B5EF4-FFF2-40B4-BE49-F238E27FC236}">
                <a16:creationId xmlns:a16="http://schemas.microsoft.com/office/drawing/2014/main" id="{413967EB-9AEB-45A7-AC04-6EAA2330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5E1A-BC4E-4701-9EF3-189E55BEB374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7" name="바닥글 개체 틀 4">
            <a:extLst>
              <a:ext uri="{FF2B5EF4-FFF2-40B4-BE49-F238E27FC236}">
                <a16:creationId xmlns:a16="http://schemas.microsoft.com/office/drawing/2014/main" id="{B787DF76-5A2B-4A03-A28C-FD18EADF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994A9E99-D5E7-4AB4-968D-3EBF0471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6579-A221-4F2D-906E-386C1309BD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680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13">
            <a:extLst>
              <a:ext uri="{FF2B5EF4-FFF2-40B4-BE49-F238E27FC236}">
                <a16:creationId xmlns:a16="http://schemas.microsoft.com/office/drawing/2014/main" id="{EB1D4489-2F6D-42EB-AB08-6F421BC9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3D3E-23FE-480C-92EC-546A43E40534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A1896A6B-F96C-468D-84F0-6D6FC122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22">
            <a:extLst>
              <a:ext uri="{FF2B5EF4-FFF2-40B4-BE49-F238E27FC236}">
                <a16:creationId xmlns:a16="http://schemas.microsoft.com/office/drawing/2014/main" id="{644AE40A-1F2A-4BFE-B77E-C2B96C9E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64B8-EDB2-4645-9373-D921222914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07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13">
            <a:extLst>
              <a:ext uri="{FF2B5EF4-FFF2-40B4-BE49-F238E27FC236}">
                <a16:creationId xmlns:a16="http://schemas.microsoft.com/office/drawing/2014/main" id="{78F3B8EB-76F2-4034-BD44-CDDB1500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06AF-E243-478C-A1FE-4F5E8649AADE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8" name="바닥글 개체 틀 2">
            <a:extLst>
              <a:ext uri="{FF2B5EF4-FFF2-40B4-BE49-F238E27FC236}">
                <a16:creationId xmlns:a16="http://schemas.microsoft.com/office/drawing/2014/main" id="{FA457C88-1E63-4B23-8B39-2D76BEC0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22">
            <a:extLst>
              <a:ext uri="{FF2B5EF4-FFF2-40B4-BE49-F238E27FC236}">
                <a16:creationId xmlns:a16="http://schemas.microsoft.com/office/drawing/2014/main" id="{564F661F-46B9-443F-991D-FE59A5BB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7298-EF53-4F6D-A4B2-A6B5A62175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09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BE35949F-6E80-4C0F-9A20-0315DC84D545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id="{EEB3E3C2-9982-4A02-8BC0-A85D2E92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94DB-9D63-47A2-9185-B031F1BF6101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5" name="바닥글 개체 틀 3">
            <a:extLst>
              <a:ext uri="{FF2B5EF4-FFF2-40B4-BE49-F238E27FC236}">
                <a16:creationId xmlns:a16="http://schemas.microsoft.com/office/drawing/2014/main" id="{E8395CB8-01F4-4F83-80C3-27E6E4A5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id="{91191C53-E64B-4C7B-B86A-D3443157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377D-2A2C-4AC1-9CFB-2FFCC77F5F1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52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0">
            <a:extLst>
              <a:ext uri="{FF2B5EF4-FFF2-40B4-BE49-F238E27FC236}">
                <a16:creationId xmlns:a16="http://schemas.microsoft.com/office/drawing/2014/main" id="{A616099D-13C3-40D4-A724-B65C47722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41D311D8-9103-4BA9-A231-2098C9E89F7C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4" name="날짜 개체 틀 1">
            <a:extLst>
              <a:ext uri="{FF2B5EF4-FFF2-40B4-BE49-F238E27FC236}">
                <a16:creationId xmlns:a16="http://schemas.microsoft.com/office/drawing/2014/main" id="{D9F8B4F6-BE78-4090-9798-761D6886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BF2C-7CFD-4F7B-AA71-5C3F5345530A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id="{C9241253-5FCF-4903-815B-164C5910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FA7ACCA8-35A8-4663-A7B4-5279537D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B833-5E03-49B4-9BB6-42CCE0E84F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2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선 연결선 10">
            <a:extLst>
              <a:ext uri="{FF2B5EF4-FFF2-40B4-BE49-F238E27FC236}">
                <a16:creationId xmlns:a16="http://schemas.microsoft.com/office/drawing/2014/main" id="{00A026FB-7526-4DAF-A4D7-54DC1EDAA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" name="직선 연결선 11">
            <a:extLst>
              <a:ext uri="{FF2B5EF4-FFF2-40B4-BE49-F238E27FC236}">
                <a16:creationId xmlns:a16="http://schemas.microsoft.com/office/drawing/2014/main" id="{84EC0387-4F49-4C0E-B93E-76AC7EAAC64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486C6971-4B9E-4E08-9D99-567A2807FC08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8" name="날짜 개체 틀 4">
            <a:extLst>
              <a:ext uri="{FF2B5EF4-FFF2-40B4-BE49-F238E27FC236}">
                <a16:creationId xmlns:a16="http://schemas.microsoft.com/office/drawing/2014/main" id="{64600ED4-14A9-4064-8A99-1467FFE2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CEF6-8334-4C27-8F42-5AC7ACA54B83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9" name="바닥글 개체 틀 5">
            <a:extLst>
              <a:ext uri="{FF2B5EF4-FFF2-40B4-BE49-F238E27FC236}">
                <a16:creationId xmlns:a16="http://schemas.microsoft.com/office/drawing/2014/main" id="{DC1A59E6-983B-4C5F-9898-99F6B3BB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6">
            <a:extLst>
              <a:ext uri="{FF2B5EF4-FFF2-40B4-BE49-F238E27FC236}">
                <a16:creationId xmlns:a16="http://schemas.microsoft.com/office/drawing/2014/main" id="{AB7E1A30-30D3-4A58-BAB3-FDDAC446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B29D-B20B-457A-85E5-C345D0A0BE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8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선 연결선 10">
            <a:extLst>
              <a:ext uri="{FF2B5EF4-FFF2-40B4-BE49-F238E27FC236}">
                <a16:creationId xmlns:a16="http://schemas.microsoft.com/office/drawing/2014/main" id="{C8E77B92-9BBC-4C18-9BE7-2766E21D3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937FC7BA-2EAF-47B2-AA77-DBCCEB7EF7AD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EB570BA-9A8A-48B1-A1F6-EDD201A71F9F}"/>
              </a:ext>
            </a:extLst>
          </p:cNvPr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날짜 개체 틀 4">
            <a:extLst>
              <a:ext uri="{FF2B5EF4-FFF2-40B4-BE49-F238E27FC236}">
                <a16:creationId xmlns:a16="http://schemas.microsoft.com/office/drawing/2014/main" id="{FFD00AD4-9FE7-4F91-9B68-8F39D4AF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5746-C2DF-4C25-AA74-096371091A1D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9" name="바닥글 개체 틀 5">
            <a:extLst>
              <a:ext uri="{FF2B5EF4-FFF2-40B4-BE49-F238E27FC236}">
                <a16:creationId xmlns:a16="http://schemas.microsoft.com/office/drawing/2014/main" id="{3F850EEF-5E2C-4422-8130-51ABEEDA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6">
            <a:extLst>
              <a:ext uri="{FF2B5EF4-FFF2-40B4-BE49-F238E27FC236}">
                <a16:creationId xmlns:a16="http://schemas.microsoft.com/office/drawing/2014/main" id="{8DD581B1-EB54-4C8F-BF22-1B9BCAE0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0533B-AB8F-41D0-85FC-731EC696D4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767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21">
            <a:extLst>
              <a:ext uri="{FF2B5EF4-FFF2-40B4-BE49-F238E27FC236}">
                <a16:creationId xmlns:a16="http://schemas.microsoft.com/office/drawing/2014/main" id="{534FAD06-7AF8-46A6-B994-8FA4CE61E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텍스트 개체 틀 12">
            <a:extLst>
              <a:ext uri="{FF2B5EF4-FFF2-40B4-BE49-F238E27FC236}">
                <a16:creationId xmlns:a16="http://schemas.microsoft.com/office/drawing/2014/main" id="{8362A281-9634-4C92-A208-1A245DF8DC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4329F02E-6375-49D8-ADBF-9EBBBC452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384548F5-3F6A-4AD1-A44A-D578F3DC68EA}" type="datetimeFigureOut">
              <a:rPr lang="ko-KR" altLang="en-US"/>
              <a:pPr>
                <a:defRPr/>
              </a:pPr>
              <a:t>2023-11-07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159A43-D01B-49C9-A9D8-CF03BDF69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5C73749A-C2EA-4518-B4AF-661EEBBDC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8E7675F-262B-4789-8545-2EB09685D5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0" r:id="rId2"/>
    <p:sldLayoutId id="2147483825" r:id="rId3"/>
    <p:sldLayoutId id="2147483821" r:id="rId4"/>
    <p:sldLayoutId id="2147483822" r:id="rId5"/>
    <p:sldLayoutId id="2147483826" r:id="rId6"/>
    <p:sldLayoutId id="2147483827" r:id="rId7"/>
    <p:sldLayoutId id="2147483828" r:id="rId8"/>
    <p:sldLayoutId id="2147483829" r:id="rId9"/>
    <p:sldLayoutId id="2147483823" r:id="rId10"/>
    <p:sldLayoutId id="2147483830" r:id="rId11"/>
    <p:sldLayoutId id="2147483831" r:id="rId12"/>
    <p:sldLayoutId id="2147483832" r:id="rId13"/>
    <p:sldLayoutId id="2147483833" r:id="rId14"/>
    <p:sldLayoutId id="2147483834" r:id="rId15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n-ea"/>
          <a:ea typeface="+mn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73050" indent="-273050" algn="l" rtl="0" eaLnBrk="0" fontAlgn="base" latinLnBrk="1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ea"/>
          <a:ea typeface="+mn-ea"/>
          <a:cs typeface="+mn-cs"/>
        </a:defRPr>
      </a:lvl1pPr>
      <a:lvl2pPr marL="547688" indent="-273050" algn="l" rtl="0" eaLnBrk="0" fontAlgn="base" latinLnBrk="1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ea"/>
          <a:ea typeface="+mn-ea"/>
          <a:cs typeface="+mn-cs"/>
        </a:defRPr>
      </a:lvl2pPr>
      <a:lvl3pPr marL="822325" indent="-228600" algn="l" rtl="0" eaLnBrk="0" fontAlgn="base" latinLnBrk="1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096963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ea"/>
          <a:ea typeface="+mn-ea"/>
          <a:cs typeface="+mn-cs"/>
        </a:defRPr>
      </a:lvl4pPr>
      <a:lvl5pPr marL="1371600" indent="-228600" algn="l" rtl="0" eaLnBrk="0" fontAlgn="base" latinLnBrk="1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ea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.search.naver.com/search.naver?where=image&amp;query=%EC%A0%84%EC%A7%80%ED%98%84&amp;ie=utf8&amp;sm=tab_tx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제목 1"/>
          <p:cNvSpPr>
            <a:spLocks noGrp="1" noChangeArrowheads="1"/>
          </p:cNvSpPr>
          <p:nvPr>
            <p:ph type="ctrTitle"/>
          </p:nvPr>
        </p:nvSpPr>
        <p:spPr>
          <a:xfrm>
            <a:off x="1991545" y="1981200"/>
            <a:ext cx="828117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dirty="0"/>
              <a:t>데이터의 입력</a:t>
            </a:r>
          </a:p>
        </p:txBody>
      </p:sp>
      <p:sp>
        <p:nvSpPr>
          <p:cNvPr id="4098" name="부제목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/>
              <a:t>SPSS </a:t>
            </a:r>
            <a:r>
              <a:rPr lang="ko-KR" altLang="en-US" dirty="0"/>
              <a:t>실습</a:t>
            </a:r>
          </a:p>
        </p:txBody>
      </p:sp>
    </p:spTree>
    <p:extLst>
      <p:ext uri="{BB962C8B-B14F-4D97-AF65-F5344CB8AC3E}">
        <p14:creationId xmlns:p14="http://schemas.microsoft.com/office/powerpoint/2010/main" val="319954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70B9374-9348-4963-A1BF-E1E12B41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476672"/>
            <a:ext cx="4050025" cy="331236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3142C8F-81BE-43E0-A577-1C44CBF1D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57"/>
          <a:stretch/>
        </p:blipFill>
        <p:spPr>
          <a:xfrm>
            <a:off x="4727848" y="476672"/>
            <a:ext cx="2923019" cy="49137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8359630-BAEE-40D9-B1E5-A7ACE1E1E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322" y="476672"/>
            <a:ext cx="3846745" cy="3682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395FD9-F169-49C7-A23E-4866B15E3B21}"/>
              </a:ext>
            </a:extLst>
          </p:cNvPr>
          <p:cNvSpPr txBox="1"/>
          <p:nvPr/>
        </p:nvSpPr>
        <p:spPr>
          <a:xfrm>
            <a:off x="758400" y="3933056"/>
            <a:ext cx="3105352" cy="64633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빈 칸 확보</a:t>
            </a:r>
            <a:endParaRPr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6BCDD-0476-4339-BCAA-641575115401}"/>
              </a:ext>
            </a:extLst>
          </p:cNvPr>
          <p:cNvSpPr txBox="1"/>
          <p:nvPr/>
        </p:nvSpPr>
        <p:spPr>
          <a:xfrm>
            <a:off x="4636681" y="5517232"/>
            <a:ext cx="3105352" cy="1077218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데이터</a:t>
            </a:r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&gt;</a:t>
            </a:r>
            <a:r>
              <a:rPr lang="ko-KR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텍스트나누기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2AC5A-2DAB-4819-B592-46A691200D5C}"/>
              </a:ext>
            </a:extLst>
          </p:cNvPr>
          <p:cNvSpPr txBox="1"/>
          <p:nvPr/>
        </p:nvSpPr>
        <p:spPr>
          <a:xfrm>
            <a:off x="8112224" y="4365104"/>
            <a:ext cx="3607827" cy="64633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구분기호로 분리</a:t>
            </a:r>
            <a:endParaRPr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769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7CE669D-8CFA-4E66-94B4-DBC2B204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692696"/>
            <a:ext cx="4171553" cy="39939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B3E4E84-9D72-46E6-8EFB-2F148917F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673102"/>
            <a:ext cx="5192437" cy="4608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116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FD59026-36A2-41DB-BF93-EB96EDA743B3}"/>
              </a:ext>
            </a:extLst>
          </p:cNvPr>
          <p:cNvGraphicFramePr>
            <a:graphicFrameLocks noGrp="1"/>
          </p:cNvGraphicFramePr>
          <p:nvPr/>
        </p:nvGraphicFramePr>
        <p:xfrm>
          <a:off x="1271464" y="2621433"/>
          <a:ext cx="8712324" cy="1790700"/>
        </p:xfrm>
        <a:graphic>
          <a:graphicData uri="http://schemas.openxmlformats.org/drawingml/2006/table">
            <a:tbl>
              <a:tblPr/>
              <a:tblGrid>
                <a:gridCol w="871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07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귀하의 학년은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① 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학년 ② 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학년 ③ 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학년 ④ 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학년</a:t>
                      </a:r>
                      <a:endParaRPr lang="ko-KR" altLang="en-US" sz="12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귀하가 주로 하는 취업준비는 무엇입니까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  <a:endParaRPr lang="ko-KR" altLang="en-US" sz="12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018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① 외국어 공부 ② 자격증 ③ 공모전 참가 ④ 학점관리 ⑤ 면접 및 자기소개서 </a:t>
                      </a:r>
                      <a:endParaRPr lang="en-US" altLang="ko-KR" sz="16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018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⑥ 시험 준비 ⑦ 기타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 )</a:t>
                      </a:r>
                      <a:endParaRPr lang="ko-KR" altLang="en-US" sz="12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7" marR="64767" marT="17864" marB="1786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82" name="제목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154344" cy="83162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단일응답의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코딩</a:t>
            </a:r>
          </a:p>
        </p:txBody>
      </p:sp>
      <p:sp>
        <p:nvSpPr>
          <p:cNvPr id="20483" name="내용 개체 틀 2"/>
          <p:cNvSpPr>
            <a:spLocks noGrp="1" noChangeArrowheads="1"/>
          </p:cNvSpPr>
          <p:nvPr>
            <p:ph idx="1"/>
          </p:nvPr>
        </p:nvSpPr>
        <p:spPr>
          <a:xfrm>
            <a:off x="838200" y="1484784"/>
            <a:ext cx="10154344" cy="45365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조사한 자료를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SPSS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분석을 위하여 데이터 시트에 입력하는 것을 코딩이라 한다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하나의 변수에 대한 측정값이 하나인 자료를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단일응답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자료라 하며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해당변수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칸에 하나의 측정값을 입력한다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3E75326-E6DC-4B90-A16F-D5A58B54DE7E}"/>
              </a:ext>
            </a:extLst>
          </p:cNvPr>
          <p:cNvGraphicFramePr>
            <a:graphicFrameLocks noGrp="1"/>
          </p:cNvGraphicFramePr>
          <p:nvPr/>
        </p:nvGraphicFramePr>
        <p:xfrm>
          <a:off x="1271464" y="4486892"/>
          <a:ext cx="7416800" cy="1423989"/>
        </p:xfrm>
        <a:graphic>
          <a:graphicData uri="http://schemas.openxmlformats.org/drawingml/2006/table">
            <a:tbl>
              <a:tblPr/>
              <a:tblGrid>
                <a:gridCol w="110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65125"/>
            <a:ext cx="7128792" cy="5383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2780928"/>
            <a:ext cx="6824638" cy="39395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7628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다중응답의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코딩</a:t>
            </a:r>
          </a:p>
        </p:txBody>
      </p:sp>
      <p:sp>
        <p:nvSpPr>
          <p:cNvPr id="22531" name="내용 개체 틀 2"/>
          <p:cNvSpPr>
            <a:spLocks noGrp="1" noChangeArrowheads="1"/>
          </p:cNvSpPr>
          <p:nvPr>
            <p:ph idx="1"/>
          </p:nvPr>
        </p:nvSpPr>
        <p:spPr>
          <a:xfrm>
            <a:off x="838200" y="1340768"/>
            <a:ext cx="10515600" cy="4968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하나의 변수에 대한 측정값이 다수인 자료를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다중응답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자료라 한다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해당변수의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수를 늘려 여러 칸에 측정값을 입력한다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37F37D0-9EBE-4CD9-8E06-1B2367DAE225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2276872"/>
          <a:ext cx="8208962" cy="1901825"/>
        </p:xfrm>
        <a:graphic>
          <a:graphicData uri="http://schemas.openxmlformats.org/drawingml/2006/table">
            <a:tbl>
              <a:tblPr/>
              <a:tblGrid>
                <a:gridCol w="820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18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귀하의 학년은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학년 ② 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학년 ③ 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학년 ④ 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귀하가 주로 하는 취업준비는 무엇입니까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  <a:r>
                        <a:rPr lang="ko-KR" altLang="en-US" sz="20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</a:t>
                      </a:r>
                      <a:r>
                        <a:rPr lang="en-US" altLang="ko-KR" sz="18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(2</a:t>
                      </a:r>
                      <a:r>
                        <a:rPr lang="ko-KR" altLang="en-US" sz="18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개까지 선택 가능</a:t>
                      </a:r>
                      <a:r>
                        <a:rPr lang="en-US" altLang="ko-KR" sz="18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100" b="0" kern="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018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외국어 공부 ② 자격증 ③ 공모전 참가 ④ 학점관리 ⑤ 면접 및 자기소개서 </a:t>
                      </a:r>
                      <a:endParaRPr lang="en-US" altLang="ko-KR" sz="16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018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⑥ 시험 준비 ⑦ 기타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13" marB="179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09F80FE-E99A-42F8-9A23-E3C25A28FA6A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4293096"/>
          <a:ext cx="7775578" cy="1898652"/>
        </p:xfrm>
        <a:graphic>
          <a:graphicData uri="http://schemas.openxmlformats.org/drawingml/2006/table">
            <a:tbl>
              <a:tblPr/>
              <a:tblGrid>
                <a:gridCol w="115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응답자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번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번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56" y="228600"/>
            <a:ext cx="6511255" cy="50349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420888"/>
            <a:ext cx="5940722" cy="40924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 noChangeArrowheads="1"/>
          </p:cNvSpPr>
          <p:nvPr>
            <p:ph type="title"/>
          </p:nvPr>
        </p:nvSpPr>
        <p:spPr>
          <a:xfrm>
            <a:off x="469385" y="252092"/>
            <a:ext cx="2293962" cy="251167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 err="1"/>
              <a:t>다중응답</a:t>
            </a:r>
            <a:br>
              <a:rPr lang="en-US" altLang="ko-KR" sz="3200" dirty="0"/>
            </a:br>
            <a:r>
              <a:rPr lang="en-US" altLang="ko-KR" sz="3200" dirty="0"/>
              <a:t>(</a:t>
            </a:r>
            <a:r>
              <a:rPr lang="ko-KR" altLang="en-US" sz="3200" dirty="0" err="1"/>
              <a:t>다중반응</a:t>
            </a:r>
            <a:r>
              <a:rPr lang="en-US" altLang="ko-KR" sz="3200" dirty="0"/>
              <a:t>)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변수군의</a:t>
            </a:r>
            <a:r>
              <a:rPr lang="ko-KR" altLang="en-US" sz="3200" dirty="0"/>
              <a:t> 정의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244268"/>
            <a:ext cx="7467600" cy="6286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841107"/>
            <a:ext cx="5705475" cy="5095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831582"/>
            <a:ext cx="2752725" cy="510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오른쪽 화살표 5"/>
          <p:cNvSpPr/>
          <p:nvPr/>
        </p:nvSpPr>
        <p:spPr>
          <a:xfrm>
            <a:off x="7364790" y="2996952"/>
            <a:ext cx="576064" cy="536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 noChangeArrowheads="1"/>
          </p:cNvSpPr>
          <p:nvPr>
            <p:ph type="title"/>
          </p:nvPr>
        </p:nvSpPr>
        <p:spPr>
          <a:xfrm>
            <a:off x="551384" y="409113"/>
            <a:ext cx="2790081" cy="11954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3200" dirty="0" err="1"/>
              <a:t>다중응답의</a:t>
            </a:r>
            <a:r>
              <a:rPr lang="ko-KR" altLang="en-US" sz="3200" dirty="0"/>
              <a:t> 빈도분석</a:t>
            </a:r>
          </a:p>
        </p:txBody>
      </p:sp>
      <p:sp>
        <p:nvSpPr>
          <p:cNvPr id="26627" name="내용 개체 틀 1"/>
          <p:cNvSpPr>
            <a:spLocks noGrp="1" noChangeArrowheads="1"/>
          </p:cNvSpPr>
          <p:nvPr>
            <p:ph idx="1"/>
          </p:nvPr>
        </p:nvSpPr>
        <p:spPr>
          <a:xfrm>
            <a:off x="547593" y="1916833"/>
            <a:ext cx="2790080" cy="14401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dirty="0" err="1"/>
              <a:t>변수군</a:t>
            </a:r>
            <a:r>
              <a:rPr lang="ko-KR" altLang="en-US" sz="2400" dirty="0"/>
              <a:t> 정의 후 </a:t>
            </a:r>
            <a:r>
              <a:rPr lang="ko-KR" altLang="en-US" sz="2400" dirty="0" err="1"/>
              <a:t>빈도분석의</a:t>
            </a:r>
            <a:r>
              <a:rPr lang="ko-KR" altLang="en-US" sz="2400" dirty="0"/>
              <a:t> 활성화</a:t>
            </a:r>
          </a:p>
        </p:txBody>
      </p:sp>
      <p:sp>
        <p:nvSpPr>
          <p:cNvPr id="26628" name="Rectangle 29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b="11508"/>
          <a:stretch/>
        </p:blipFill>
        <p:spPr>
          <a:xfrm>
            <a:off x="3923675" y="409113"/>
            <a:ext cx="6838950" cy="59423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0B4E58C-229B-4E04-854A-8761A41C6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424" y="476672"/>
            <a:ext cx="10657184" cy="70450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3600" dirty="0"/>
              <a:t>코딩변경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A1AD4C0-C2DF-45D3-8523-1DE2CE8FA23E}"/>
              </a:ext>
            </a:extLst>
          </p:cNvPr>
          <p:cNvGraphicFramePr>
            <a:graphicFrameLocks noGrp="1"/>
          </p:cNvGraphicFramePr>
          <p:nvPr/>
        </p:nvGraphicFramePr>
        <p:xfrm>
          <a:off x="911424" y="1484313"/>
          <a:ext cx="10657184" cy="2578179"/>
        </p:xfrm>
        <a:graphic>
          <a:graphicData uri="http://schemas.openxmlformats.org/drawingml/2006/table">
            <a:tbl>
              <a:tblPr/>
              <a:tblGrid>
                <a:gridCol w="3017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273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Q: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제품에 대하여 어떻게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2" marR="6476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98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1.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디자인이 좋다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2.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성능이 좋다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3.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기능이 다양하다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4.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가격이 비싸다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5. A/S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 좋다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37" marR="3593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매우부정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부정 ③ 보통 ④ 긍정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매우긍정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매우부정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부정 ③ 보통 ④ 긍정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매우긍정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매우부정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부정 ③ 보통 ④ 긍정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매우긍정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매우부정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부정 ③ 보통 ④ 긍정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매우긍정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매우부정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부정 ③ 보통 ④ 긍정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매우긍정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37" marR="3593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59" name="직사각형 3"/>
          <p:cNvSpPr>
            <a:spLocks noChangeArrowheads="1"/>
          </p:cNvSpPr>
          <p:nvPr/>
        </p:nvSpPr>
        <p:spPr bwMode="auto">
          <a:xfrm>
            <a:off x="916811" y="4221088"/>
            <a:ext cx="10657184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역코딩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5, 2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4, ... , 5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등으로 변경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같은 변수로 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코딩변경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척도변경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연령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척도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연령층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순서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다른 변수로 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코딩변경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ko-KR" altLang="en-US" sz="20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예제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데이터코딩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sav</a:t>
            </a:r>
            <a:endParaRPr lang="en-US" altLang="ko-KR" sz="20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3FC7DC-CBD9-4649-9C1E-B9C58362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846584"/>
          </a:xfrm>
        </p:spPr>
        <p:txBody>
          <a:bodyPr/>
          <a:lstStyle/>
          <a:p>
            <a:r>
              <a:rPr lang="ko-KR" altLang="en-US" dirty="0" err="1"/>
              <a:t>구글설문</a:t>
            </a:r>
            <a:r>
              <a:rPr lang="ko-KR" altLang="en-US" dirty="0"/>
              <a:t> 결과 엑셀로 </a:t>
            </a:r>
            <a:r>
              <a:rPr lang="ko-KR" altLang="en-US" dirty="0" err="1"/>
              <a:t>받아오기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C6F305-1DB4-44C2-ACD8-E670E481B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6"/>
          <a:stretch/>
        </p:blipFill>
        <p:spPr>
          <a:xfrm>
            <a:off x="767408" y="1347599"/>
            <a:ext cx="8448625" cy="41628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AED9BC6-3D41-4B5C-89FA-2706FEAEF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2514764"/>
            <a:ext cx="3185779" cy="320955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694D9FA-E39E-4CC6-9AC5-C04D995B5AE5}"/>
              </a:ext>
            </a:extLst>
          </p:cNvPr>
          <p:cNvSpPr/>
          <p:nvPr/>
        </p:nvSpPr>
        <p:spPr>
          <a:xfrm>
            <a:off x="8616280" y="3933056"/>
            <a:ext cx="318577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86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 noChangeArrowheads="1"/>
          </p:cNvSpPr>
          <p:nvPr>
            <p:ph type="title"/>
          </p:nvPr>
        </p:nvSpPr>
        <p:spPr>
          <a:xfrm>
            <a:off x="623392" y="413266"/>
            <a:ext cx="2558182" cy="212199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3600" dirty="0"/>
              <a:t>같은 변수로 </a:t>
            </a:r>
            <a:r>
              <a:rPr lang="ko-KR" altLang="en-US" sz="3600" dirty="0" err="1"/>
              <a:t>코딩변경</a:t>
            </a:r>
            <a:endParaRPr lang="ko-KR" altLang="en-US" sz="3600" dirty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413266"/>
            <a:ext cx="6800850" cy="6057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85" y="548680"/>
            <a:ext cx="4324350" cy="287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2276872"/>
            <a:ext cx="6534150" cy="4152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 noChangeArrowheads="1"/>
          </p:cNvSpPr>
          <p:nvPr>
            <p:ph type="title"/>
          </p:nvPr>
        </p:nvSpPr>
        <p:spPr>
          <a:xfrm>
            <a:off x="335360" y="332657"/>
            <a:ext cx="2231355" cy="18722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3600" dirty="0"/>
              <a:t>다른 변수로 </a:t>
            </a:r>
            <a:r>
              <a:rPr lang="ko-KR" altLang="en-US" sz="3600" dirty="0" err="1"/>
              <a:t>코딩변경</a:t>
            </a:r>
            <a:endParaRPr lang="ko-KR" altLang="en-US" sz="3600" dirty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480" y="332657"/>
            <a:ext cx="6079840" cy="33900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212975"/>
            <a:ext cx="5472608" cy="3332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3212975"/>
            <a:ext cx="3721637" cy="3332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오른쪽 화살표 10"/>
          <p:cNvSpPr/>
          <p:nvPr/>
        </p:nvSpPr>
        <p:spPr>
          <a:xfrm>
            <a:off x="6961277" y="4735298"/>
            <a:ext cx="42968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538779" y="1604714"/>
            <a:ext cx="42968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아래쪽 화살표 6"/>
          <p:cNvSpPr/>
          <p:nvPr/>
        </p:nvSpPr>
        <p:spPr>
          <a:xfrm rot="2658219">
            <a:off x="8683565" y="436510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32656"/>
            <a:ext cx="4643837" cy="28321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032" y="332656"/>
            <a:ext cx="5469114" cy="345794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3573016"/>
            <a:ext cx="7125618" cy="28738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380" y="542152"/>
            <a:ext cx="1980220" cy="56356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ko-KR" altLang="en-US" sz="2800" dirty="0" err="1"/>
              <a:t>변수계산</a:t>
            </a:r>
            <a:endParaRPr lang="en-US" altLang="ko-KR" sz="2800" dirty="0"/>
          </a:p>
        </p:txBody>
      </p:sp>
      <p:sp>
        <p:nvSpPr>
          <p:cNvPr id="32771" name="직사각형 2"/>
          <p:cNvSpPr>
            <a:spLocks noChangeArrowheads="1"/>
          </p:cNvSpPr>
          <p:nvPr/>
        </p:nvSpPr>
        <p:spPr bwMode="auto">
          <a:xfrm>
            <a:off x="515380" y="1278265"/>
            <a:ext cx="11161239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변수계산은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단순한 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코딩변경이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아니고 한 변수의 치환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여러 변수들의 함수 등으로 새로운 변수를 정의하는 것이다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772" name="직사각형 3"/>
          <p:cNvSpPr>
            <a:spLocks noChangeArrowheads="1"/>
          </p:cNvSpPr>
          <p:nvPr/>
        </p:nvSpPr>
        <p:spPr bwMode="auto">
          <a:xfrm>
            <a:off x="519808" y="2149756"/>
            <a:ext cx="1975792" cy="1631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 변수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평균값을 새로운 변수 “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만족도평균”으로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생성</a:t>
            </a:r>
          </a:p>
        </p:txBody>
      </p:sp>
      <p:sp>
        <p:nvSpPr>
          <p:cNvPr id="32773" name="Rectangle 45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Rectangle 47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010401"/>
            <a:ext cx="817245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76064"/>
            <a:ext cx="6543675" cy="5419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376064"/>
            <a:ext cx="3267565" cy="5391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 noChangeArrowheads="1"/>
          </p:cNvSpPr>
          <p:nvPr>
            <p:ph type="title"/>
          </p:nvPr>
        </p:nvSpPr>
        <p:spPr>
          <a:xfrm>
            <a:off x="835502" y="431147"/>
            <a:ext cx="3096343" cy="7617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3600" dirty="0"/>
              <a:t>케이스</a:t>
            </a:r>
            <a:r>
              <a:rPr lang="ko-KR" altLang="en-US" sz="4000" dirty="0"/>
              <a:t> 선택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3C4316AF-1B1D-4D2B-B1D9-2478E60370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04418" y="453760"/>
          <a:ext cx="7596237" cy="526969"/>
        </p:xfrm>
        <a:graphic>
          <a:graphicData uri="http://schemas.openxmlformats.org/drawingml/2006/table">
            <a:tbl>
              <a:tblPr/>
              <a:tblGrid>
                <a:gridCol w="759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969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예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&gt;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앞의 예제에서 연령이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세 미만인 자료를 제거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(20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세 이상만 선택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5" marR="64775" marT="17915" marB="179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25" name="직사각형 4"/>
          <p:cNvSpPr>
            <a:spLocks noChangeArrowheads="1"/>
          </p:cNvSpPr>
          <p:nvPr/>
        </p:nvSpPr>
        <p:spPr bwMode="auto">
          <a:xfrm>
            <a:off x="835503" y="1484784"/>
            <a:ext cx="3096344" cy="31700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배열의 ‘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열’인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변수는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변수의 코딩 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이나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변수계산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등을 통해 변수를 </a:t>
            </a:r>
            <a:r>
              <a:rPr lang="ko-KR" altLang="en-US" sz="18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변환시키거나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새로운 변수를 생성해줄 수 있다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배열의 ‘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행’인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응답자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즉 케이스의 제거나 선택은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메뉴의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케이스 선택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시행할 수 있다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39" y="1081568"/>
            <a:ext cx="2895897" cy="5687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76" y="1945131"/>
            <a:ext cx="3695167" cy="38095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476672"/>
            <a:ext cx="5123738" cy="3844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880" y="481131"/>
            <a:ext cx="4464496" cy="58957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0724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984C3C4-1676-4AFA-9BCF-E498F47C23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SPSS</a:t>
            </a:r>
            <a:r>
              <a:rPr lang="ko-KR" altLang="en-US" dirty="0"/>
              <a:t>에 의한</a:t>
            </a:r>
            <a:br>
              <a:rPr lang="ko-KR" altLang="en-US" dirty="0"/>
            </a:br>
            <a:r>
              <a:rPr lang="ko-KR" altLang="en-US" dirty="0"/>
              <a:t>양적 자료의 분석</a:t>
            </a:r>
            <a:r>
              <a:rPr lang="en-US" altLang="ko-KR" dirty="0"/>
              <a:t>, </a:t>
            </a:r>
            <a:r>
              <a:rPr lang="ko-KR" altLang="en-US" dirty="0"/>
              <a:t>기술통계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55B3152-1A7C-44B7-B704-A9036970AD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24313" y="5286375"/>
            <a:ext cx="5029200" cy="381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ko-KR" altLang="en-US" sz="2200" dirty="0"/>
              <a:t>키워드</a:t>
            </a:r>
            <a:r>
              <a:rPr lang="en-US" altLang="ko-KR" sz="2200" dirty="0"/>
              <a:t>: </a:t>
            </a:r>
            <a:r>
              <a:rPr lang="ko-KR" altLang="en-US" sz="2200" dirty="0"/>
              <a:t>척도</a:t>
            </a:r>
            <a:r>
              <a:rPr lang="en-US" altLang="ko-KR" sz="2200" dirty="0"/>
              <a:t>, </a:t>
            </a:r>
            <a:r>
              <a:rPr lang="ko-KR" altLang="en-US" sz="2200" dirty="0"/>
              <a:t>변수</a:t>
            </a:r>
            <a:r>
              <a:rPr lang="en-US" altLang="ko-KR" sz="2200" dirty="0"/>
              <a:t>, </a:t>
            </a:r>
            <a:r>
              <a:rPr lang="ko-KR" altLang="en-US" sz="2200" dirty="0"/>
              <a:t>기초통계</a:t>
            </a:r>
            <a:r>
              <a:rPr lang="en-US" altLang="ko-KR" sz="2200" dirty="0"/>
              <a:t>, </a:t>
            </a:r>
            <a:r>
              <a:rPr lang="ko-KR" altLang="en-US" sz="2200" dirty="0"/>
              <a:t>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B22AF4B-D9C4-4E08-9B3F-45AECB094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>
                <a:solidFill>
                  <a:srgbClr val="FF0000"/>
                </a:solidFill>
              </a:rPr>
              <a:t>Review</a:t>
            </a:r>
            <a:endParaRPr lang="en-US" altLang="ko-KR" sz="36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BE933FA-4C82-4ADB-A304-DE1457BCA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2800"/>
              <a:t>자료</a:t>
            </a:r>
            <a:r>
              <a:rPr lang="en-US" altLang="ko-KR" sz="2800"/>
              <a:t>(data)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/>
              <a:t>변수에 대한 측정값</a:t>
            </a:r>
            <a:r>
              <a:rPr lang="en-US" altLang="ko-KR" sz="2400"/>
              <a:t>, </a:t>
            </a:r>
            <a:r>
              <a:rPr lang="ko-KR" altLang="en-US" sz="2400"/>
              <a:t>원자료</a:t>
            </a:r>
            <a:r>
              <a:rPr lang="en-US" altLang="ko-KR" sz="2400"/>
              <a:t>, raw data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800"/>
              <a:t>질적자료와 양적자료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/>
              <a:t>질적자료</a:t>
            </a:r>
            <a:r>
              <a:rPr lang="en-US" altLang="ko-KR" sz="2400"/>
              <a:t>=&gt;</a:t>
            </a:r>
            <a:r>
              <a:rPr lang="ko-KR" altLang="en-US" sz="2400"/>
              <a:t>척도선택</a:t>
            </a:r>
            <a:r>
              <a:rPr lang="en-US" altLang="ko-KR" sz="2400"/>
              <a:t>=&gt;</a:t>
            </a:r>
            <a:r>
              <a:rPr lang="ko-KR" altLang="en-US" sz="2400"/>
              <a:t>측정</a:t>
            </a:r>
            <a:r>
              <a:rPr lang="en-US" altLang="ko-KR" sz="2400"/>
              <a:t>=&gt;</a:t>
            </a:r>
            <a:r>
              <a:rPr lang="ko-KR" altLang="en-US" sz="2400"/>
              <a:t>양적자료</a:t>
            </a:r>
          </a:p>
        </p:txBody>
      </p:sp>
      <p:pic>
        <p:nvPicPr>
          <p:cNvPr id="10244" name="Picture 4" descr="인물사진">
            <a:hlinkClick r:id="rId2"/>
            <a:extLst>
              <a:ext uri="{FF2B5EF4-FFF2-40B4-BE49-F238E27FC236}">
                <a16:creationId xmlns:a16="http://schemas.microsoft.com/office/drawing/2014/main" id="{AF3B8152-9BA7-48CD-86A8-8E1D56ED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303589"/>
            <a:ext cx="213836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>
            <a:extLst>
              <a:ext uri="{FF2B5EF4-FFF2-40B4-BE49-F238E27FC236}">
                <a16:creationId xmlns:a16="http://schemas.microsoft.com/office/drawing/2014/main" id="{C9C75BDA-1092-430F-8D11-4CC7EDE1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3209925"/>
            <a:ext cx="2447925" cy="2736850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latinLnBrk="1" hangingPunct="1">
              <a:defRPr/>
            </a:pPr>
            <a:r>
              <a:rPr lang="ko-KR" altLang="en-US" sz="2800">
                <a:solidFill>
                  <a:schemeClr val="folHlink"/>
                </a:solidFill>
                <a:latin typeface="휴먼모음T" pitchFamily="18" charset="-127"/>
                <a:ea typeface="휴먼모음T" pitchFamily="18" charset="-127"/>
              </a:rPr>
              <a:t>척도</a:t>
            </a:r>
          </a:p>
          <a:p>
            <a:pPr eaLnBrk="1" latinLnBrk="1" hangingPunct="1">
              <a:defRPr/>
            </a:pPr>
            <a:endParaRPr lang="ko-KR" altLang="en-US" sz="200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eaLnBrk="1" latinLnBrk="1" hangingPunct="1">
              <a:defRPr/>
            </a:pP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1.</a:t>
            </a:r>
            <a:r>
              <a:rPr lang="ko-KR" altLang="en-US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성</a:t>
            </a: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(sex)</a:t>
            </a:r>
            <a:r>
              <a:rPr lang="ko-KR" altLang="en-US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은</a:t>
            </a: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?</a:t>
            </a:r>
          </a:p>
          <a:p>
            <a:pPr eaLnBrk="1" latinLnBrk="1" hangingPunct="1">
              <a:defRPr/>
            </a:pP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2.</a:t>
            </a:r>
            <a:r>
              <a:rPr lang="ko-KR" altLang="en-US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키</a:t>
            </a: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(height)</a:t>
            </a:r>
            <a:r>
              <a:rPr lang="ko-KR" altLang="en-US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는</a:t>
            </a: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?</a:t>
            </a:r>
          </a:p>
          <a:p>
            <a:pPr eaLnBrk="1" latinLnBrk="1" hangingPunct="1">
              <a:defRPr/>
            </a:pP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3.</a:t>
            </a:r>
            <a:r>
              <a:rPr lang="ko-KR" altLang="en-US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체중</a:t>
            </a: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(weight)</a:t>
            </a:r>
            <a:r>
              <a:rPr lang="ko-KR" altLang="en-US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은</a:t>
            </a: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?</a:t>
            </a:r>
          </a:p>
          <a:p>
            <a:pPr eaLnBrk="1" latinLnBrk="1" hangingPunct="1">
              <a:defRPr/>
            </a:pP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4.</a:t>
            </a:r>
            <a:r>
              <a:rPr lang="ko-KR" altLang="en-US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얼마나 아름답다고</a:t>
            </a:r>
          </a:p>
          <a:p>
            <a:pPr eaLnBrk="1" latinLnBrk="1" hangingPunct="1">
              <a:defRPr/>
            </a:pPr>
            <a:r>
              <a:rPr lang="ko-KR" altLang="en-US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생각합니까</a:t>
            </a:r>
            <a:r>
              <a:rPr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? </a:t>
            </a:r>
          </a:p>
          <a:p>
            <a:pPr eaLnBrk="1" latinLnBrk="1" hangingPunct="1">
              <a:defRPr/>
            </a:pPr>
            <a:endParaRPr lang="en-US" altLang="ko-KR" sz="2000"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10270" name="Group 30">
            <a:extLst>
              <a:ext uri="{FF2B5EF4-FFF2-40B4-BE49-F238E27FC236}">
                <a16:creationId xmlns:a16="http://schemas.microsoft.com/office/drawing/2014/main" id="{B2A36511-973E-4D2F-A0A5-6B9F9D0A1CE4}"/>
              </a:ext>
            </a:extLst>
          </p:cNvPr>
          <p:cNvGraphicFramePr>
            <a:graphicFrameLocks noGrp="1"/>
          </p:cNvGraphicFramePr>
          <p:nvPr/>
        </p:nvGraphicFramePr>
        <p:xfrm>
          <a:off x="7381875" y="3214689"/>
          <a:ext cx="2928938" cy="2665413"/>
        </p:xfrm>
        <a:graphic>
          <a:graphicData uri="http://schemas.openxmlformats.org/drawingml/2006/table">
            <a:tbl>
              <a:tblPr/>
              <a:tblGrid>
                <a:gridCol w="151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변수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측정값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성별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여자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체중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아름다움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66" name="Text Box 26">
            <a:extLst>
              <a:ext uri="{FF2B5EF4-FFF2-40B4-BE49-F238E27FC236}">
                <a16:creationId xmlns:a16="http://schemas.microsoft.com/office/drawing/2014/main" id="{8362916E-5294-49BC-93E5-C1E502FCA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6049963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latin typeface="굴림" panose="020B0600000101010101" pitchFamily="50" charset="-127"/>
                <a:ea typeface="휴먼모음T" panose="02030504000101010101" pitchFamily="18" charset="-127"/>
              </a:rPr>
              <a:t>질적자료</a:t>
            </a: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0160A08A-8FA4-40FB-892D-FC7A968FF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663" y="6083301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latin typeface="굴림" panose="020B0600000101010101" pitchFamily="50" charset="-127"/>
                <a:ea typeface="휴먼모음T" panose="02030504000101010101" pitchFamily="18" charset="-127"/>
              </a:rPr>
              <a:t>양적자료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66" grpId="0"/>
      <p:bldP spid="102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EA974BE-BBF9-4B3C-9938-FACA24BE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11" y="620687"/>
            <a:ext cx="9800777" cy="5549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D2BA6-D11E-47E3-82B7-16306E9BAD2D}"/>
              </a:ext>
            </a:extLst>
          </p:cNvPr>
          <p:cNvSpPr txBox="1"/>
          <p:nvPr/>
        </p:nvSpPr>
        <p:spPr>
          <a:xfrm rot="20103863">
            <a:off x="4727848" y="2996952"/>
            <a:ext cx="439248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solidFill>
                  <a:schemeClr val="bg1"/>
                </a:solidFill>
                <a:latin typeface="+mn-ea"/>
                <a:ea typeface="+mn-ea"/>
              </a:rPr>
              <a:t>한글 깨짐</a:t>
            </a:r>
          </a:p>
        </p:txBody>
      </p:sp>
    </p:spTree>
    <p:extLst>
      <p:ext uri="{BB962C8B-B14F-4D97-AF65-F5344CB8AC3E}">
        <p14:creationId xmlns:p14="http://schemas.microsoft.com/office/powerpoint/2010/main" val="3051613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5FF1A26-30BF-46F1-AAEB-585A20ED4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440" y="332656"/>
            <a:ext cx="7177088" cy="59603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/>
              <a:t>척도의 형태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77BC9C-1941-4597-A322-AD935802F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3975" y="1300163"/>
            <a:ext cx="7107238" cy="4970462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 </a:t>
            </a:r>
            <a:r>
              <a:rPr lang="ko-KR" altLang="en-US" sz="2400" dirty="0"/>
              <a:t>명목척도</a:t>
            </a:r>
            <a:r>
              <a:rPr lang="en-US" altLang="ko-KR" sz="2400" dirty="0"/>
              <a:t>(nominal scale)</a:t>
            </a:r>
          </a:p>
          <a:p>
            <a:pPr marL="669925" lvl="1" indent="-325438" eaLnBrk="1" hangingPunct="1"/>
            <a:r>
              <a:rPr lang="ko-KR" altLang="en-US" sz="2000" dirty="0"/>
              <a:t>성별</a:t>
            </a:r>
            <a:r>
              <a:rPr lang="en-US" altLang="ko-KR" sz="2000" dirty="0"/>
              <a:t>, </a:t>
            </a:r>
            <a:r>
              <a:rPr lang="ko-KR" altLang="en-US" sz="2000" dirty="0"/>
              <a:t>직업</a:t>
            </a:r>
            <a:r>
              <a:rPr lang="en-US" altLang="ko-KR" sz="2000" dirty="0"/>
              <a:t>, </a:t>
            </a:r>
            <a:r>
              <a:rPr lang="ko-KR" altLang="en-US" sz="2000" dirty="0"/>
              <a:t>판매지역</a:t>
            </a:r>
            <a:r>
              <a:rPr lang="en-US" altLang="ko-KR" sz="2000" dirty="0"/>
              <a:t>, </a:t>
            </a:r>
            <a:r>
              <a:rPr lang="ko-KR" altLang="en-US" sz="2000" dirty="0"/>
              <a:t>상점형태</a:t>
            </a:r>
            <a:r>
              <a:rPr lang="en-US" altLang="ko-KR" sz="2000" dirty="0"/>
              <a:t>, </a:t>
            </a:r>
            <a:r>
              <a:rPr lang="ko-KR" altLang="en-US" sz="2000" dirty="0"/>
              <a:t>인지여부</a:t>
            </a:r>
          </a:p>
          <a:p>
            <a:pPr eaLnBrk="1" hangingPunct="1"/>
            <a:r>
              <a:rPr lang="ko-KR" altLang="en-US" sz="2400" dirty="0"/>
              <a:t> 순서척도</a:t>
            </a:r>
            <a:r>
              <a:rPr lang="en-US" altLang="ko-KR" sz="2400" dirty="0"/>
              <a:t>(ordinal scale)</a:t>
            </a:r>
          </a:p>
          <a:p>
            <a:pPr marL="669925" lvl="1" indent="-325438" eaLnBrk="1" hangingPunct="1"/>
            <a:r>
              <a:rPr lang="ko-KR" altLang="en-US" sz="2000" dirty="0"/>
              <a:t>소비자 태도</a:t>
            </a:r>
            <a:r>
              <a:rPr lang="en-US" altLang="ko-KR" sz="2000" dirty="0"/>
              <a:t>, </a:t>
            </a:r>
            <a:r>
              <a:rPr lang="ko-KR" altLang="en-US" sz="2000" dirty="0"/>
              <a:t>선호도</a:t>
            </a:r>
            <a:r>
              <a:rPr lang="en-US" altLang="ko-KR" sz="2000" dirty="0"/>
              <a:t>, </a:t>
            </a:r>
            <a:r>
              <a:rPr lang="ko-KR" altLang="en-US" sz="2000" dirty="0"/>
              <a:t>사회계층</a:t>
            </a:r>
          </a:p>
          <a:p>
            <a:pPr eaLnBrk="1" hangingPunct="1"/>
            <a:r>
              <a:rPr lang="ko-KR" altLang="en-US" sz="2400" dirty="0"/>
              <a:t> 구간척도</a:t>
            </a:r>
            <a:r>
              <a:rPr lang="en-US" altLang="ko-KR" sz="2400" dirty="0"/>
              <a:t>(interval scale)</a:t>
            </a:r>
          </a:p>
          <a:p>
            <a:pPr marL="669925" lvl="1" indent="-325438" eaLnBrk="1" hangingPunct="1"/>
            <a:r>
              <a:rPr lang="ko-KR" altLang="en-US" sz="2000" dirty="0"/>
              <a:t>순위사이의 간격이 동일 </a:t>
            </a:r>
            <a:r>
              <a:rPr lang="en-US" altLang="ko-KR" sz="2000" dirty="0"/>
              <a:t>-</a:t>
            </a:r>
            <a:r>
              <a:rPr lang="ko-KR" altLang="en-US" sz="2000" dirty="0" err="1"/>
              <a:t>리커트척도법</a:t>
            </a:r>
            <a:endParaRPr lang="ko-KR" altLang="en-US" sz="2000" dirty="0"/>
          </a:p>
          <a:p>
            <a:pPr marL="669925" lvl="1" indent="-325438" eaLnBrk="1" hangingPunct="1"/>
            <a:r>
              <a:rPr lang="ko-KR" altLang="en-US" sz="2000" dirty="0"/>
              <a:t>임의의 원점이 존재 </a:t>
            </a:r>
            <a:r>
              <a:rPr lang="en-US" altLang="ko-KR" sz="2000" dirty="0">
                <a:latin typeface="Arial" panose="020B0604020202020204" pitchFamily="34" charset="0"/>
              </a:rPr>
              <a:t>–</a:t>
            </a:r>
            <a:r>
              <a:rPr lang="ko-KR" altLang="en-US" sz="2000" dirty="0"/>
              <a:t>온도</a:t>
            </a:r>
          </a:p>
          <a:p>
            <a:pPr marL="669925" lvl="1" indent="-325438" eaLnBrk="1" hangingPunct="1"/>
            <a:r>
              <a:rPr lang="ko-KR" altLang="en-US" sz="2000" dirty="0"/>
              <a:t>물가지수</a:t>
            </a:r>
            <a:r>
              <a:rPr lang="en-US" altLang="ko-KR" sz="2000" dirty="0"/>
              <a:t>, </a:t>
            </a:r>
            <a:r>
              <a:rPr lang="ko-KR" altLang="en-US" sz="2000" dirty="0"/>
              <a:t>생산성지수</a:t>
            </a:r>
          </a:p>
          <a:p>
            <a:pPr eaLnBrk="1" hangingPunct="1"/>
            <a:r>
              <a:rPr lang="ko-KR" altLang="en-US" sz="2400" dirty="0"/>
              <a:t> 비율척도</a:t>
            </a:r>
            <a:r>
              <a:rPr lang="en-US" altLang="ko-KR" sz="2400" dirty="0"/>
              <a:t>(ratio scale)</a:t>
            </a:r>
          </a:p>
          <a:p>
            <a:pPr marL="669925" lvl="1" indent="-325438" eaLnBrk="1" hangingPunct="1"/>
            <a:r>
              <a:rPr lang="ko-KR" altLang="en-US" sz="2000" dirty="0"/>
              <a:t>점유율</a:t>
            </a:r>
            <a:r>
              <a:rPr lang="en-US" altLang="ko-KR" sz="2000" dirty="0"/>
              <a:t>, </a:t>
            </a:r>
            <a:r>
              <a:rPr lang="ko-KR" altLang="en-US" sz="2000" dirty="0"/>
              <a:t>가격</a:t>
            </a:r>
            <a:r>
              <a:rPr lang="en-US" altLang="ko-KR" sz="2000" dirty="0"/>
              <a:t>, </a:t>
            </a:r>
            <a:r>
              <a:rPr lang="ko-KR" altLang="en-US" sz="2000" dirty="0"/>
              <a:t>소비자 수</a:t>
            </a:r>
            <a:r>
              <a:rPr lang="en-US" altLang="ko-KR" sz="2000" dirty="0"/>
              <a:t>, </a:t>
            </a:r>
            <a:r>
              <a:rPr lang="ko-KR" altLang="en-US" sz="2000" dirty="0"/>
              <a:t>생산원가</a:t>
            </a:r>
          </a:p>
          <a:p>
            <a:pPr marL="669925" lvl="1" indent="-325438" eaLnBrk="1" hangingPunct="1"/>
            <a:r>
              <a:rPr lang="ko-KR" altLang="en-US" sz="2000" dirty="0"/>
              <a:t>대부분의 통계적 분석이 가능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E549AC09-7A84-48EC-A864-3A3532C9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1113426"/>
            <a:ext cx="7993063" cy="1798638"/>
          </a:xfrm>
          <a:prstGeom prst="rect">
            <a:avLst/>
          </a:prstGeom>
          <a:solidFill>
            <a:srgbClr val="44357C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2800" dirty="0">
                <a:solidFill>
                  <a:srgbClr val="FF0000"/>
                </a:solidFill>
                <a:latin typeface="굴림" panose="020B0600000101010101" pitchFamily="50" charset="-127"/>
                <a:ea typeface="휴먼모음T" panose="02030504000101010101" pitchFamily="18" charset="-127"/>
              </a:rPr>
              <a:t>질적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2800" dirty="0">
                <a:solidFill>
                  <a:srgbClr val="FF0000"/>
                </a:solidFill>
                <a:latin typeface="굴림" panose="020B0600000101010101" pitchFamily="50" charset="-127"/>
                <a:ea typeface="휴먼모음T" panose="02030504000101010101" pitchFamily="18" charset="-127"/>
              </a:rPr>
              <a:t>척도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CBF26DEE-21A6-4C4A-8A9F-A666F28F5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953193"/>
            <a:ext cx="7993063" cy="2881312"/>
          </a:xfrm>
          <a:prstGeom prst="rect">
            <a:avLst/>
          </a:prstGeom>
          <a:solidFill>
            <a:srgbClr val="44357C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2800">
                <a:solidFill>
                  <a:srgbClr val="FF0000"/>
                </a:solidFill>
                <a:latin typeface="굴림" panose="020B0600000101010101" pitchFamily="50" charset="-127"/>
                <a:ea typeface="휴먼모음T" panose="02030504000101010101" pitchFamily="18" charset="-127"/>
              </a:rPr>
              <a:t>양적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2800">
                <a:solidFill>
                  <a:srgbClr val="FF0000"/>
                </a:solidFill>
                <a:latin typeface="굴림" panose="020B0600000101010101" pitchFamily="50" charset="-127"/>
                <a:ea typeface="휴먼모음T" panose="02030504000101010101" pitchFamily="18" charset="-127"/>
              </a:rPr>
              <a:t>척도</a:t>
            </a: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DFF5EE14-924B-4C4D-B01D-5504799CF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1144588"/>
            <a:ext cx="1223962" cy="10795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빈도분석</a:t>
            </a:r>
          </a:p>
        </p:txBody>
      </p:sp>
      <p:sp>
        <p:nvSpPr>
          <p:cNvPr id="25607" name="Oval 7">
            <a:extLst>
              <a:ext uri="{FF2B5EF4-FFF2-40B4-BE49-F238E27FC236}">
                <a16:creationId xmlns:a16="http://schemas.microsoft.com/office/drawing/2014/main" id="{14D4CC7E-25FF-4CA5-A535-F72EAE83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2152650"/>
            <a:ext cx="1223962" cy="10795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순위의 합</a:t>
            </a:r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6DCE1C74-7A97-48F2-8710-668B39366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3663950"/>
            <a:ext cx="1223962" cy="10795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평균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편차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 animBg="1"/>
      <p:bldP spid="25605" grpId="0" animBg="1"/>
      <p:bldP spid="25606" grpId="0" animBg="1"/>
      <p:bldP spid="25607" grpId="0" animBg="1"/>
      <p:bldP spid="256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>
            <a:extLst>
              <a:ext uri="{FF2B5EF4-FFF2-40B4-BE49-F238E27FC236}">
                <a16:creationId xmlns:a16="http://schemas.microsoft.com/office/drawing/2014/main" id="{08D6AA94-6F33-4326-94CD-D839F743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실습</a:t>
            </a:r>
          </a:p>
        </p:txBody>
      </p:sp>
      <p:sp>
        <p:nvSpPr>
          <p:cNvPr id="15363" name="내용 개체 틀 2">
            <a:extLst>
              <a:ext uri="{FF2B5EF4-FFF2-40B4-BE49-F238E27FC236}">
                <a16:creationId xmlns:a16="http://schemas.microsoft.com/office/drawing/2014/main" id="{CA435AF2-35D1-4D27-8A39-1F36AFABC2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r>
              <a:rPr lang="ko-KR" altLang="en-US"/>
              <a:t>데이터는 각자의 </a:t>
            </a:r>
            <a:r>
              <a:rPr lang="en-US" altLang="ko-KR"/>
              <a:t>SPSS</a:t>
            </a:r>
            <a:r>
              <a:rPr lang="ko-KR" altLang="en-US"/>
              <a:t>자료를 다운받음</a:t>
            </a:r>
            <a:endParaRPr lang="en-US" altLang="ko-KR"/>
          </a:p>
          <a:p>
            <a:pPr lvl="1" eaLnBrk="1" hangingPunct="1"/>
            <a:r>
              <a:rPr lang="ko-KR" altLang="en-US"/>
              <a:t>조사한 사람들의 기초통계</a:t>
            </a:r>
            <a:endParaRPr lang="en-US" altLang="ko-KR"/>
          </a:p>
          <a:p>
            <a:pPr lvl="1" eaLnBrk="1" hangingPunct="1"/>
            <a:r>
              <a:rPr lang="ko-KR" altLang="en-US"/>
              <a:t>남녀비율</a:t>
            </a:r>
            <a:r>
              <a:rPr lang="en-US" altLang="ko-KR"/>
              <a:t>, </a:t>
            </a:r>
            <a:r>
              <a:rPr lang="ko-KR" altLang="en-US"/>
              <a:t>이용서비스 비율</a:t>
            </a:r>
            <a:r>
              <a:rPr lang="en-US" altLang="ko-KR"/>
              <a:t>, </a:t>
            </a:r>
            <a:r>
              <a:rPr lang="ko-KR" altLang="en-US"/>
              <a:t>남녀</a:t>
            </a:r>
            <a:r>
              <a:rPr lang="en-US" altLang="ko-KR"/>
              <a:t>/</a:t>
            </a:r>
            <a:r>
              <a:rPr lang="ko-KR" altLang="en-US"/>
              <a:t>이용서비스교차표</a:t>
            </a:r>
            <a:r>
              <a:rPr lang="en-US" altLang="ko-KR"/>
              <a:t> </a:t>
            </a:r>
          </a:p>
          <a:p>
            <a:pPr lvl="1" eaLnBrk="1" hangingPunct="1"/>
            <a:r>
              <a:rPr lang="ko-KR" altLang="en-US"/>
              <a:t>도표</a:t>
            </a:r>
            <a:r>
              <a:rPr lang="en-US" altLang="ko-KR"/>
              <a:t> </a:t>
            </a:r>
            <a:r>
              <a:rPr lang="ko-KR" altLang="en-US"/>
              <a:t>작성</a:t>
            </a:r>
            <a:endParaRPr lang="en-US" altLang="ko-KR"/>
          </a:p>
          <a:p>
            <a:pPr lvl="1" eaLnBrk="1" hangingPunct="1"/>
            <a:r>
              <a:rPr lang="ko-KR" altLang="en-US"/>
              <a:t>남녀별 원하는 만족도 평균 산출</a:t>
            </a:r>
            <a:endParaRPr lang="en-US" altLang="ko-KR"/>
          </a:p>
          <a:p>
            <a:pPr eaLnBrk="1" hangingPunct="1"/>
            <a:r>
              <a:rPr lang="ko-KR" altLang="en-US"/>
              <a:t>변수의 구분</a:t>
            </a:r>
            <a:endParaRPr lang="en-US" altLang="ko-KR"/>
          </a:p>
          <a:p>
            <a:pPr lvl="1" eaLnBrk="1" hangingPunct="1"/>
            <a:r>
              <a:rPr lang="ko-KR" altLang="en-US"/>
              <a:t>남</a:t>
            </a:r>
            <a:r>
              <a:rPr lang="en-US" altLang="ko-KR"/>
              <a:t>/</a:t>
            </a:r>
            <a:r>
              <a:rPr lang="ko-KR" altLang="en-US"/>
              <a:t>여</a:t>
            </a:r>
            <a:r>
              <a:rPr lang="en-US" altLang="ko-KR"/>
              <a:t>=&gt;</a:t>
            </a:r>
            <a:r>
              <a:rPr lang="ko-KR" altLang="en-US"/>
              <a:t>질적 척도</a:t>
            </a:r>
            <a:endParaRPr lang="en-US" altLang="ko-KR"/>
          </a:p>
          <a:p>
            <a:pPr lvl="1" eaLnBrk="1" hangingPunct="1"/>
            <a:r>
              <a:rPr lang="ko-KR" altLang="en-US"/>
              <a:t>연령</a:t>
            </a:r>
            <a:r>
              <a:rPr lang="en-US" altLang="ko-KR"/>
              <a:t>=&gt;</a:t>
            </a:r>
            <a:r>
              <a:rPr lang="ko-KR" altLang="en-US"/>
              <a:t>양적 척도</a:t>
            </a:r>
            <a:endParaRPr lang="en-US" altLang="ko-KR"/>
          </a:p>
          <a:p>
            <a:pPr lvl="1" eaLnBrk="1" hangingPunct="1"/>
            <a:r>
              <a:rPr lang="ko-KR" altLang="en-US"/>
              <a:t>이용서비스</a:t>
            </a:r>
            <a:r>
              <a:rPr lang="en-US" altLang="ko-KR"/>
              <a:t>=&gt; </a:t>
            </a:r>
            <a:r>
              <a:rPr lang="ko-KR" altLang="en-US"/>
              <a:t>질적척도</a:t>
            </a:r>
            <a:endParaRPr lang="en-US" altLang="ko-KR"/>
          </a:p>
          <a:p>
            <a:pPr lvl="1" eaLnBrk="1" hangingPunct="1"/>
            <a:r>
              <a:rPr lang="ko-KR" altLang="en-US"/>
              <a:t>만족도</a:t>
            </a:r>
            <a:r>
              <a:rPr lang="en-US" altLang="ko-KR"/>
              <a:t>=&gt; </a:t>
            </a:r>
            <a:r>
              <a:rPr lang="ko-KR" altLang="en-US"/>
              <a:t>양적 척도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>
            <a:extLst>
              <a:ext uri="{FF2B5EF4-FFF2-40B4-BE49-F238E27FC236}">
                <a16:creationId xmlns:a16="http://schemas.microsoft.com/office/drawing/2014/main" id="{F4D68DCC-11E5-40BD-82DD-DD9BD0AE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질적척도 변수를 위한 분석</a:t>
            </a:r>
            <a:r>
              <a:rPr lang="en-US" altLang="ko-KR"/>
              <a:t>: </a:t>
            </a:r>
            <a:r>
              <a:rPr lang="ko-KR" altLang="en-US"/>
              <a:t>빈도표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B6820151-FDF3-4AFB-8732-214D6C00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500188"/>
            <a:ext cx="43624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>
            <a:extLst>
              <a:ext uri="{FF2B5EF4-FFF2-40B4-BE49-F238E27FC236}">
                <a16:creationId xmlns:a16="http://schemas.microsoft.com/office/drawing/2014/main" id="{82B299AC-A743-43DB-A774-FC30DEFC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질적척도 변수를 위한 분석</a:t>
            </a:r>
            <a:r>
              <a:rPr lang="en-US" altLang="ko-KR"/>
              <a:t>: </a:t>
            </a:r>
            <a:r>
              <a:rPr lang="ko-KR" altLang="en-US"/>
              <a:t>원그래프</a:t>
            </a:r>
          </a:p>
        </p:txBody>
      </p:sp>
      <p:sp>
        <p:nvSpPr>
          <p:cNvPr id="17411" name="내용 개체 틀 2">
            <a:extLst>
              <a:ext uri="{FF2B5EF4-FFF2-40B4-BE49-F238E27FC236}">
                <a16:creationId xmlns:a16="http://schemas.microsoft.com/office/drawing/2014/main" id="{57205FD0-97D6-4E0C-9A08-981326B119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ko-KR" altLang="en-US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0EA08A63-DB20-49B9-BED3-2277A7A0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1285875"/>
            <a:ext cx="46323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>
            <a:extLst>
              <a:ext uri="{FF2B5EF4-FFF2-40B4-BE49-F238E27FC236}">
                <a16:creationId xmlns:a16="http://schemas.microsoft.com/office/drawing/2014/main" id="{484123B2-0272-4854-A3ED-48286F6B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질적척도 변수들 간의 분석</a:t>
            </a:r>
            <a:r>
              <a:rPr lang="en-US" altLang="ko-KR"/>
              <a:t>: </a:t>
            </a:r>
            <a:r>
              <a:rPr lang="ko-KR" altLang="en-US"/>
              <a:t>교차표</a:t>
            </a:r>
          </a:p>
        </p:txBody>
      </p:sp>
      <p:sp>
        <p:nvSpPr>
          <p:cNvPr id="18435" name="내용 개체 틀 2">
            <a:extLst>
              <a:ext uri="{FF2B5EF4-FFF2-40B4-BE49-F238E27FC236}">
                <a16:creationId xmlns:a16="http://schemas.microsoft.com/office/drawing/2014/main" id="{5A7F374A-9C5B-4874-B937-03B4AEB326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ko-KR" altLang="en-US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31DB9A0C-2B55-4003-8226-A831A222A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2214563"/>
            <a:ext cx="51339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>
            <a:extLst>
              <a:ext uri="{FF2B5EF4-FFF2-40B4-BE49-F238E27FC236}">
                <a16:creationId xmlns:a16="http://schemas.microsoft.com/office/drawing/2014/main" id="{3021CDDD-2655-492F-B645-4B4B7F1F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04850"/>
          </a:xfrm>
        </p:spPr>
        <p:txBody>
          <a:bodyPr/>
          <a:lstStyle/>
          <a:p>
            <a:pPr eaLnBrk="1" hangingPunct="1"/>
            <a:r>
              <a:rPr lang="ko-KR" altLang="en-US"/>
              <a:t>양적척도 변수의 분석</a:t>
            </a:r>
            <a:r>
              <a:rPr lang="en-US" altLang="ko-KR"/>
              <a:t>: </a:t>
            </a:r>
            <a:r>
              <a:rPr lang="ko-KR" altLang="en-US"/>
              <a:t>히스토그램</a:t>
            </a:r>
          </a:p>
        </p:txBody>
      </p:sp>
      <p:sp>
        <p:nvSpPr>
          <p:cNvPr id="19459" name="내용 개체 틀 2">
            <a:extLst>
              <a:ext uri="{FF2B5EF4-FFF2-40B4-BE49-F238E27FC236}">
                <a16:creationId xmlns:a16="http://schemas.microsoft.com/office/drawing/2014/main" id="{8807DB84-000A-45F6-A9B4-0AA068563A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ko-KR" altLang="en-US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C348AA71-FBD0-4C3E-90D8-EB34621B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928689"/>
            <a:ext cx="44767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41E5D9EC-25A9-449F-A57E-1D1B868F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53149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>
            <a:extLst>
              <a:ext uri="{FF2B5EF4-FFF2-40B4-BE49-F238E27FC236}">
                <a16:creationId xmlns:a16="http://schemas.microsoft.com/office/drawing/2014/main" id="{7C081C97-F5AF-4232-B182-0A0723CF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양적 척도변수의 분석</a:t>
            </a:r>
            <a:r>
              <a:rPr lang="en-US" altLang="ko-KR"/>
              <a:t>: </a:t>
            </a:r>
            <a:r>
              <a:rPr lang="ko-KR" altLang="en-US"/>
              <a:t>평균과 편차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197ABCEC-78EB-435D-B297-31AFE79988C1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524250" y="1714500"/>
          <a:ext cx="4229100" cy="965200"/>
        </p:xfrm>
        <a:graphic>
          <a:graphicData uri="http://schemas.openxmlformats.org/drawingml/2006/table">
            <a:tbl>
              <a:tblPr/>
              <a:tblGrid>
                <a:gridCol w="98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210">
                <a:tc gridSpan="6">
                  <a:txBody>
                    <a:bodyPr/>
                    <a:lstStyle/>
                    <a:p>
                      <a:pPr algn="ct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기술통계량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9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endParaRPr lang="en-US" sz="1300" kern="0">
                        <a:latin typeface="Times New Roman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N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최소값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최대값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평균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표준편차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10">
                <a:tc>
                  <a:txBody>
                    <a:bodyPr/>
                    <a:lstStyle/>
                    <a:p>
                      <a:pPr algn="l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몇도까지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46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5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18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14.80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2.663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390">
                <a:tc>
                  <a:txBody>
                    <a:bodyPr/>
                    <a:lstStyle/>
                    <a:p>
                      <a:pPr algn="l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유효수</a:t>
                      </a:r>
                      <a:r>
                        <a:rPr lang="en-US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 (</a:t>
                      </a:r>
                      <a:r>
                        <a:rPr lang="ko-KR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목록별</a:t>
                      </a:r>
                      <a:r>
                        <a:rPr lang="en-US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)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46</a:t>
                      </a:r>
                      <a:endParaRPr lang="ko-KR" sz="11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en-US" sz="1300" kern="0">
                        <a:latin typeface="Times New Roman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en-US" sz="1300" kern="0">
                        <a:latin typeface="Times New Roman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en-US" sz="1300" kern="0">
                        <a:latin typeface="Times New Roman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en-US" sz="1300" kern="0" dirty="0">
                        <a:latin typeface="Times New Roman"/>
                        <a:ea typeface="맑은 고딕"/>
                        <a:cs typeface="Times New Roman"/>
                      </a:endParaRPr>
                    </a:p>
                  </a:txBody>
                  <a:tcPr marL="19050" marR="19050" marT="21068" marB="21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13" name="Picture 2">
            <a:extLst>
              <a:ext uri="{FF2B5EF4-FFF2-40B4-BE49-F238E27FC236}">
                <a16:creationId xmlns:a16="http://schemas.microsoft.com/office/drawing/2014/main" id="{38604561-F7C2-4E40-B7F4-396C369B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3214688"/>
            <a:ext cx="49815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41283F8D-0AC8-4A5F-8283-22C4B841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표를 구하는 법</a:t>
            </a:r>
          </a:p>
        </p:txBody>
      </p:sp>
      <p:sp>
        <p:nvSpPr>
          <p:cNvPr id="21507" name="내용 개체 틀 2">
            <a:extLst>
              <a:ext uri="{FF2B5EF4-FFF2-40B4-BE49-F238E27FC236}">
                <a16:creationId xmlns:a16="http://schemas.microsoft.com/office/drawing/2014/main" id="{89A946F9-B94A-4A11-AAFA-895B2E8CFB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r>
              <a:rPr lang="ko-KR" altLang="en-US"/>
              <a:t>먼저 데이터의 척도를 규정</a:t>
            </a:r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r>
              <a:rPr lang="ko-KR" altLang="en-US"/>
              <a:t>분석</a:t>
            </a:r>
            <a:r>
              <a:rPr lang="en-US" altLang="ko-KR"/>
              <a:t>=&gt; </a:t>
            </a:r>
            <a:r>
              <a:rPr lang="ko-KR" altLang="en-US"/>
              <a:t>표</a:t>
            </a:r>
            <a:r>
              <a:rPr lang="en-US" altLang="ko-KR"/>
              <a:t>=&gt; </a:t>
            </a:r>
            <a:r>
              <a:rPr lang="ko-KR" altLang="en-US"/>
              <a:t>통계표작성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53522ED1-8617-45DB-970A-102EF216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1785939"/>
            <a:ext cx="57435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38E83911-219A-458F-AAC0-17A807CA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4071939"/>
            <a:ext cx="3609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>
            <a:extLst>
              <a:ext uri="{FF2B5EF4-FFF2-40B4-BE49-F238E27FC236}">
                <a16:creationId xmlns:a16="http://schemas.microsoft.com/office/drawing/2014/main" id="{7DD55E3E-021D-42F0-AEBF-37D04E37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52400"/>
            <a:ext cx="8229600" cy="847725"/>
          </a:xfrm>
        </p:spPr>
        <p:txBody>
          <a:bodyPr/>
          <a:lstStyle/>
          <a:p>
            <a:pPr eaLnBrk="1" hangingPunct="1"/>
            <a:r>
              <a:rPr lang="ko-KR" altLang="en-US" dirty="0"/>
              <a:t>드래그로 가로 세로 변수 배정</a:t>
            </a:r>
          </a:p>
        </p:txBody>
      </p:sp>
      <p:sp>
        <p:nvSpPr>
          <p:cNvPr id="22531" name="내용 개체 틀 2">
            <a:extLst>
              <a:ext uri="{FF2B5EF4-FFF2-40B4-BE49-F238E27FC236}">
                <a16:creationId xmlns:a16="http://schemas.microsoft.com/office/drawing/2014/main" id="{CC36F7A0-A522-49C7-A325-BB5883D814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ko-KR" altLang="en-US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F4DE6679-9D68-43D0-9C75-E3E05DB5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1000125"/>
            <a:ext cx="61626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>
            <a:extLst>
              <a:ext uri="{FF2B5EF4-FFF2-40B4-BE49-F238E27FC236}">
                <a16:creationId xmlns:a16="http://schemas.microsoft.com/office/drawing/2014/main" id="{DC0DA832-C1CA-4B23-A191-04314937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요약통계량에서 선택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E0A61A9B-01B9-407D-972B-A8F0A25C9C7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524251" y="4572000"/>
          <a:ext cx="3357563" cy="1143000"/>
        </p:xfrm>
        <a:graphic>
          <a:graphicData uri="http://schemas.openxmlformats.org/drawingml/2006/table">
            <a:tbl>
              <a:tblPr/>
              <a:tblGrid>
                <a:gridCol w="51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endParaRPr lang="en-US" sz="1200" kern="0">
                        <a:latin typeface="Times New Roman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endParaRPr lang="en-US" sz="1200" kern="0">
                        <a:latin typeface="Times New Roman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몇도까지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endParaRPr lang="en-US" sz="1200" kern="0">
                        <a:latin typeface="Times New Roman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endParaRPr lang="en-US" sz="1200" kern="0">
                        <a:latin typeface="Times New Roman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평균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표준편차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빈도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 rowSpan="2">
                  <a:txBody>
                    <a:bodyPr/>
                    <a:lstStyle/>
                    <a:p>
                      <a:pPr algn="l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성별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남자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14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3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64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여자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15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2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rgbClr val="000000"/>
                          </a:solidFill>
                          <a:latin typeface="Gulim"/>
                          <a:ea typeface="맑은 고딕"/>
                          <a:cs typeface="Gulim"/>
                        </a:rPr>
                        <a:t>62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82" name="Picture 2">
            <a:extLst>
              <a:ext uri="{FF2B5EF4-FFF2-40B4-BE49-F238E27FC236}">
                <a16:creationId xmlns:a16="http://schemas.microsoft.com/office/drawing/2014/main" id="{2014606F-8677-4B41-A5F5-24A9BD33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85938"/>
            <a:ext cx="64579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B62E6C-2369-4DAB-9A6B-D791583B4B61}"/>
              </a:ext>
            </a:extLst>
          </p:cNvPr>
          <p:cNvSpPr txBox="1"/>
          <p:nvPr/>
        </p:nvSpPr>
        <p:spPr>
          <a:xfrm>
            <a:off x="7453322" y="5286388"/>
            <a:ext cx="218521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ko-KR" altLang="en-US"/>
              <a:t>소수점 </a:t>
            </a:r>
            <a:r>
              <a:rPr lang="ko-KR" altLang="en-US" dirty="0" err="1"/>
              <a:t>자리수</a:t>
            </a:r>
            <a:r>
              <a:rPr lang="ko-KR" altLang="en-US" dirty="0"/>
              <a:t> 조정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672C177-C68F-4F33-8BE7-9913F2930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0"/>
          <a:stretch/>
        </p:blipFill>
        <p:spPr>
          <a:xfrm>
            <a:off x="551384" y="375478"/>
            <a:ext cx="5832648" cy="12262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7588EB7-48AA-4E89-BC99-FAB78F23D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601678"/>
            <a:ext cx="8790012" cy="4618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CA50B5-4AA1-44EB-8EE5-F9F96507D5D7}"/>
              </a:ext>
            </a:extLst>
          </p:cNvPr>
          <p:cNvSpPr txBox="1"/>
          <p:nvPr/>
        </p:nvSpPr>
        <p:spPr>
          <a:xfrm>
            <a:off x="6744072" y="681743"/>
            <a:ext cx="4968552" cy="120032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구글에서 일단 열고 그것을 다운로드하세요</a:t>
            </a:r>
            <a:endParaRPr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5744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>
            <a:extLst>
              <a:ext uri="{FF2B5EF4-FFF2-40B4-BE49-F238E27FC236}">
                <a16:creationId xmlns:a16="http://schemas.microsoft.com/office/drawing/2014/main" id="{2260D21D-0F13-4A79-AD4B-463D4FE5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별해</a:t>
            </a:r>
          </a:p>
        </p:txBody>
      </p:sp>
      <p:sp>
        <p:nvSpPr>
          <p:cNvPr id="24579" name="내용 개체 틀 2">
            <a:extLst>
              <a:ext uri="{FF2B5EF4-FFF2-40B4-BE49-F238E27FC236}">
                <a16:creationId xmlns:a16="http://schemas.microsoft.com/office/drawing/2014/main" id="{F602F80F-D238-47BA-A01F-F3D69EB3DC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ko-KR" altLang="en-US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155FD052-203A-4DF1-B272-09B6132A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571501"/>
            <a:ext cx="69246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5B61666-60F7-40B6-9BE3-2A47F87C8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연습</a:t>
            </a:r>
            <a:r>
              <a:rPr lang="en-US" altLang="ko-KR" sz="3600"/>
              <a:t>1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4B0B02D-7E4D-4C82-ABF0-615EC942A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r>
              <a:rPr lang="ko-KR" altLang="en-US"/>
              <a:t>계량변수에 대한 분석</a:t>
            </a:r>
            <a:endParaRPr lang="en-US" altLang="ko-KR"/>
          </a:p>
          <a:p>
            <a:pPr lvl="1" eaLnBrk="1" hangingPunct="1"/>
            <a:r>
              <a:rPr lang="ko-KR" altLang="en-US"/>
              <a:t>전체히스토그램</a:t>
            </a:r>
          </a:p>
          <a:p>
            <a:pPr lvl="1" eaLnBrk="1" hangingPunct="1"/>
            <a:r>
              <a:rPr lang="ko-KR" altLang="en-US"/>
              <a:t>남녀별 히스토그램</a:t>
            </a:r>
          </a:p>
          <a:p>
            <a:pPr lvl="1" eaLnBrk="1" hangingPunct="1"/>
            <a:r>
              <a:rPr lang="ko-KR" altLang="en-US"/>
              <a:t>평균 회수</a:t>
            </a:r>
          </a:p>
          <a:p>
            <a:pPr lvl="1" eaLnBrk="1" hangingPunct="1"/>
            <a:r>
              <a:rPr lang="ko-KR" altLang="en-US"/>
              <a:t>남녀별 평균</a:t>
            </a:r>
          </a:p>
          <a:p>
            <a:pPr lvl="1" eaLnBrk="1" hangingPunct="1"/>
            <a:r>
              <a:rPr lang="ko-KR" altLang="en-US"/>
              <a:t>브랜드선호집단별 평균</a:t>
            </a:r>
          </a:p>
          <a:p>
            <a:pPr eaLnBrk="1" hangingPunct="1"/>
            <a:endParaRPr lang="en-US" altLang="ko-K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C80B7FF0-4DAD-4429-A77E-690D7DD1B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기술통계</a:t>
            </a:r>
          </a:p>
        </p:txBody>
      </p:sp>
      <p:graphicFrame>
        <p:nvGraphicFramePr>
          <p:cNvPr id="26627" name="Object 2">
            <a:extLst>
              <a:ext uri="{FF2B5EF4-FFF2-40B4-BE49-F238E27FC236}">
                <a16:creationId xmlns:a16="http://schemas.microsoft.com/office/drawing/2014/main" id="{C5038977-38C3-4F45-B301-A641527E7FF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981201" y="1295400"/>
          <a:ext cx="82280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비트맵 이미지" r:id="rId3" imgW="8287907" imgH="5219048" progId="Paint.Picture">
                  <p:embed/>
                </p:oleObj>
              </mc:Choice>
              <mc:Fallback>
                <p:oleObj name="비트맵 이미지" r:id="rId3" imgW="8287907" imgH="521904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295400"/>
                        <a:ext cx="82280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id="{049D11FB-4F33-4267-9CE2-BC91D06A7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기술통계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5CC56745-294B-45D2-B07F-250E5E224A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412876"/>
            <a:ext cx="4592637" cy="1954213"/>
          </a:xfrm>
          <a:noFill/>
        </p:spPr>
      </p:pic>
      <p:sp>
        <p:nvSpPr>
          <p:cNvPr id="45063" name="Oval 7">
            <a:extLst>
              <a:ext uri="{FF2B5EF4-FFF2-40B4-BE49-F238E27FC236}">
                <a16:creationId xmlns:a16="http://schemas.microsoft.com/office/drawing/2014/main" id="{0D8C6BE6-9248-4434-A7E2-C92E73E1F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2205038"/>
            <a:ext cx="576263" cy="576262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5064" name="Picture 8">
            <a:extLst>
              <a:ext uri="{FF2B5EF4-FFF2-40B4-BE49-F238E27FC236}">
                <a16:creationId xmlns:a16="http://schemas.microsoft.com/office/drawing/2014/main" id="{AF2E6152-FA63-4C2B-AD4E-1D02594188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2349501"/>
            <a:ext cx="3038475" cy="2809875"/>
          </a:xfrm>
          <a:noFill/>
        </p:spPr>
      </p:pic>
      <p:sp>
        <p:nvSpPr>
          <p:cNvPr id="45067" name="Text Box 11">
            <a:extLst>
              <a:ext uri="{FF2B5EF4-FFF2-40B4-BE49-F238E27FC236}">
                <a16:creationId xmlns:a16="http://schemas.microsoft.com/office/drawing/2014/main" id="{57084C12-E998-48CF-9FC3-37FE45BB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3789364"/>
            <a:ext cx="290335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2400">
                <a:solidFill>
                  <a:schemeClr val="bg1"/>
                </a:solidFill>
                <a:latin typeface="굴림" panose="020B0600000101010101" pitchFamily="50" charset="-127"/>
                <a:ea typeface="휴먼모음T" panose="02030504000101010101" pitchFamily="18" charset="-127"/>
              </a:rPr>
              <a:t>변수선택 </a:t>
            </a:r>
            <a:r>
              <a:rPr lang="en-US" altLang="ko-KR" sz="2400">
                <a:solidFill>
                  <a:schemeClr val="bg1"/>
                </a:solidFill>
                <a:latin typeface="굴림" panose="020B0600000101010101" pitchFamily="50" charset="-127"/>
                <a:ea typeface="휴먼모음T" panose="02030504000101010101" pitchFamily="18" charset="-127"/>
              </a:rPr>
              <a:t>=&gt; </a:t>
            </a:r>
            <a:r>
              <a:rPr lang="ko-KR" altLang="en-US" sz="2400">
                <a:solidFill>
                  <a:schemeClr val="bg1"/>
                </a:solidFill>
                <a:latin typeface="굴림" panose="020B0600000101010101" pitchFamily="50" charset="-127"/>
                <a:ea typeface="휴먼모음T" panose="02030504000101010101" pitchFamily="18" charset="-127"/>
              </a:rPr>
              <a:t>옵션 설정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5982B3D7-18A3-4156-BF57-D82A0A868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출력결과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214B6BD2-CFD1-438A-BDEC-762ECFB64C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2205039"/>
            <a:ext cx="8208962" cy="1546225"/>
          </a:xfrm>
          <a:noFill/>
        </p:spPr>
      </p:pic>
      <p:sp>
        <p:nvSpPr>
          <p:cNvPr id="48135" name="AutoShape 7">
            <a:extLst>
              <a:ext uri="{FF2B5EF4-FFF2-40B4-BE49-F238E27FC236}">
                <a16:creationId xmlns:a16="http://schemas.microsoft.com/office/drawing/2014/main" id="{EAA9D0CA-3854-4445-98FB-3AD74181E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4149726"/>
            <a:ext cx="1223963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딸랑</a:t>
            </a:r>
            <a:r>
              <a:rPr lang="en-US" altLang="ko-KR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9928CE2-630D-4F66-AB91-F2DE5975409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/>
              <a:t>데이터 탐색</a:t>
            </a:r>
          </a:p>
        </p:txBody>
      </p:sp>
      <p:graphicFrame>
        <p:nvGraphicFramePr>
          <p:cNvPr id="50179" name="Object 2">
            <a:extLst>
              <a:ext uri="{FF2B5EF4-FFF2-40B4-BE49-F238E27FC236}">
                <a16:creationId xmlns:a16="http://schemas.microsoft.com/office/drawing/2014/main" id="{FAD75E8D-213E-47C7-97C7-F0837CC0E310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74826" y="981075"/>
          <a:ext cx="36877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비트맵 이미지" r:id="rId3" imgW="4161905" imgH="2838846" progId="Paint.Picture">
                  <p:embed/>
                </p:oleObj>
              </mc:Choice>
              <mc:Fallback>
                <p:oleObj name="비트맵 이미지" r:id="rId3" imgW="4161905" imgH="283884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981075"/>
                        <a:ext cx="36877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1" name="Picture 5">
            <a:extLst>
              <a:ext uri="{FF2B5EF4-FFF2-40B4-BE49-F238E27FC236}">
                <a16:creationId xmlns:a16="http://schemas.microsoft.com/office/drawing/2014/main" id="{1EEAB90C-6EE5-42F5-BA35-E7081784ADC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5" y="1268414"/>
            <a:ext cx="5530850" cy="2536825"/>
          </a:xfrm>
          <a:noFill/>
        </p:spPr>
      </p:pic>
      <p:pic>
        <p:nvPicPr>
          <p:cNvPr id="50183" name="Picture 7">
            <a:extLst>
              <a:ext uri="{FF2B5EF4-FFF2-40B4-BE49-F238E27FC236}">
                <a16:creationId xmlns:a16="http://schemas.microsoft.com/office/drawing/2014/main" id="{4125E269-934D-4FF6-98AA-C26E111E219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8" y="3933825"/>
            <a:ext cx="3905250" cy="2381250"/>
          </a:xfrm>
          <a:noFill/>
        </p:spPr>
      </p:pic>
      <p:pic>
        <p:nvPicPr>
          <p:cNvPr id="50185" name="Picture 9">
            <a:extLst>
              <a:ext uri="{FF2B5EF4-FFF2-40B4-BE49-F238E27FC236}">
                <a16:creationId xmlns:a16="http://schemas.microsoft.com/office/drawing/2014/main" id="{6D9B58D5-42E4-45F4-B8C9-F997087ACCA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4005263"/>
            <a:ext cx="2628900" cy="161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>
            <a:extLst>
              <a:ext uri="{FF2B5EF4-FFF2-40B4-BE49-F238E27FC236}">
                <a16:creationId xmlns:a16="http://schemas.microsoft.com/office/drawing/2014/main" id="{52952FE0-3B28-4A6E-A3AF-B70E2733D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출력결과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FB9C3988-3BF8-466E-8E1D-D3FC8BE19E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268414"/>
            <a:ext cx="5183187" cy="3538537"/>
          </a:xfrm>
          <a:noFill/>
        </p:spPr>
      </p:pic>
      <p:pic>
        <p:nvPicPr>
          <p:cNvPr id="30724" name="Picture 10">
            <a:extLst>
              <a:ext uri="{FF2B5EF4-FFF2-40B4-BE49-F238E27FC236}">
                <a16:creationId xmlns:a16="http://schemas.microsoft.com/office/drawing/2014/main" id="{726B2AF8-4BC6-4A96-858F-AC1DF5DF8C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65400"/>
            <a:ext cx="4319588" cy="3297238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60A8ACC0-E054-4B3F-AA43-09BE8007D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줄기와 잎 그림</a:t>
            </a:r>
            <a:r>
              <a:rPr lang="en-US" altLang="ko-KR" sz="3600"/>
              <a:t>/</a:t>
            </a:r>
            <a:r>
              <a:rPr lang="ko-KR" altLang="en-US" sz="3600"/>
              <a:t>상자와 수염 그림</a:t>
            </a:r>
          </a:p>
        </p:txBody>
      </p:sp>
      <p:graphicFrame>
        <p:nvGraphicFramePr>
          <p:cNvPr id="58373" name="Object 2">
            <a:extLst>
              <a:ext uri="{FF2B5EF4-FFF2-40B4-BE49-F238E27FC236}">
                <a16:creationId xmlns:a16="http://schemas.microsoft.com/office/drawing/2014/main" id="{5EFC8967-1444-42A9-B98C-380C6B44C13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774825" y="1412875"/>
          <a:ext cx="4546600" cy="33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비트맵 이미지" r:id="rId3" imgW="4476190" imgH="3333333" progId="Paint.Picture">
                  <p:embed/>
                </p:oleObj>
              </mc:Choice>
              <mc:Fallback>
                <p:oleObj name="비트맵 이미지" r:id="rId3" imgW="4476190" imgH="333333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412875"/>
                        <a:ext cx="4546600" cy="338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6" name="Picture 8">
            <a:extLst>
              <a:ext uri="{FF2B5EF4-FFF2-40B4-BE49-F238E27FC236}">
                <a16:creationId xmlns:a16="http://schemas.microsoft.com/office/drawing/2014/main" id="{8EDC72F4-36F5-4A1E-BA5B-A881134849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557338"/>
            <a:ext cx="4038600" cy="3943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FEE184AF-FCEC-4874-AD74-DDDBABCB3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남녀 구분</a:t>
            </a: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900AB02A-1342-41C7-A38C-126961EDBC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268414"/>
            <a:ext cx="5530850" cy="2536825"/>
          </a:xfrm>
          <a:noFill/>
        </p:spPr>
      </p:pic>
      <p:pic>
        <p:nvPicPr>
          <p:cNvPr id="61447" name="Picture 7">
            <a:extLst>
              <a:ext uri="{FF2B5EF4-FFF2-40B4-BE49-F238E27FC236}">
                <a16:creationId xmlns:a16="http://schemas.microsoft.com/office/drawing/2014/main" id="{3B30AD4E-97E8-477E-BF1C-61E77513E2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9" y="1412876"/>
            <a:ext cx="4448175" cy="4867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6B499D-920E-4703-9DC6-34C0D4980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연습</a:t>
            </a:r>
            <a:r>
              <a:rPr lang="en-US" altLang="ko-KR" sz="3600"/>
              <a:t>2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E1CABD4-1376-4D99-AC02-1C11398CD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r>
              <a:rPr lang="ko-KR" altLang="en-US"/>
              <a:t>속성 중요도</a:t>
            </a:r>
            <a:endParaRPr lang="en-US" altLang="ko-KR"/>
          </a:p>
          <a:p>
            <a:pPr lvl="1" eaLnBrk="1" hangingPunct="1"/>
            <a:r>
              <a:rPr lang="ko-KR" altLang="en-US"/>
              <a:t>전체 평균</a:t>
            </a:r>
          </a:p>
          <a:p>
            <a:pPr lvl="1" eaLnBrk="1" hangingPunct="1"/>
            <a:r>
              <a:rPr lang="ko-KR" altLang="en-US"/>
              <a:t>남녀집단별 평균</a:t>
            </a:r>
          </a:p>
          <a:p>
            <a:pPr lvl="1" eaLnBrk="1" hangingPunct="1"/>
            <a:r>
              <a:rPr lang="ko-KR" altLang="en-US"/>
              <a:t>브랜드집단별 평균</a:t>
            </a:r>
          </a:p>
          <a:p>
            <a:pPr lvl="1" eaLnBrk="1" hangingPunct="1"/>
            <a:endParaRPr lang="ko-KR" altLang="en-US"/>
          </a:p>
          <a:p>
            <a:pPr eaLnBrk="1" hangingPunct="1"/>
            <a:r>
              <a:rPr lang="ko-KR" altLang="en-US"/>
              <a:t>기초통계</a:t>
            </a:r>
            <a:r>
              <a:rPr lang="en-US" altLang="ko-KR"/>
              <a:t>, </a:t>
            </a:r>
            <a:r>
              <a:rPr lang="ko-KR" altLang="en-US"/>
              <a:t>데이터 탐색</a:t>
            </a:r>
            <a:r>
              <a:rPr lang="en-US" altLang="ko-KR"/>
              <a:t>, </a:t>
            </a:r>
            <a:r>
              <a:rPr lang="ko-KR" altLang="en-US"/>
              <a:t>집단별 평균 분석 등으로 실습</a:t>
            </a:r>
          </a:p>
          <a:p>
            <a:pPr eaLnBrk="1" hangingPunct="1"/>
            <a:r>
              <a:rPr lang="ko-KR" altLang="en-US"/>
              <a:t>표로 정리</a:t>
            </a:r>
          </a:p>
          <a:p>
            <a:pPr eaLnBrk="1" hangingPunct="1"/>
            <a:endParaRPr lang="ko-KR" altLang="en-US"/>
          </a:p>
          <a:p>
            <a:pPr eaLnBrk="1" hangingPunct="1"/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CF3341E-0749-446A-B6F7-61D16423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39" y="1340768"/>
            <a:ext cx="7818873" cy="479912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4F056B7-33CB-42B2-9700-EE5BF37B4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332656"/>
            <a:ext cx="6840760" cy="432568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0254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Rectangle 11">
            <a:extLst>
              <a:ext uri="{FF2B5EF4-FFF2-40B4-BE49-F238E27FC236}">
                <a16:creationId xmlns:a16="http://schemas.microsoft.com/office/drawing/2014/main" id="{CF766728-FF20-4271-B24C-A70D18C78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/>
              <a:t>표 만들기</a:t>
            </a:r>
          </a:p>
        </p:txBody>
      </p:sp>
      <p:sp>
        <p:nvSpPr>
          <p:cNvPr id="34819" name="내용 개체 틀 8">
            <a:extLst>
              <a:ext uri="{FF2B5EF4-FFF2-40B4-BE49-F238E27FC236}">
                <a16:creationId xmlns:a16="http://schemas.microsoft.com/office/drawing/2014/main" id="{BC44E5D0-0600-4185-B3B3-E06E11B7A79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192AE583-8AFB-4860-8938-8F98D456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857250"/>
            <a:ext cx="61626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3534A84-88F8-4D23-928B-B7EC6764C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/>
              <a:t>표의 정확한 출력을 위해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226F61B-BC2F-4944-9CB2-853DD98449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99456" y="1295400"/>
            <a:ext cx="9505055" cy="3069704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ko-KR" altLang="en-US" sz="2800" dirty="0"/>
              <a:t>데이터의 변수보기에서 변수 설명이 있어야 한다</a:t>
            </a:r>
            <a:endParaRPr lang="en-US" altLang="ko-KR" sz="2800" dirty="0"/>
          </a:p>
          <a:p>
            <a:pPr marL="514350" indent="-514350" eaLnBrk="1" hangingPunct="1">
              <a:buFontTx/>
              <a:buAutoNum type="arabicPeriod"/>
            </a:pPr>
            <a:r>
              <a:rPr lang="ko-KR" altLang="en-US" sz="2800" dirty="0"/>
              <a:t>변수의 척도를 정확히 </a:t>
            </a:r>
            <a:r>
              <a:rPr lang="ko-KR" altLang="en-US" sz="2800" dirty="0" err="1"/>
              <a:t>규정해야한다</a:t>
            </a:r>
            <a:endParaRPr lang="en-US" altLang="ko-KR" sz="2800" dirty="0"/>
          </a:p>
          <a:p>
            <a:pPr marL="514350" indent="-514350" eaLnBrk="1" hangingPunct="1">
              <a:buFontTx/>
              <a:buAutoNum type="arabicPeriod"/>
            </a:pPr>
            <a:r>
              <a:rPr lang="ko-KR" altLang="en-US" sz="2800" dirty="0" err="1"/>
              <a:t>요약통계량에서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자리수</a:t>
            </a:r>
            <a:r>
              <a:rPr lang="ko-KR" altLang="en-US" sz="2800" dirty="0"/>
              <a:t> 결정해야한다</a:t>
            </a:r>
            <a:endParaRPr lang="en-US" altLang="ko-KR" sz="2800" dirty="0"/>
          </a:p>
          <a:p>
            <a:pPr marL="514350" indent="-514350" eaLnBrk="1" hangingPunct="1">
              <a:buFontTx/>
              <a:buAutoNum type="arabicPeriod"/>
            </a:pPr>
            <a:r>
              <a:rPr lang="ko-KR" altLang="en-US" sz="2800" dirty="0" err="1"/>
              <a:t>요약통계량에서</a:t>
            </a:r>
            <a:r>
              <a:rPr lang="ko-KR" altLang="en-US" sz="2800" dirty="0"/>
              <a:t> 통계량 추가할 수 있다 </a:t>
            </a:r>
            <a:endParaRPr lang="en-US" altLang="ko-KR" sz="2800" dirty="0"/>
          </a:p>
          <a:p>
            <a:pPr marL="514350" indent="-514350" eaLnBrk="1" hangingPunct="1">
              <a:buFontTx/>
              <a:buAutoNum type="arabicPeriod"/>
            </a:pPr>
            <a:r>
              <a:rPr lang="ko-KR" altLang="en-US" sz="2800" dirty="0"/>
              <a:t>출력결과는</a:t>
            </a:r>
            <a:r>
              <a:rPr lang="en-US" altLang="ko-KR" sz="2800" dirty="0"/>
              <a:t> </a:t>
            </a:r>
            <a:r>
              <a:rPr lang="ko-KR" altLang="en-US" sz="2800" dirty="0"/>
              <a:t>엑셀파일에</a:t>
            </a:r>
            <a:r>
              <a:rPr lang="en-US" altLang="ko-KR" sz="2800" dirty="0"/>
              <a:t> </a:t>
            </a:r>
            <a:r>
              <a:rPr lang="ko-KR" altLang="en-US" sz="2800" dirty="0"/>
              <a:t>저장</a:t>
            </a:r>
            <a:r>
              <a:rPr lang="en-US" altLang="ko-KR" sz="2800" dirty="0"/>
              <a:t> 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B20BCFC-339F-4E7B-9D2C-B8045859D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692696"/>
            <a:ext cx="10302823" cy="612667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2A903DF-8DAE-4E40-B8EE-5072CC85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88640"/>
            <a:ext cx="4622304" cy="702568"/>
          </a:xfrm>
          <a:solidFill>
            <a:schemeClr val="accent2"/>
          </a:solidFill>
        </p:spPr>
        <p:txBody>
          <a:bodyPr/>
          <a:lstStyle/>
          <a:p>
            <a:r>
              <a:rPr lang="ko-KR" altLang="en-US" dirty="0"/>
              <a:t>잠깐</a:t>
            </a:r>
            <a:r>
              <a:rPr lang="en-US" altLang="ko-KR" dirty="0"/>
              <a:t>! SPSS </a:t>
            </a:r>
            <a:r>
              <a:rPr lang="ko-KR" altLang="en-US" dirty="0"/>
              <a:t>자료형태는</a:t>
            </a:r>
          </a:p>
        </p:txBody>
      </p:sp>
    </p:spTree>
    <p:extLst>
      <p:ext uri="{BB962C8B-B14F-4D97-AF65-F5344CB8AC3E}">
        <p14:creationId xmlns:p14="http://schemas.microsoft.com/office/powerpoint/2010/main" val="369870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A220C34-E9F7-4C6C-9915-3719284F9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32656"/>
            <a:ext cx="11035028" cy="5791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6DB8E-0A22-4E02-B8CA-24D299E8146C}"/>
              </a:ext>
            </a:extLst>
          </p:cNvPr>
          <p:cNvSpPr txBox="1"/>
          <p:nvPr/>
        </p:nvSpPr>
        <p:spPr>
          <a:xfrm>
            <a:off x="5375920" y="4365104"/>
            <a:ext cx="3672408" cy="64633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문자를 숫자로</a:t>
            </a:r>
          </a:p>
        </p:txBody>
      </p:sp>
    </p:spTree>
    <p:extLst>
      <p:ext uri="{BB962C8B-B14F-4D97-AF65-F5344CB8AC3E}">
        <p14:creationId xmlns:p14="http://schemas.microsoft.com/office/powerpoint/2010/main" val="98135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C5353D-2D2F-4F5B-A293-DAE35CE5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381944" cy="720080"/>
          </a:xfrm>
        </p:spPr>
        <p:txBody>
          <a:bodyPr/>
          <a:lstStyle/>
          <a:p>
            <a:r>
              <a:rPr lang="ko-KR" altLang="en-US" dirty="0"/>
              <a:t>문제</a:t>
            </a:r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84A608F-E7C3-4AC3-921F-35B63A93B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052736"/>
            <a:ext cx="6684855" cy="294759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89C9D60-F38A-4984-8227-140ECE4E9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885975"/>
            <a:ext cx="5040560" cy="12811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6EDCD64-1994-4887-85B9-F74BFBE15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4216351"/>
            <a:ext cx="4374431" cy="1965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8848AF-A8F6-4DAB-B447-9099CC897ABA}"/>
              </a:ext>
            </a:extLst>
          </p:cNvPr>
          <p:cNvSpPr txBox="1"/>
          <p:nvPr/>
        </p:nvSpPr>
        <p:spPr>
          <a:xfrm>
            <a:off x="7608168" y="3295470"/>
            <a:ext cx="3672408" cy="64633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~</a:t>
            </a: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를 </a:t>
            </a:r>
            <a:r>
              <a:rPr lang="ko-KR" alt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못찾아요</a:t>
            </a:r>
            <a:endParaRPr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33DD4-B3F1-4C07-8CBF-B88011BE7CFC}"/>
              </a:ext>
            </a:extLst>
          </p:cNvPr>
          <p:cNvSpPr txBox="1"/>
          <p:nvPr/>
        </p:nvSpPr>
        <p:spPr>
          <a:xfrm>
            <a:off x="7608168" y="5198960"/>
            <a:ext cx="3888432" cy="64633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~</a:t>
            </a: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앞에 </a:t>
            </a:r>
            <a:r>
              <a:rPr lang="en-US" altLang="ko-K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~</a:t>
            </a: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를 붙여요</a:t>
            </a:r>
          </a:p>
        </p:txBody>
      </p:sp>
    </p:spTree>
    <p:extLst>
      <p:ext uri="{BB962C8B-B14F-4D97-AF65-F5344CB8AC3E}">
        <p14:creationId xmlns:p14="http://schemas.microsoft.com/office/powerpoint/2010/main" val="349846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F4CA3A-FC91-4644-98C3-21EA231D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525960" cy="792088"/>
          </a:xfrm>
        </p:spPr>
        <p:txBody>
          <a:bodyPr/>
          <a:lstStyle/>
          <a:p>
            <a:r>
              <a:rPr lang="ko-KR" altLang="en-US" dirty="0"/>
              <a:t>문제</a:t>
            </a: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D8AB5E7-7073-45F3-8973-362E943BE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124744"/>
            <a:ext cx="6307395" cy="4913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D1F03-5E6E-4E1D-82C2-B0CFA2A75713}"/>
              </a:ext>
            </a:extLst>
          </p:cNvPr>
          <p:cNvSpPr txBox="1"/>
          <p:nvPr/>
        </p:nvSpPr>
        <p:spPr>
          <a:xfrm>
            <a:off x="6816080" y="3501008"/>
            <a:ext cx="4104456" cy="64633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다중응답이 </a:t>
            </a:r>
            <a:r>
              <a:rPr lang="ko-KR" alt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한칸에</a:t>
            </a:r>
            <a:endParaRPr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3256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원본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원본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408</TotalTime>
  <Words>892</Words>
  <Application>Microsoft Office PowerPoint</Application>
  <PresentationFormat>와이드스크린</PresentationFormat>
  <Paragraphs>261</Paragraphs>
  <Slides>51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62" baseType="lpstr">
      <vt:lpstr>굴림</vt:lpstr>
      <vt:lpstr>굴림</vt:lpstr>
      <vt:lpstr>맑은 고딕</vt:lpstr>
      <vt:lpstr>휴먼모음T</vt:lpstr>
      <vt:lpstr>Arial</vt:lpstr>
      <vt:lpstr>Gill Sans MT</vt:lpstr>
      <vt:lpstr>Times New Roman</vt:lpstr>
      <vt:lpstr>Wingdings</vt:lpstr>
      <vt:lpstr>Wingdings 3</vt:lpstr>
      <vt:lpstr>원본</vt:lpstr>
      <vt:lpstr>비트맵 이미지</vt:lpstr>
      <vt:lpstr>데이터의 입력</vt:lpstr>
      <vt:lpstr>구글설문 결과 엑셀로 받아오기</vt:lpstr>
      <vt:lpstr>PowerPoint 프레젠테이션</vt:lpstr>
      <vt:lpstr>PowerPoint 프레젠테이션</vt:lpstr>
      <vt:lpstr>PowerPoint 프레젠테이션</vt:lpstr>
      <vt:lpstr>잠깐! SPSS 자료형태는</vt:lpstr>
      <vt:lpstr>PowerPoint 프레젠테이션</vt:lpstr>
      <vt:lpstr>문제1</vt:lpstr>
      <vt:lpstr>문제2</vt:lpstr>
      <vt:lpstr>PowerPoint 프레젠테이션</vt:lpstr>
      <vt:lpstr>PowerPoint 프레젠테이션</vt:lpstr>
      <vt:lpstr>단일응답의 코딩</vt:lpstr>
      <vt:lpstr>PowerPoint 프레젠테이션</vt:lpstr>
      <vt:lpstr>다중응답의 코딩</vt:lpstr>
      <vt:lpstr>PowerPoint 프레젠테이션</vt:lpstr>
      <vt:lpstr>다중응답 (다중반응) 변수군의 정의</vt:lpstr>
      <vt:lpstr>PowerPoint 프레젠테이션</vt:lpstr>
      <vt:lpstr>다중응답의 빈도분석</vt:lpstr>
      <vt:lpstr>코딩변경</vt:lpstr>
      <vt:lpstr>같은 변수로 코딩변경</vt:lpstr>
      <vt:lpstr>PowerPoint 프레젠테이션</vt:lpstr>
      <vt:lpstr>다른 변수로 코딩변경</vt:lpstr>
      <vt:lpstr>PowerPoint 프레젠테이션</vt:lpstr>
      <vt:lpstr>변수계산</vt:lpstr>
      <vt:lpstr>PowerPoint 프레젠테이션</vt:lpstr>
      <vt:lpstr>케이스 선택</vt:lpstr>
      <vt:lpstr>PowerPoint 프레젠테이션</vt:lpstr>
      <vt:lpstr>SPSS에 의한 양적 자료의 분석, 기술통계</vt:lpstr>
      <vt:lpstr>Review</vt:lpstr>
      <vt:lpstr>척도의 형태</vt:lpstr>
      <vt:lpstr>실습</vt:lpstr>
      <vt:lpstr>질적척도 변수를 위한 분석: 빈도표</vt:lpstr>
      <vt:lpstr>질적척도 변수를 위한 분석: 원그래프</vt:lpstr>
      <vt:lpstr>질적척도 변수들 간의 분석: 교차표</vt:lpstr>
      <vt:lpstr>양적척도 변수의 분석: 히스토그램</vt:lpstr>
      <vt:lpstr>양적 척도변수의 분석: 평균과 편차</vt:lpstr>
      <vt:lpstr>표를 구하는 법</vt:lpstr>
      <vt:lpstr>드래그로 가로 세로 변수 배정</vt:lpstr>
      <vt:lpstr>요약통계량에서 선택</vt:lpstr>
      <vt:lpstr>별해</vt:lpstr>
      <vt:lpstr>연습1</vt:lpstr>
      <vt:lpstr>기술통계</vt:lpstr>
      <vt:lpstr>기술통계</vt:lpstr>
      <vt:lpstr>출력결과</vt:lpstr>
      <vt:lpstr>데이터 탐색</vt:lpstr>
      <vt:lpstr>출력결과</vt:lpstr>
      <vt:lpstr>줄기와 잎 그림/상자와 수염 그림</vt:lpstr>
      <vt:lpstr>남녀 구분</vt:lpstr>
      <vt:lpstr>연습2</vt:lpstr>
      <vt:lpstr>표 만들기</vt:lpstr>
      <vt:lpstr>표의 정확한 출력을 위해</vt:lpstr>
    </vt:vector>
  </TitlesOfParts>
  <Company>JJ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연습</dc:title>
  <dc:creator>Lee</dc:creator>
  <cp:lastModifiedBy>Admin</cp:lastModifiedBy>
  <cp:revision>21</cp:revision>
  <dcterms:created xsi:type="dcterms:W3CDTF">2009-09-14T07:34:04Z</dcterms:created>
  <dcterms:modified xsi:type="dcterms:W3CDTF">2023-11-07T02:34:22Z</dcterms:modified>
</cp:coreProperties>
</file>