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8" r:id="rId3"/>
    <p:sldId id="267" r:id="rId4"/>
    <p:sldId id="262" r:id="rId5"/>
    <p:sldId id="281" r:id="rId6"/>
    <p:sldId id="284" r:id="rId7"/>
    <p:sldId id="285" r:id="rId8"/>
    <p:sldId id="286" r:id="rId9"/>
    <p:sldId id="287" r:id="rId10"/>
    <p:sldId id="288" r:id="rId11"/>
    <p:sldId id="291" r:id="rId12"/>
    <p:sldId id="257" r:id="rId13"/>
    <p:sldId id="259" r:id="rId14"/>
    <p:sldId id="258" r:id="rId15"/>
    <p:sldId id="260" r:id="rId16"/>
    <p:sldId id="261" r:id="rId17"/>
    <p:sldId id="269" r:id="rId18"/>
    <p:sldId id="270" r:id="rId19"/>
    <p:sldId id="275" r:id="rId20"/>
    <p:sldId id="276" r:id="rId21"/>
    <p:sldId id="277" r:id="rId22"/>
    <p:sldId id="278" r:id="rId23"/>
    <p:sldId id="271" r:id="rId24"/>
    <p:sldId id="272" r:id="rId25"/>
    <p:sldId id="279" r:id="rId26"/>
    <p:sldId id="273" r:id="rId27"/>
    <p:sldId id="280" r:id="rId28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33"/>
    <a:srgbClr val="FFFF00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0E2D8E0-3C8F-4BE8-AB0F-8720E68785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4" y="1374776"/>
          <a:ext cx="12196233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Image" r:id="rId3" imgW="5120000" imgH="3725000" progId="Photoshop.Image.6">
                  <p:embed/>
                </p:oleObj>
              </mc:Choice>
              <mc:Fallback>
                <p:oleObj name="Image" r:id="rId3" imgW="5120000" imgH="3725000" progId="Photoshop.Image.6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5CA4576C-C996-4C6F-8C3F-892C658FC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" y="1374776"/>
                        <a:ext cx="12196233" cy="549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4821DE-9FA3-4D39-9ECB-9E8B9C95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421E957-E1A6-4E67-90B5-9786A4C1743D}"/>
              </a:ext>
            </a:extLst>
          </p:cNvPr>
          <p:cNvSpPr>
            <a:spLocks/>
          </p:cNvSpPr>
          <p:nvPr/>
        </p:nvSpPr>
        <p:spPr bwMode="gray">
          <a:xfrm>
            <a:off x="3210984" y="1485900"/>
            <a:ext cx="898313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ea typeface="굴림" charset="-127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3CF45B-55DB-46D5-80A3-C26A6988563F}"/>
              </a:ext>
            </a:extLst>
          </p:cNvPr>
          <p:cNvSpPr>
            <a:spLocks/>
          </p:cNvSpPr>
          <p:nvPr/>
        </p:nvSpPr>
        <p:spPr bwMode="gray">
          <a:xfrm>
            <a:off x="-8467" y="2393950"/>
            <a:ext cx="3225800" cy="458788"/>
          </a:xfrm>
          <a:custGeom>
            <a:avLst/>
            <a:gdLst>
              <a:gd name="T0" fmla="*/ 0 w 1634"/>
              <a:gd name="T1" fmla="*/ 0 h 289"/>
              <a:gd name="T2" fmla="*/ 2147483646 w 1634"/>
              <a:gd name="T3" fmla="*/ 0 h 289"/>
              <a:gd name="T4" fmla="*/ 2147483646 w 1634"/>
              <a:gd name="T5" fmla="*/ 2147483646 h 289"/>
              <a:gd name="T6" fmla="*/ 0 w 1634"/>
              <a:gd name="T7" fmla="*/ 2147483646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744EB52-6AC3-4750-8AB8-519DDD7D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2" y="1463675"/>
            <a:ext cx="23050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ko-KR" altLang="en-US" sz="2000">
                <a:solidFill>
                  <a:schemeClr val="tx2"/>
                </a:solidFill>
                <a:latin typeface="Verdana" panose="020B0604030504040204" pitchFamily="34" charset="0"/>
                <a:ea typeface="휴먼모음T" panose="02030504000101010101" pitchFamily="18" charset="-127"/>
              </a:rPr>
              <a:t>전주대</a:t>
            </a:r>
          </a:p>
          <a:p>
            <a:pPr algn="ctr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ko-KR" altLang="en-US" sz="2000">
                <a:solidFill>
                  <a:schemeClr val="tx2"/>
                </a:solidFill>
                <a:latin typeface="Verdana" panose="020B0604030504040204" pitchFamily="34" charset="0"/>
                <a:ea typeface="휴먼모음T" panose="02030504000101010101" pitchFamily="18" charset="-127"/>
              </a:rPr>
              <a:t>경영학과</a:t>
            </a:r>
            <a:endParaRPr kumimoji="1" lang="ko-KR" altLang="en-US" sz="3600">
              <a:solidFill>
                <a:schemeClr val="tx2"/>
              </a:solidFill>
              <a:latin typeface="Verdana" panose="020B0604030504040204" pitchFamily="34" charset="0"/>
              <a:ea typeface="휴먼모음T" panose="02030504000101010101" pitchFamily="18" charset="-127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903134" y="1497013"/>
            <a:ext cx="8064500" cy="8636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FD1CE8-21B7-416D-9C5A-A895B00952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527051" y="6661150"/>
            <a:ext cx="2844800" cy="1524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3BF930-2944-45E0-B590-AF15912BD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083051" y="6661150"/>
            <a:ext cx="3860800" cy="1524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E2BF00C-2BDD-4574-8DFA-70433399D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915400" y="6661150"/>
            <a:ext cx="2844800" cy="152400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746AC8-6C4C-4FBE-B2F9-B0CC03397E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946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85FE9-1303-4C1C-9DDB-8B1D63E86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62102E-151A-4462-B19E-3D0841233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9316E-EFBD-4EC4-9232-57E5DAD5B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8396-ADE0-4D19-A18F-0CF484B598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612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972552" y="333376"/>
            <a:ext cx="2787649" cy="59912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1" y="333376"/>
            <a:ext cx="8159751" cy="59912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C9E2F-6E18-4B52-8280-CC40DAFFB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63E6A-C0CD-4E81-AC16-EEB5D1C84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86BCE-D548-4908-A6A2-A0959C2DF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F22E-FDAE-4664-8A94-1901AE9597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041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3267" y="333375"/>
            <a:ext cx="8401051" cy="6032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1" y="1371600"/>
            <a:ext cx="54737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86501" y="1371600"/>
            <a:ext cx="54737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C85F1-B0B5-4410-995C-6036FD02B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9D60D-11EC-43B7-A6B1-CAA8AD2E3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9319A-BE0A-45F5-9E4F-49371D74B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2A87-D255-4E8A-9F98-F291A117E8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82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79E53-AE4D-4638-8101-2D59040A6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9923B-82C2-43B5-A68A-D36BC7703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7F8C9-6A33-4696-8064-0F6A9EABF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8D54-A5FE-4BAE-93BD-C8DC174310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03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B1661-4774-4DEF-BEC3-D120A3FD7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85FCB-9CD6-4768-9343-3ADC50BF6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28628-3BA2-4DBC-B908-DA75BDF7D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394C-1E03-4161-B023-0EA9ED4A38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10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371600"/>
            <a:ext cx="5473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86501" y="1371600"/>
            <a:ext cx="5473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C0FFA-2087-440F-A2DF-8AC30BDEE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80C84-9893-4B02-8E47-C162AA822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59702-DD1D-4631-9141-F0B97B01D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3E75-F537-416A-9A9D-5769EEF21E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837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C687C2-0B9F-475C-9C20-BDF402607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2BA0B4-68A7-46C0-ABC4-EC8D7608A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93E28F-B1D1-488A-84AB-F33F3A3B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0ACCF-69AB-4A34-A059-0133C2BE97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4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FAA4BC-30F3-4040-881A-7A4B97133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F4C8CB-DD3D-4C03-93EF-63E0673C0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5B19C-A280-4B3B-98BE-A9E44B4D6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620E-BAD7-4324-A52D-1D838CE542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69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C69C34-7C20-4E46-A2B3-9B559CF1B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2230A8-DBCF-4B50-B1E1-25512200D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03B972-F960-4DFD-B642-E7A8DA717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271D2-110D-44F7-90DD-7EB3A7BE0A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02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3080B-218E-4060-A8D2-5D4850E14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9284C-C4F8-4F2A-B23C-0D31BA67F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6A72E-80A8-4F6F-9B51-475D9A7A6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2640-D2A8-4547-8BFB-1FB23C3742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40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909B8-D69C-4905-BD3F-888B040E0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8546E-6AA6-430C-95C8-5F5E8137E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47B48-1DA5-4DA0-9C88-E1C2533B1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D4D7-387F-4634-8DED-DE28FEB2B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42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FE9F3087-9F3F-47EF-AB8B-9999546BC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6033" y="6453188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335E9CF-3720-4CA1-9024-B655A5E356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53188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40C014E3-6FA8-42B5-BEF6-A23F2AE032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453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2D639CC-2A17-434D-9B6E-6EF277E404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A7A31DAE-889F-44A5-AF5F-657D167C2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115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30" name="Freeform 9">
            <a:extLst>
              <a:ext uri="{FF2B5EF4-FFF2-40B4-BE49-F238E27FC236}">
                <a16:creationId xmlns:a16="http://schemas.microsoft.com/office/drawing/2014/main" id="{DA037198-DB5C-42DD-9EC4-E2615C799D63}"/>
              </a:ext>
            </a:extLst>
          </p:cNvPr>
          <p:cNvSpPr>
            <a:spLocks/>
          </p:cNvSpPr>
          <p:nvPr/>
        </p:nvSpPr>
        <p:spPr bwMode="ltGray">
          <a:xfrm>
            <a:off x="1" y="981076"/>
            <a:ext cx="2832100" cy="288925"/>
          </a:xfrm>
          <a:custGeom>
            <a:avLst/>
            <a:gdLst>
              <a:gd name="T0" fmla="*/ 0 w 1338"/>
              <a:gd name="T1" fmla="*/ 0 h 182"/>
              <a:gd name="T2" fmla="*/ 2147483646 w 1338"/>
              <a:gd name="T3" fmla="*/ 0 h 182"/>
              <a:gd name="T4" fmla="*/ 2147483646 w 1338"/>
              <a:gd name="T5" fmla="*/ 2147483646 h 182"/>
              <a:gd name="T6" fmla="*/ 0 w 1338"/>
              <a:gd name="T7" fmla="*/ 2147483646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DF3136FF-A42E-40DB-AB8C-9CF12FCA2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583267" y="333375"/>
            <a:ext cx="840105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5136EA6-C8A8-4CB4-BCF2-20DAC39633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8</a:t>
            </a:r>
            <a:r>
              <a:rPr lang="ko-KR" altLang="en-US"/>
              <a:t>장</a:t>
            </a:r>
            <a:r>
              <a:rPr lang="en-US" altLang="ko-KR"/>
              <a:t>. </a:t>
            </a:r>
            <a:r>
              <a:rPr lang="ko-KR" altLang="en-US"/>
              <a:t>추정과 가설검정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EC883E2-3901-4595-B277-5A46AEF22F9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328248" y="5091156"/>
            <a:ext cx="1584772" cy="426076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algn="r" eaLnBrk="1" hangingPunct="1">
              <a:buNone/>
            </a:pPr>
            <a:r>
              <a:rPr lang="ko-KR" altLang="en-US" b="1">
                <a:solidFill>
                  <a:schemeClr val="tx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이 기 훈</a:t>
            </a:r>
            <a:endParaRPr lang="en-US" altLang="ko-KR" b="1" dirty="0">
              <a:solidFill>
                <a:schemeClr val="tx1"/>
              </a:solidFill>
              <a:latin typeface="DS가변 교양있는글씨 B" panose="02020603020101020101" pitchFamily="18" charset="-127"/>
              <a:ea typeface="DS가변 교양있는글씨 B" panose="0202060302010102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55EF77-8731-4942-B255-665A0CF7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4701" y="404813"/>
            <a:ext cx="5256213" cy="576262"/>
          </a:xfrm>
        </p:spPr>
        <p:txBody>
          <a:bodyPr/>
          <a:lstStyle/>
          <a:p>
            <a:pPr eaLnBrk="1" hangingPunct="1"/>
            <a:r>
              <a:rPr lang="ko-KR" altLang="en-US" sz="2800"/>
              <a:t>유의수준과 신뢰도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5C9F799-CC7F-4B89-A5E0-879CD3143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8075" y="1196976"/>
            <a:ext cx="56261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유의수준 </a:t>
            </a:r>
            <a:r>
              <a:rPr lang="en-US" altLang="ko-KR"/>
              <a:t>Significance level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/>
              <a:t>구간추정이 틀릴 확률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ko-KR" altLang="en-US"/>
          </a:p>
          <a:p>
            <a:pPr eaLnBrk="1" hangingPunct="1">
              <a:lnSpc>
                <a:spcPct val="90000"/>
              </a:lnSpc>
            </a:pPr>
            <a:r>
              <a:rPr lang="en-US" altLang="ko-KR"/>
              <a:t>Confidence level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ko-KR"/>
              <a:t>  </a:t>
            </a:r>
            <a:r>
              <a:rPr lang="ko-KR" altLang="en-US"/>
              <a:t>신뢰도</a:t>
            </a:r>
            <a:r>
              <a:rPr lang="en-US" altLang="ko-KR"/>
              <a:t>= 1-</a:t>
            </a:r>
            <a:r>
              <a:rPr lang="ko-KR" altLang="en-US"/>
              <a:t>유의수준</a:t>
            </a:r>
          </a:p>
          <a:p>
            <a:pPr eaLnBrk="1" hangingPunct="1">
              <a:lnSpc>
                <a:spcPct val="90000"/>
              </a:lnSpc>
            </a:pPr>
            <a:endParaRPr lang="ko-KR" altLang="en-US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주로 사용하는 유의수준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/>
              <a:t>5%, 10%, 1%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주로 사용하는 신뢰도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/>
              <a:t>95%, 90%, 99%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E81428E-0F32-4517-8715-2BB459308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0238" y="260351"/>
            <a:ext cx="4546600" cy="849313"/>
          </a:xfrm>
        </p:spPr>
        <p:txBody>
          <a:bodyPr/>
          <a:lstStyle/>
          <a:p>
            <a:pPr eaLnBrk="1" hangingPunct="1"/>
            <a:r>
              <a:rPr lang="ko-KR" altLang="en-US"/>
              <a:t>신뢰구간의 특징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63F594D-A798-4AB0-93BD-A5F41625C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3614" y="1268414"/>
            <a:ext cx="7056882" cy="4784725"/>
          </a:xfrm>
        </p:spPr>
        <p:txBody>
          <a:bodyPr/>
          <a:lstStyle/>
          <a:p>
            <a:pPr eaLnBrk="1" hangingPunct="1"/>
            <a:r>
              <a:rPr lang="ko-KR" altLang="en-US" dirty="0"/>
              <a:t>표본수가 많아지면</a:t>
            </a:r>
            <a:r>
              <a:rPr lang="en-US" altLang="ko-KR" dirty="0"/>
              <a:t>?</a:t>
            </a:r>
          </a:p>
          <a:p>
            <a:pPr lvl="1" eaLnBrk="1" hangingPunct="1"/>
            <a:r>
              <a:rPr lang="ko-KR" altLang="en-US" dirty="0">
                <a:latin typeface="Times New Roman" panose="02020603050405020304" pitchFamily="18" charset="0"/>
              </a:rPr>
              <a:t>신뢰구간의 너비는 좁아진다</a:t>
            </a:r>
          </a:p>
          <a:p>
            <a:pPr eaLnBrk="1" hangingPunct="1"/>
            <a:endParaRPr lang="ko-KR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ko-KR" altLang="en-US" dirty="0"/>
              <a:t>신뢰도가 높아지면</a:t>
            </a:r>
          </a:p>
          <a:p>
            <a:pPr lvl="1" eaLnBrk="1" hangingPunct="1"/>
            <a:r>
              <a:rPr lang="ko-KR" altLang="en-US" dirty="0"/>
              <a:t>신뢰구간의 너비는 넓어진다</a:t>
            </a:r>
          </a:p>
          <a:p>
            <a:pPr eaLnBrk="1" hangingPunct="1"/>
            <a:endParaRPr lang="ko-KR" altLang="en-US" dirty="0"/>
          </a:p>
          <a:p>
            <a:pPr eaLnBrk="1" hangingPunct="1"/>
            <a:r>
              <a:rPr lang="ko-KR" altLang="en-US" dirty="0"/>
              <a:t>고정된 신뢰도에서 신뢰구간을 좁히려면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ko-KR" dirty="0"/>
              <a:t>- </a:t>
            </a:r>
            <a:r>
              <a:rPr lang="ko-KR" altLang="en-US" dirty="0" err="1"/>
              <a:t>표본수를</a:t>
            </a:r>
            <a:r>
              <a:rPr lang="ko-KR" altLang="en-US" dirty="0"/>
              <a:t> 많이 뽑아준다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C21CDB-0D5C-4950-848F-7B8D65B8D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692150"/>
            <a:ext cx="2746375" cy="2305050"/>
          </a:xfrm>
        </p:spPr>
        <p:txBody>
          <a:bodyPr/>
          <a:lstStyle/>
          <a:p>
            <a:pPr eaLnBrk="1" hangingPunct="1"/>
            <a:r>
              <a:rPr lang="ko-KR" altLang="en-US" sz="4400"/>
              <a:t>가설검정</a:t>
            </a:r>
            <a:br>
              <a:rPr lang="ko-KR" altLang="en-US" sz="4400"/>
            </a:br>
            <a:r>
              <a:rPr lang="ko-KR" altLang="en-US" sz="4400"/>
              <a:t>假說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FC19DE-A8D1-4990-8339-BFA06A9AA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25976" y="765176"/>
            <a:ext cx="6798616" cy="5006975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가설</a:t>
            </a:r>
          </a:p>
          <a:p>
            <a:pPr lvl="1" eaLnBrk="1" hangingPunct="1"/>
            <a:r>
              <a:rPr lang="ko-KR" altLang="en-US" sz="3200" dirty="0"/>
              <a:t>두개 이상의 변수 또는 </a:t>
            </a:r>
            <a:r>
              <a:rPr lang="ko-KR" altLang="en-US" sz="3200" dirty="0" err="1"/>
              <a:t>현상간의</a:t>
            </a:r>
            <a:r>
              <a:rPr lang="ko-KR" altLang="en-US" sz="3200" dirty="0"/>
              <a:t> 관계를 검정가능한 형태로 서술한 문장</a:t>
            </a:r>
          </a:p>
          <a:p>
            <a:pPr eaLnBrk="1" hangingPunct="1"/>
            <a:endParaRPr lang="ko-KR" altLang="en-US" sz="3600" dirty="0"/>
          </a:p>
          <a:p>
            <a:pPr eaLnBrk="1" hangingPunct="1"/>
            <a:r>
              <a:rPr lang="ko-KR" altLang="en-US" sz="3600" dirty="0" err="1"/>
              <a:t>추정값을</a:t>
            </a:r>
            <a:r>
              <a:rPr lang="ko-KR" altLang="en-US" sz="3600" dirty="0"/>
              <a:t> 통해 </a:t>
            </a:r>
            <a:r>
              <a:rPr lang="ko-KR" altLang="en-US" sz="3600" dirty="0" err="1"/>
              <a:t>모수의</a:t>
            </a:r>
            <a:r>
              <a:rPr lang="ko-KR" altLang="en-US" sz="3600" dirty="0"/>
              <a:t> 값에 대한 판단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33CDE0F0-906A-4968-9FB8-E62AE697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260350"/>
            <a:ext cx="3168650" cy="3168650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C2814B2-31E1-458C-8C6A-2BD666A39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1" y="1268414"/>
            <a:ext cx="2530475" cy="2649537"/>
          </a:xfrm>
        </p:spPr>
        <p:txBody>
          <a:bodyPr/>
          <a:lstStyle/>
          <a:p>
            <a:pPr eaLnBrk="1" hangingPunct="1"/>
            <a:r>
              <a:rPr lang="ko-KR" altLang="en-US" sz="4000"/>
              <a:t>두 가지</a:t>
            </a:r>
            <a:br>
              <a:rPr lang="ko-KR" altLang="en-US" sz="4000"/>
            </a:br>
            <a:r>
              <a:rPr lang="ko-KR" altLang="en-US" sz="4000"/>
              <a:t>주장을</a:t>
            </a:r>
            <a:br>
              <a:rPr lang="ko-KR" altLang="en-US" sz="4000"/>
            </a:br>
            <a:r>
              <a:rPr lang="ko-KR" altLang="en-US" sz="4000"/>
              <a:t>가설로 </a:t>
            </a:r>
            <a:br>
              <a:rPr lang="ko-KR" altLang="en-US" sz="4000"/>
            </a:br>
            <a:r>
              <a:rPr lang="ko-KR" altLang="en-US" sz="4000"/>
              <a:t>표현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0A2B51F-EC27-424B-A123-C57CCD11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11676" y="260350"/>
            <a:ext cx="5616575" cy="5327650"/>
          </a:xfrm>
        </p:spPr>
        <p:txBody>
          <a:bodyPr/>
          <a:lstStyle/>
          <a:p>
            <a:pPr eaLnBrk="1" hangingPunct="1"/>
            <a:r>
              <a:rPr lang="ko-KR" altLang="en-US" sz="3200"/>
              <a:t>귀무가설 </a:t>
            </a:r>
            <a:r>
              <a:rPr lang="en-US" altLang="ko-KR" sz="3200"/>
              <a:t>H</a:t>
            </a:r>
            <a:r>
              <a:rPr lang="en-US" altLang="ko-KR" sz="3200" baseline="-25000"/>
              <a:t>0</a:t>
            </a:r>
          </a:p>
          <a:p>
            <a:pPr lvl="1" eaLnBrk="1" hangingPunct="1"/>
            <a:r>
              <a:rPr lang="ko-KR" altLang="en-US" sz="2800"/>
              <a:t>기존의 사실</a:t>
            </a:r>
          </a:p>
          <a:p>
            <a:pPr lvl="1" eaLnBrk="1" hangingPunct="1"/>
            <a:r>
              <a:rPr lang="ko-KR" altLang="en-US" sz="2800"/>
              <a:t>실험전에 인정하는 보수적 주장</a:t>
            </a:r>
          </a:p>
          <a:p>
            <a:pPr lvl="1" eaLnBrk="1" hangingPunct="1"/>
            <a:r>
              <a:rPr lang="ko-KR" altLang="en-US" sz="2800"/>
              <a:t>차이없다</a:t>
            </a:r>
            <a:r>
              <a:rPr lang="en-US" altLang="ko-KR" sz="2800"/>
              <a:t>, </a:t>
            </a:r>
            <a:r>
              <a:rPr lang="ko-KR" altLang="en-US" sz="2800"/>
              <a:t>효과없다</a:t>
            </a:r>
            <a:r>
              <a:rPr lang="en-US" altLang="ko-KR" sz="2800"/>
              <a:t>, 0</a:t>
            </a:r>
            <a:r>
              <a:rPr lang="ko-KR" altLang="en-US" sz="2800"/>
              <a:t>이다</a:t>
            </a:r>
          </a:p>
          <a:p>
            <a:pPr lvl="1" eaLnBrk="1" hangingPunct="1"/>
            <a:endParaRPr lang="ko-KR" altLang="en-US" sz="2800"/>
          </a:p>
          <a:p>
            <a:pPr eaLnBrk="1" hangingPunct="1"/>
            <a:r>
              <a:rPr lang="ko-KR" altLang="en-US" sz="3200"/>
              <a:t>대립가설 </a:t>
            </a:r>
            <a:r>
              <a:rPr lang="en-US" altLang="ko-KR" sz="3200"/>
              <a:t>H</a:t>
            </a:r>
            <a:r>
              <a:rPr lang="en-US" altLang="ko-KR" sz="3200" baseline="-25000"/>
              <a:t>1</a:t>
            </a:r>
          </a:p>
          <a:p>
            <a:pPr lvl="1" eaLnBrk="1" hangingPunct="1"/>
            <a:r>
              <a:rPr lang="ko-KR" altLang="en-US" sz="2800"/>
              <a:t>입증하고자 하는 사실</a:t>
            </a:r>
          </a:p>
          <a:p>
            <a:pPr lvl="1" eaLnBrk="1" hangingPunct="1"/>
            <a:r>
              <a:rPr lang="ko-KR" altLang="en-US" sz="2800"/>
              <a:t>적극적 주장</a:t>
            </a:r>
          </a:p>
          <a:p>
            <a:pPr lvl="1" eaLnBrk="1" hangingPunct="1"/>
            <a:r>
              <a:rPr lang="ko-KR" altLang="en-US" sz="2800"/>
              <a:t>차이있다</a:t>
            </a:r>
            <a:r>
              <a:rPr lang="en-US" altLang="ko-KR" sz="2800"/>
              <a:t>, </a:t>
            </a:r>
            <a:r>
              <a:rPr lang="ko-KR" altLang="en-US" sz="2800"/>
              <a:t>효과있다</a:t>
            </a:r>
            <a:r>
              <a:rPr lang="en-US" altLang="ko-KR" sz="2800"/>
              <a:t>, 0</a:t>
            </a:r>
            <a:r>
              <a:rPr lang="ko-KR" altLang="en-US" sz="2800"/>
              <a:t>이 아니다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A81EA61D-5941-42A1-8EBF-F1590AE0D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08" y="548481"/>
            <a:ext cx="5761038" cy="5761038"/>
          </a:xfrm>
          <a:prstGeom prst="ellipse">
            <a:avLst/>
          </a:prstGeom>
          <a:noFill/>
          <a:ln w="57150">
            <a:solidFill>
              <a:schemeClr val="accent2">
                <a:alpha val="45097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13F3AEC-2C96-4724-8BAA-88CDEFCE9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981076"/>
            <a:ext cx="2303462" cy="2663825"/>
          </a:xfrm>
        </p:spPr>
        <p:txBody>
          <a:bodyPr/>
          <a:lstStyle/>
          <a:p>
            <a:pPr eaLnBrk="1" hangingPunct="1"/>
            <a:r>
              <a:rPr lang="ko-KR" altLang="en-US" sz="4000"/>
              <a:t>최종</a:t>
            </a:r>
            <a:br>
              <a:rPr lang="ko-KR" altLang="en-US" sz="4000"/>
            </a:br>
            <a:r>
              <a:rPr lang="ko-KR" altLang="en-US" sz="4000"/>
              <a:t>판단의</a:t>
            </a:r>
            <a:br>
              <a:rPr lang="ko-KR" altLang="en-US" sz="4000"/>
            </a:br>
            <a:r>
              <a:rPr lang="ko-KR" altLang="en-US" sz="4000"/>
              <a:t>형태는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E263E0-0CDE-4699-9AF5-2268844B3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2039" y="1341438"/>
            <a:ext cx="4840287" cy="4527550"/>
          </a:xfrm>
        </p:spPr>
        <p:txBody>
          <a:bodyPr/>
          <a:lstStyle/>
          <a:p>
            <a:pPr eaLnBrk="1" hangingPunct="1"/>
            <a:r>
              <a:rPr lang="ko-KR" altLang="en-US" sz="3600"/>
              <a:t>둘 중에 하나</a:t>
            </a:r>
          </a:p>
          <a:p>
            <a:pPr eaLnBrk="1" hangingPunct="1"/>
            <a:endParaRPr lang="ko-KR" altLang="en-US" sz="3600"/>
          </a:p>
          <a:p>
            <a:pPr eaLnBrk="1" hangingPunct="1"/>
            <a:r>
              <a:rPr lang="ko-KR" altLang="en-US" sz="3600"/>
              <a:t>남녀간 차이가 있다</a:t>
            </a:r>
          </a:p>
          <a:p>
            <a:pPr eaLnBrk="1" hangingPunct="1"/>
            <a:r>
              <a:rPr lang="ko-KR" altLang="en-US" sz="3600"/>
              <a:t>남녀간 차이가 없다</a:t>
            </a:r>
          </a:p>
          <a:p>
            <a:pPr eaLnBrk="1" hangingPunct="1"/>
            <a:endParaRPr lang="ko-KR" altLang="en-US" sz="3600"/>
          </a:p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0 </a:t>
            </a:r>
            <a:r>
              <a:rPr lang="ko-KR" altLang="en-US" sz="3600"/>
              <a:t>기각 </a:t>
            </a:r>
            <a:r>
              <a:rPr lang="en-US" altLang="ko-KR" sz="3600"/>
              <a:t>or </a:t>
            </a:r>
            <a:r>
              <a:rPr lang="en-US" altLang="ko-KR" sz="3200"/>
              <a:t>H</a:t>
            </a:r>
            <a:r>
              <a:rPr lang="en-US" altLang="ko-KR" sz="3200" baseline="-25000"/>
              <a:t>0 </a:t>
            </a:r>
            <a:r>
              <a:rPr lang="ko-KR" altLang="en-US" sz="3600"/>
              <a:t>채택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466871C1-7A8B-40A8-AB0A-112667EC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326" y="724694"/>
            <a:ext cx="5761038" cy="5761038"/>
          </a:xfrm>
          <a:prstGeom prst="ellipse">
            <a:avLst/>
          </a:prstGeom>
          <a:noFill/>
          <a:ln w="57150">
            <a:solidFill>
              <a:srgbClr val="66FF33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3653DC-53C4-4834-B17D-B020E9B17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4" y="549275"/>
            <a:ext cx="2459037" cy="3009900"/>
          </a:xfrm>
        </p:spPr>
        <p:txBody>
          <a:bodyPr/>
          <a:lstStyle/>
          <a:p>
            <a:pPr eaLnBrk="1" hangingPunct="1"/>
            <a:r>
              <a:rPr lang="ko-KR" altLang="en-US" sz="4000"/>
              <a:t>판단의 </a:t>
            </a:r>
            <a:br>
              <a:rPr lang="ko-KR" altLang="en-US" sz="4000"/>
            </a:br>
            <a:r>
              <a:rPr lang="ko-KR" altLang="en-US" sz="4000"/>
              <a:t>무게중심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3B2BCCA-C1AE-4D14-9C89-AAF164563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2039" y="1408113"/>
            <a:ext cx="5106987" cy="4495800"/>
          </a:xfrm>
        </p:spPr>
        <p:txBody>
          <a:bodyPr/>
          <a:lstStyle/>
          <a:p>
            <a:pPr eaLnBrk="1" hangingPunct="1"/>
            <a:r>
              <a:rPr lang="ko-KR" altLang="en-US" sz="3600"/>
              <a:t>귀무가설</a:t>
            </a:r>
          </a:p>
          <a:p>
            <a:pPr lvl="1" eaLnBrk="1" hangingPunct="1"/>
            <a:r>
              <a:rPr lang="ko-KR" altLang="en-US" sz="3200"/>
              <a:t>보수적으로 귀무가설이 옳다고 보고</a:t>
            </a:r>
          </a:p>
          <a:p>
            <a:pPr lvl="1" eaLnBrk="1" hangingPunct="1"/>
            <a:r>
              <a:rPr lang="ko-KR" altLang="en-US" sz="3200"/>
              <a:t>이에서 많이 벗어나야 대립가설이 맞다라고 본다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F8F8F6-E7C0-4DB4-9658-3991CEF1F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9" y="692150"/>
            <a:ext cx="2027237" cy="2217738"/>
          </a:xfrm>
        </p:spPr>
        <p:txBody>
          <a:bodyPr/>
          <a:lstStyle/>
          <a:p>
            <a:pPr eaLnBrk="1" hangingPunct="1"/>
            <a:r>
              <a:rPr lang="ko-KR" altLang="en-US"/>
              <a:t>예를</a:t>
            </a:r>
            <a:br>
              <a:rPr lang="ko-KR" altLang="en-US"/>
            </a:br>
            <a:r>
              <a:rPr lang="ko-KR" altLang="en-US"/>
              <a:t>들어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76F15EF-D3C2-48E4-948A-B2D255B48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24339" y="692151"/>
            <a:ext cx="6192837" cy="5434013"/>
          </a:xfrm>
        </p:spPr>
        <p:txBody>
          <a:bodyPr/>
          <a:lstStyle/>
          <a:p>
            <a:pPr eaLnBrk="1" hangingPunct="1"/>
            <a:r>
              <a:rPr lang="ko-KR" altLang="en-US" sz="3200"/>
              <a:t>어떤 집단의 </a:t>
            </a:r>
            <a:r>
              <a:rPr lang="en-US" altLang="ko-KR" sz="3200"/>
              <a:t>IQ</a:t>
            </a:r>
            <a:r>
              <a:rPr lang="ko-KR" altLang="en-US" sz="3200"/>
              <a:t>가 일반인</a:t>
            </a:r>
            <a:r>
              <a:rPr lang="en-US" altLang="ko-KR" sz="3200"/>
              <a:t>(105)</a:t>
            </a:r>
            <a:r>
              <a:rPr lang="ko-KR" altLang="en-US" sz="3200"/>
              <a:t>보다 높은지 알고싶다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ko-KR" altLang="en-US" sz="3200"/>
              <a:t>그 집단에서 </a:t>
            </a:r>
            <a:r>
              <a:rPr lang="en-US" altLang="ko-KR" sz="3200"/>
              <a:t>50</a:t>
            </a:r>
            <a:r>
              <a:rPr lang="ko-KR" altLang="en-US" sz="3200"/>
              <a:t>명을 뽑아 </a:t>
            </a:r>
            <a:r>
              <a:rPr lang="en-US" altLang="ko-KR" sz="3200"/>
              <a:t>IQ </a:t>
            </a:r>
            <a:r>
              <a:rPr lang="ko-KR" altLang="en-US" sz="3200"/>
              <a:t>검사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ko-KR" altLang="en-US" sz="3200"/>
              <a:t>표본평균이 </a:t>
            </a:r>
            <a:r>
              <a:rPr lang="en-US" altLang="ko-KR" sz="3200"/>
              <a:t>107</a:t>
            </a:r>
            <a:r>
              <a:rPr lang="ko-KR" altLang="en-US" sz="3200"/>
              <a:t>이 나왔다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ko-KR" altLang="en-US" sz="3200"/>
              <a:t>당신의 판단은</a:t>
            </a:r>
            <a:r>
              <a:rPr lang="en-US" altLang="ko-KR" sz="3200"/>
              <a:t>?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401CCD9A-A213-49B7-89C5-21EA50A3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188640"/>
            <a:ext cx="5761038" cy="5761038"/>
          </a:xfrm>
          <a:prstGeom prst="ellipse">
            <a:avLst/>
          </a:prstGeom>
          <a:noFill/>
          <a:ln w="57150">
            <a:solidFill>
              <a:srgbClr val="FFFF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>
            <a:extLst>
              <a:ext uri="{FF2B5EF4-FFF2-40B4-BE49-F238E27FC236}">
                <a16:creationId xmlns:a16="http://schemas.microsoft.com/office/drawing/2014/main" id="{657DAB4C-F4C4-427D-89C5-DCADFFE08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765175"/>
            <a:ext cx="5761038" cy="5761038"/>
          </a:xfrm>
          <a:prstGeom prst="ellipse">
            <a:avLst/>
          </a:prstGeom>
          <a:solidFill>
            <a:srgbClr val="66FF33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CC47342-0817-4638-A1C1-3B2F5353F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2530475" cy="3082925"/>
          </a:xfrm>
        </p:spPr>
        <p:txBody>
          <a:bodyPr/>
          <a:lstStyle/>
          <a:p>
            <a:pPr eaLnBrk="1" hangingPunct="1"/>
            <a:r>
              <a:rPr lang="ko-KR" altLang="en-US"/>
              <a:t>가설부터 </a:t>
            </a:r>
            <a:br>
              <a:rPr lang="ko-KR" altLang="en-US"/>
            </a:br>
            <a:r>
              <a:rPr lang="ko-KR" altLang="en-US"/>
              <a:t>세워보자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154A05B-2E0E-43BE-83CD-5873DF9E3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95800" y="1163637"/>
            <a:ext cx="5338762" cy="4929188"/>
          </a:xfrm>
        </p:spPr>
        <p:txBody>
          <a:bodyPr/>
          <a:lstStyle/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0</a:t>
            </a:r>
            <a:r>
              <a:rPr lang="en-US" altLang="ko-KR" sz="3200"/>
              <a:t>: </a:t>
            </a:r>
            <a:r>
              <a:rPr lang="ko-KR" altLang="en-US" sz="3200"/>
              <a:t>평균이 </a:t>
            </a:r>
            <a:r>
              <a:rPr lang="en-US" altLang="ko-KR" sz="3200"/>
              <a:t>105</a:t>
            </a:r>
            <a:r>
              <a:rPr lang="ko-KR" altLang="en-US" sz="3200"/>
              <a:t>이다</a:t>
            </a:r>
          </a:p>
          <a:p>
            <a:pPr eaLnBrk="1" hangingPunct="1"/>
            <a:endParaRPr lang="ko-KR" altLang="en-US" sz="3200"/>
          </a:p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1</a:t>
            </a:r>
            <a:r>
              <a:rPr lang="en-US" altLang="ko-KR" sz="3200"/>
              <a:t>: </a:t>
            </a:r>
            <a:r>
              <a:rPr lang="ko-KR" altLang="en-US" sz="3200"/>
              <a:t>평균이 </a:t>
            </a:r>
            <a:r>
              <a:rPr lang="en-US" altLang="ko-KR" sz="3200"/>
              <a:t>105</a:t>
            </a:r>
            <a:r>
              <a:rPr lang="ko-KR" altLang="en-US" sz="3200"/>
              <a:t>보다 높다</a:t>
            </a:r>
          </a:p>
          <a:p>
            <a:pPr eaLnBrk="1" hangingPunct="1"/>
            <a:r>
              <a:rPr lang="en-US" altLang="ko-KR" sz="3200"/>
              <a:t>(</a:t>
            </a:r>
            <a:r>
              <a:rPr lang="ko-KR" altLang="en-US" sz="3200"/>
              <a:t>단측검정</a:t>
            </a:r>
            <a:r>
              <a:rPr lang="en-US" altLang="ko-KR" sz="3200"/>
              <a:t>)</a:t>
            </a:r>
          </a:p>
          <a:p>
            <a:pPr eaLnBrk="1" hangingPunct="1"/>
            <a:endParaRPr lang="en-US" altLang="ko-KR" sz="3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ko-KR" altLang="en-US" sz="3200"/>
              <a:t>또는</a:t>
            </a:r>
          </a:p>
          <a:p>
            <a:pPr eaLnBrk="1" hangingPunct="1"/>
            <a:r>
              <a:rPr lang="en-US" altLang="ko-KR" sz="3200"/>
              <a:t>H</a:t>
            </a:r>
            <a:r>
              <a:rPr lang="en-US" altLang="ko-KR" sz="3200" baseline="-25000"/>
              <a:t>1</a:t>
            </a:r>
            <a:r>
              <a:rPr lang="en-US" altLang="ko-KR" sz="3200"/>
              <a:t>: </a:t>
            </a:r>
            <a:r>
              <a:rPr lang="ko-KR" altLang="en-US" sz="3200"/>
              <a:t>평균이 </a:t>
            </a:r>
            <a:r>
              <a:rPr lang="en-US" altLang="ko-KR" sz="3200"/>
              <a:t>105</a:t>
            </a:r>
            <a:r>
              <a:rPr lang="ko-KR" altLang="en-US" sz="3200"/>
              <a:t>가 아니다</a:t>
            </a:r>
          </a:p>
          <a:p>
            <a:pPr eaLnBrk="1" hangingPunct="1"/>
            <a:r>
              <a:rPr lang="en-US" altLang="ko-KR" sz="3200"/>
              <a:t>(</a:t>
            </a:r>
            <a:r>
              <a:rPr lang="ko-KR" altLang="en-US" sz="3200"/>
              <a:t>양측검정</a:t>
            </a:r>
            <a:r>
              <a:rPr lang="en-US" altLang="ko-KR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2">
            <a:extLst>
              <a:ext uri="{FF2B5EF4-FFF2-40B4-BE49-F238E27FC236}">
                <a16:creationId xmlns:a16="http://schemas.microsoft.com/office/drawing/2014/main" id="{F689F911-AE4D-417D-ADCD-7A1867E22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E444EB8-64EB-48DB-8835-10519478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692151"/>
            <a:ext cx="3024187" cy="2867025"/>
          </a:xfrm>
        </p:spPr>
        <p:txBody>
          <a:bodyPr/>
          <a:lstStyle/>
          <a:p>
            <a:pPr eaLnBrk="1" hangingPunct="1"/>
            <a:r>
              <a:rPr lang="ko-KR" altLang="en-US"/>
              <a:t>무얼 </a:t>
            </a:r>
            <a:br>
              <a:rPr lang="ko-KR" altLang="en-US"/>
            </a:br>
            <a:r>
              <a:rPr lang="ko-KR" altLang="en-US"/>
              <a:t>중심으로 </a:t>
            </a:r>
            <a:br>
              <a:rPr lang="ko-KR" altLang="en-US"/>
            </a:br>
            <a:r>
              <a:rPr lang="ko-KR" altLang="en-US"/>
              <a:t>생각한다고</a:t>
            </a:r>
            <a:r>
              <a:rPr lang="en-US" altLang="ko-KR"/>
              <a:t>??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B411E99-6B3C-483E-9475-5CA0E16D0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43476" y="908050"/>
            <a:ext cx="4608513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ko-KR" sz="3600"/>
              <a:t>H</a:t>
            </a:r>
            <a:r>
              <a:rPr lang="en-US" altLang="ko-KR" sz="3600" baseline="-25000"/>
              <a:t>0</a:t>
            </a:r>
            <a:r>
              <a:rPr lang="ko-KR" altLang="en-US" sz="3600"/>
              <a:t>가 사실일 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ko-KR" altLang="en-US" sz="3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ko-KR" altLang="en-US" sz="3600"/>
              <a:t>표본평균의 분포는</a:t>
            </a:r>
            <a:r>
              <a:rPr lang="en-US" altLang="ko-KR" sz="3600">
                <a:latin typeface="굴림" panose="020B0600000101010101" pitchFamily="50" charset="-127"/>
              </a:rPr>
              <a:t>…</a:t>
            </a:r>
            <a:endParaRPr lang="en-US" altLang="ko-KR" sz="3600"/>
          </a:p>
        </p:txBody>
      </p:sp>
      <p:sp>
        <p:nvSpPr>
          <p:cNvPr id="25605" name="Freeform 4">
            <a:extLst>
              <a:ext uri="{FF2B5EF4-FFF2-40B4-BE49-F238E27FC236}">
                <a16:creationId xmlns:a16="http://schemas.microsoft.com/office/drawing/2014/main" id="{3D7DA84D-2232-40AB-A976-C9F8BF6FF7B7}"/>
              </a:ext>
            </a:extLst>
          </p:cNvPr>
          <p:cNvSpPr>
            <a:spLocks/>
          </p:cNvSpPr>
          <p:nvPr/>
        </p:nvSpPr>
        <p:spPr bwMode="auto">
          <a:xfrm>
            <a:off x="3071814" y="3573463"/>
            <a:ext cx="5545137" cy="1727200"/>
          </a:xfrm>
          <a:custGeom>
            <a:avLst/>
            <a:gdLst>
              <a:gd name="T0" fmla="*/ 0 w 3493"/>
              <a:gd name="T1" fmla="*/ 2147483646 h 1088"/>
              <a:gd name="T2" fmla="*/ 2147483646 w 3493"/>
              <a:gd name="T3" fmla="*/ 2147483646 h 1088"/>
              <a:gd name="T4" fmla="*/ 2147483646 w 3493"/>
              <a:gd name="T5" fmla="*/ 2147483646 h 1088"/>
              <a:gd name="T6" fmla="*/ 2147483646 w 3493"/>
              <a:gd name="T7" fmla="*/ 0 h 1088"/>
              <a:gd name="T8" fmla="*/ 2147483646 w 3493"/>
              <a:gd name="T9" fmla="*/ 2147483646 h 1088"/>
              <a:gd name="T10" fmla="*/ 2147483646 w 3493"/>
              <a:gd name="T11" fmla="*/ 2147483646 h 1088"/>
              <a:gd name="T12" fmla="*/ 2147483646 w 3493"/>
              <a:gd name="T13" fmla="*/ 2147483646 h 10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93"/>
              <a:gd name="T22" fmla="*/ 0 h 1088"/>
              <a:gd name="T23" fmla="*/ 3493 w 3493"/>
              <a:gd name="T24" fmla="*/ 1088 h 10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93" h="1088">
                <a:moveTo>
                  <a:pt x="0" y="1043"/>
                </a:moveTo>
                <a:cubicBezTo>
                  <a:pt x="336" y="1017"/>
                  <a:pt x="673" y="991"/>
                  <a:pt x="907" y="862"/>
                </a:cubicBezTo>
                <a:cubicBezTo>
                  <a:pt x="1141" y="733"/>
                  <a:pt x="1262" y="416"/>
                  <a:pt x="1406" y="272"/>
                </a:cubicBezTo>
                <a:cubicBezTo>
                  <a:pt x="1550" y="128"/>
                  <a:pt x="1633" y="0"/>
                  <a:pt x="1769" y="0"/>
                </a:cubicBezTo>
                <a:cubicBezTo>
                  <a:pt x="1905" y="0"/>
                  <a:pt x="2087" y="128"/>
                  <a:pt x="2223" y="272"/>
                </a:cubicBezTo>
                <a:cubicBezTo>
                  <a:pt x="2359" y="416"/>
                  <a:pt x="2373" y="726"/>
                  <a:pt x="2585" y="862"/>
                </a:cubicBezTo>
                <a:cubicBezTo>
                  <a:pt x="2797" y="998"/>
                  <a:pt x="3342" y="1050"/>
                  <a:pt x="3493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6" name="Line 5">
            <a:extLst>
              <a:ext uri="{FF2B5EF4-FFF2-40B4-BE49-F238E27FC236}">
                <a16:creationId xmlns:a16="http://schemas.microsoft.com/office/drawing/2014/main" id="{995EA4E9-E393-415E-A91A-BDF89E10F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44512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7" name="Text Box 6">
            <a:extLst>
              <a:ext uri="{FF2B5EF4-FFF2-40B4-BE49-F238E27FC236}">
                <a16:creationId xmlns:a16="http://schemas.microsoft.com/office/drawing/2014/main" id="{0279DBBF-3D63-4845-BAD6-970192A3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5608" name="Line 7">
            <a:extLst>
              <a:ext uri="{FF2B5EF4-FFF2-40B4-BE49-F238E27FC236}">
                <a16:creationId xmlns:a16="http://schemas.microsoft.com/office/drawing/2014/main" id="{460AFEB0-3926-4946-9278-E2852C628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id="{E887BE7A-FDC2-4B9B-83B9-D80934449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0" name="Line 9">
            <a:extLst>
              <a:ext uri="{FF2B5EF4-FFF2-40B4-BE49-F238E27FC236}">
                <a16:creationId xmlns:a16="http://schemas.microsoft.com/office/drawing/2014/main" id="{96127C43-FA1E-49C0-8AB9-0013B52D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46529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1" name="Text Box 10">
            <a:extLst>
              <a:ext uri="{FF2B5EF4-FFF2-40B4-BE49-F238E27FC236}">
                <a16:creationId xmlns:a16="http://schemas.microsoft.com/office/drawing/2014/main" id="{C4D987AD-870A-47D2-9F82-5536254AB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4370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2" name="Oval 11">
            <a:extLst>
              <a:ext uri="{FF2B5EF4-FFF2-40B4-BE49-F238E27FC236}">
                <a16:creationId xmlns:a16="http://schemas.microsoft.com/office/drawing/2014/main" id="{5F8FA666-2694-4BC3-B640-2B3DF760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2636839"/>
            <a:ext cx="2305050" cy="1728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2400">
                <a:solidFill>
                  <a:schemeClr val="tx1"/>
                </a:solidFill>
              </a:rPr>
              <a:t>많이 벗어나야</a:t>
            </a:r>
          </a:p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0</a:t>
            </a:r>
            <a:r>
              <a:rPr kumimoji="1" lang="ko-KR" altLang="en-US" sz="2400">
                <a:solidFill>
                  <a:schemeClr val="tx1"/>
                </a:solidFill>
              </a:rPr>
              <a:t>이 아니라고 </a:t>
            </a:r>
          </a:p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2400">
                <a:solidFill>
                  <a:schemeClr val="tx1"/>
                </a:solidFill>
              </a:rPr>
              <a:t>생각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3">
            <a:extLst>
              <a:ext uri="{FF2B5EF4-FFF2-40B4-BE49-F238E27FC236}">
                <a16:creationId xmlns:a16="http://schemas.microsoft.com/office/drawing/2014/main" id="{C40B7E80-2897-4DED-9F43-054F81F1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3B638F3-10FF-4BD0-8005-5588DF07A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/>
            <a:r>
              <a:rPr lang="ko-KR" altLang="en-US" sz="3600"/>
              <a:t>많이 </a:t>
            </a:r>
            <a:br>
              <a:rPr lang="ko-KR" altLang="en-US" sz="3600"/>
            </a:br>
            <a:r>
              <a:rPr lang="ko-KR" altLang="en-US" sz="3600"/>
              <a:t>벗어난다의</a:t>
            </a:r>
            <a:br>
              <a:rPr lang="ko-KR" altLang="en-US" sz="3600"/>
            </a:br>
            <a:r>
              <a:rPr lang="ko-KR" altLang="en-US" sz="3600"/>
              <a:t>기준</a:t>
            </a:r>
            <a:r>
              <a:rPr lang="en-US" altLang="ko-KR" sz="3600"/>
              <a:t>?</a:t>
            </a:r>
          </a:p>
        </p:txBody>
      </p:sp>
      <p:sp>
        <p:nvSpPr>
          <p:cNvPr id="26628" name="Freeform 4">
            <a:extLst>
              <a:ext uri="{FF2B5EF4-FFF2-40B4-BE49-F238E27FC236}">
                <a16:creationId xmlns:a16="http://schemas.microsoft.com/office/drawing/2014/main" id="{521B18A1-DDD9-4F96-8F73-6CB27F3F46C1}"/>
              </a:ext>
            </a:extLst>
          </p:cNvPr>
          <p:cNvSpPr>
            <a:spLocks/>
          </p:cNvSpPr>
          <p:nvPr/>
        </p:nvSpPr>
        <p:spPr bwMode="auto">
          <a:xfrm>
            <a:off x="3071814" y="3573463"/>
            <a:ext cx="5545137" cy="1727200"/>
          </a:xfrm>
          <a:custGeom>
            <a:avLst/>
            <a:gdLst>
              <a:gd name="T0" fmla="*/ 0 w 3493"/>
              <a:gd name="T1" fmla="*/ 2147483646 h 1088"/>
              <a:gd name="T2" fmla="*/ 2147483646 w 3493"/>
              <a:gd name="T3" fmla="*/ 2147483646 h 1088"/>
              <a:gd name="T4" fmla="*/ 2147483646 w 3493"/>
              <a:gd name="T5" fmla="*/ 2147483646 h 1088"/>
              <a:gd name="T6" fmla="*/ 2147483646 w 3493"/>
              <a:gd name="T7" fmla="*/ 0 h 1088"/>
              <a:gd name="T8" fmla="*/ 2147483646 w 3493"/>
              <a:gd name="T9" fmla="*/ 2147483646 h 1088"/>
              <a:gd name="T10" fmla="*/ 2147483646 w 3493"/>
              <a:gd name="T11" fmla="*/ 2147483646 h 1088"/>
              <a:gd name="T12" fmla="*/ 2147483646 w 3493"/>
              <a:gd name="T13" fmla="*/ 2147483646 h 10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93"/>
              <a:gd name="T22" fmla="*/ 0 h 1088"/>
              <a:gd name="T23" fmla="*/ 3493 w 3493"/>
              <a:gd name="T24" fmla="*/ 1088 h 10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93" h="1088">
                <a:moveTo>
                  <a:pt x="0" y="1043"/>
                </a:moveTo>
                <a:cubicBezTo>
                  <a:pt x="336" y="1017"/>
                  <a:pt x="673" y="991"/>
                  <a:pt x="907" y="862"/>
                </a:cubicBezTo>
                <a:cubicBezTo>
                  <a:pt x="1141" y="733"/>
                  <a:pt x="1262" y="416"/>
                  <a:pt x="1406" y="272"/>
                </a:cubicBezTo>
                <a:cubicBezTo>
                  <a:pt x="1550" y="128"/>
                  <a:pt x="1633" y="0"/>
                  <a:pt x="1769" y="0"/>
                </a:cubicBezTo>
                <a:cubicBezTo>
                  <a:pt x="1905" y="0"/>
                  <a:pt x="2087" y="128"/>
                  <a:pt x="2223" y="272"/>
                </a:cubicBezTo>
                <a:cubicBezTo>
                  <a:pt x="2359" y="416"/>
                  <a:pt x="2373" y="726"/>
                  <a:pt x="2585" y="862"/>
                </a:cubicBezTo>
                <a:cubicBezTo>
                  <a:pt x="2797" y="998"/>
                  <a:pt x="3342" y="1050"/>
                  <a:pt x="3493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D450CD9D-CC45-4813-8B95-B6B66C5FE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44512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92FFB0A7-9BD2-4A2F-AE0F-CCD211C5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21A82AFB-64DB-4439-BA1B-AECAEF54C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EBBEA9BB-BC3B-47AA-92D8-56B7F4D13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64746452-E4B1-4690-9957-573A993C1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46529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57BC4DB7-0FF1-49F6-BA1D-5A35F4BC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4370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35" name="Oval 11">
            <a:extLst>
              <a:ext uri="{FF2B5EF4-FFF2-40B4-BE49-F238E27FC236}">
                <a16:creationId xmlns:a16="http://schemas.microsoft.com/office/drawing/2014/main" id="{90306124-A8BB-45A9-97C5-452641F6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565400"/>
            <a:ext cx="1728788" cy="15128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32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EAD0A076-ABFF-4073-8DB7-20178FE66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692150"/>
            <a:ext cx="4413250" cy="1441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기각역을 구하려면 아래의 분포를 알아야 한다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/>
              <a:t>T </a:t>
            </a:r>
            <a:r>
              <a:rPr lang="ko-KR" altLang="en-US"/>
              <a:t>분포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59D78A-B2CE-4EE4-B902-0D91BB07D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4" y="692150"/>
            <a:ext cx="2674937" cy="3009900"/>
          </a:xfrm>
        </p:spPr>
        <p:txBody>
          <a:bodyPr/>
          <a:lstStyle/>
          <a:p>
            <a:pPr eaLnBrk="1" hangingPunct="1"/>
            <a:r>
              <a:rPr lang="en-US" altLang="ko-KR">
                <a:latin typeface="Times New Roman" panose="02020603050405020304" pitchFamily="18" charset="0"/>
              </a:rPr>
              <a:t>Review</a:t>
            </a:r>
            <a:r>
              <a:rPr lang="en-US" altLang="ko-KR"/>
              <a:t> </a:t>
            </a:r>
            <a:br>
              <a:rPr lang="en-US" altLang="ko-KR"/>
            </a:br>
            <a:br>
              <a:rPr lang="en-US" altLang="ko-KR"/>
            </a:br>
            <a:r>
              <a:rPr lang="ko-KR" altLang="en-US"/>
              <a:t>통계학의 정의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4D5E8C-5133-435C-A380-5679C36A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4201" y="1412875"/>
            <a:ext cx="4835525" cy="38481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ko-KR" altLang="en-US">
                <a:solidFill>
                  <a:schemeClr val="tx1"/>
                </a:solidFill>
              </a:rPr>
              <a:t>관심을 갖는 어떤 대상에서 자료를 수집하여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ko-KR" altLang="en-US">
                <a:solidFill>
                  <a:schemeClr val="tx1"/>
                </a:solidFill>
              </a:rPr>
              <a:t>이를 정리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요약하고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ko-KR" altLang="en-US"/>
              <a:t>자료를 </a:t>
            </a:r>
            <a:r>
              <a:rPr lang="ko-KR" altLang="en-US">
                <a:solidFill>
                  <a:srgbClr val="FF0000"/>
                </a:solidFill>
              </a:rPr>
              <a:t>분석</a:t>
            </a:r>
            <a:r>
              <a:rPr lang="ko-KR" altLang="en-US"/>
              <a:t>하여 불확실한 사실에 대하여 과학적</a:t>
            </a:r>
            <a:r>
              <a:rPr lang="en-US" altLang="ko-KR"/>
              <a:t>, </a:t>
            </a:r>
            <a:r>
              <a:rPr lang="ko-KR" altLang="en-US"/>
              <a:t>합리적 </a:t>
            </a:r>
            <a:r>
              <a:rPr lang="ko-KR" altLang="en-US">
                <a:solidFill>
                  <a:srgbClr val="FF0000"/>
                </a:solidFill>
              </a:rPr>
              <a:t>판단</a:t>
            </a:r>
            <a:r>
              <a:rPr lang="ko-KR" altLang="en-US"/>
              <a:t>을 내린다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734631E5-7B6B-4819-9273-BABFD41E4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404814"/>
            <a:ext cx="3673475" cy="3673475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0">
            <a:extLst>
              <a:ext uri="{FF2B5EF4-FFF2-40B4-BE49-F238E27FC236}">
                <a16:creationId xmlns:a16="http://schemas.microsoft.com/office/drawing/2014/main" id="{4B9657DD-2DC8-40B9-8CB8-552669E6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66FF33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91A0109-7D3B-4884-A900-F2568F1BD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/>
            <a:r>
              <a:rPr lang="ko-KR" altLang="en-US" sz="3600"/>
              <a:t>유의수준</a:t>
            </a:r>
            <a:r>
              <a:rPr lang="en-US" altLang="ko-KR" sz="3600"/>
              <a:t>?</a:t>
            </a:r>
            <a:br>
              <a:rPr lang="en-US" altLang="ko-KR" sz="3600"/>
            </a:br>
            <a:r>
              <a:rPr lang="en-US" altLang="ko-KR" sz="3600"/>
              <a:t>(</a:t>
            </a:r>
            <a:r>
              <a:rPr lang="ko-KR" altLang="en-US" sz="3600"/>
              <a:t>제 </a:t>
            </a:r>
            <a:r>
              <a:rPr lang="en-US" altLang="ko-KR" sz="3600"/>
              <a:t>1</a:t>
            </a:r>
            <a:r>
              <a:rPr lang="ko-KR" altLang="en-US" sz="3600"/>
              <a:t>종의 오류</a:t>
            </a:r>
            <a:r>
              <a:rPr lang="en-US" altLang="ko-KR" sz="3600"/>
              <a:t>)</a:t>
            </a:r>
          </a:p>
        </p:txBody>
      </p:sp>
      <p:sp>
        <p:nvSpPr>
          <p:cNvPr id="27652" name="Freeform 3">
            <a:extLst>
              <a:ext uri="{FF2B5EF4-FFF2-40B4-BE49-F238E27FC236}">
                <a16:creationId xmlns:a16="http://schemas.microsoft.com/office/drawing/2014/main" id="{569E7F54-36C7-46F6-9F8A-5ED43171E3B7}"/>
              </a:ext>
            </a:extLst>
          </p:cNvPr>
          <p:cNvSpPr>
            <a:spLocks/>
          </p:cNvSpPr>
          <p:nvPr/>
        </p:nvSpPr>
        <p:spPr bwMode="auto">
          <a:xfrm>
            <a:off x="3071814" y="3573463"/>
            <a:ext cx="5545137" cy="1727200"/>
          </a:xfrm>
          <a:custGeom>
            <a:avLst/>
            <a:gdLst>
              <a:gd name="T0" fmla="*/ 0 w 3493"/>
              <a:gd name="T1" fmla="*/ 2147483646 h 1088"/>
              <a:gd name="T2" fmla="*/ 2147483646 w 3493"/>
              <a:gd name="T3" fmla="*/ 2147483646 h 1088"/>
              <a:gd name="T4" fmla="*/ 2147483646 w 3493"/>
              <a:gd name="T5" fmla="*/ 2147483646 h 1088"/>
              <a:gd name="T6" fmla="*/ 2147483646 w 3493"/>
              <a:gd name="T7" fmla="*/ 0 h 1088"/>
              <a:gd name="T8" fmla="*/ 2147483646 w 3493"/>
              <a:gd name="T9" fmla="*/ 2147483646 h 1088"/>
              <a:gd name="T10" fmla="*/ 2147483646 w 3493"/>
              <a:gd name="T11" fmla="*/ 2147483646 h 1088"/>
              <a:gd name="T12" fmla="*/ 2147483646 w 3493"/>
              <a:gd name="T13" fmla="*/ 2147483646 h 10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93"/>
              <a:gd name="T22" fmla="*/ 0 h 1088"/>
              <a:gd name="T23" fmla="*/ 3493 w 3493"/>
              <a:gd name="T24" fmla="*/ 1088 h 10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93" h="1088">
                <a:moveTo>
                  <a:pt x="0" y="1043"/>
                </a:moveTo>
                <a:cubicBezTo>
                  <a:pt x="336" y="1017"/>
                  <a:pt x="673" y="991"/>
                  <a:pt x="907" y="862"/>
                </a:cubicBezTo>
                <a:cubicBezTo>
                  <a:pt x="1141" y="733"/>
                  <a:pt x="1262" y="416"/>
                  <a:pt x="1406" y="272"/>
                </a:cubicBezTo>
                <a:cubicBezTo>
                  <a:pt x="1550" y="128"/>
                  <a:pt x="1633" y="0"/>
                  <a:pt x="1769" y="0"/>
                </a:cubicBezTo>
                <a:cubicBezTo>
                  <a:pt x="1905" y="0"/>
                  <a:pt x="2087" y="128"/>
                  <a:pt x="2223" y="272"/>
                </a:cubicBezTo>
                <a:cubicBezTo>
                  <a:pt x="2359" y="416"/>
                  <a:pt x="2373" y="726"/>
                  <a:pt x="2585" y="862"/>
                </a:cubicBezTo>
                <a:cubicBezTo>
                  <a:pt x="2797" y="998"/>
                  <a:pt x="3342" y="1050"/>
                  <a:pt x="3493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29196190-E9C6-4D63-A8A2-D785A2EA7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445125"/>
            <a:ext cx="5543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04111D42-91A5-4E01-8360-45AFDBC64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44588F0-C3C4-4E17-91E9-28391595C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6" name="Line 7">
            <a:extLst>
              <a:ext uri="{FF2B5EF4-FFF2-40B4-BE49-F238E27FC236}">
                <a16:creationId xmlns:a16="http://schemas.microsoft.com/office/drawing/2014/main" id="{C1D1597B-665A-4CE7-A99B-17A4AAE8D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7" name="Line 8">
            <a:extLst>
              <a:ext uri="{FF2B5EF4-FFF2-40B4-BE49-F238E27FC236}">
                <a16:creationId xmlns:a16="http://schemas.microsoft.com/office/drawing/2014/main" id="{7742A1A1-D104-4F4A-9F69-B433FA955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6" y="46529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DA33386C-CC03-4EB2-8FCF-2F2D92648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4370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400">
                <a:solidFill>
                  <a:schemeClr val="tx1"/>
                </a:solidFill>
              </a:rPr>
              <a:t>H</a:t>
            </a:r>
            <a:r>
              <a:rPr kumimoji="1" lang="en-US" altLang="ko-KR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659" name="Oval 10">
            <a:extLst>
              <a:ext uri="{FF2B5EF4-FFF2-40B4-BE49-F238E27FC236}">
                <a16:creationId xmlns:a16="http://schemas.microsoft.com/office/drawing/2014/main" id="{5C2C172C-56FD-4245-AE7D-70732E10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565400"/>
            <a:ext cx="1728788" cy="151288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32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EF3BC1C9-1880-4371-B5F2-C43FB1216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404814"/>
            <a:ext cx="5040312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/>
              <a:t>H</a:t>
            </a:r>
            <a:r>
              <a:rPr lang="en-US" altLang="ko-KR" baseline="-25000"/>
              <a:t>0</a:t>
            </a:r>
            <a:r>
              <a:rPr lang="en-US" altLang="ko-KR" sz="1000"/>
              <a:t> </a:t>
            </a:r>
            <a:r>
              <a:rPr lang="ko-KR" altLang="en-US"/>
              <a:t>가 사실일 때 기각역을 넘을 가능성이 작지만 존재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그 가능성을 유의수준</a:t>
            </a:r>
            <a:r>
              <a:rPr lang="en-US" altLang="ko-KR"/>
              <a:t>(significance level)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주로 </a:t>
            </a:r>
            <a:r>
              <a:rPr lang="en-US" altLang="ko-KR"/>
              <a:t>5%, 10%, 1%</a:t>
            </a:r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6D29B948-424F-4DC4-BD78-8D5C431DA7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32555AFF-0B08-4B3E-8789-9AA718418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3" name="Line 14">
            <a:extLst>
              <a:ext uri="{FF2B5EF4-FFF2-40B4-BE49-F238E27FC236}">
                <a16:creationId xmlns:a16="http://schemas.microsoft.com/office/drawing/2014/main" id="{2A2EB03A-BEF2-465E-8042-DFE62CACC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4" name="Line 15">
            <a:extLst>
              <a:ext uri="{FF2B5EF4-FFF2-40B4-BE49-F238E27FC236}">
                <a16:creationId xmlns:a16="http://schemas.microsoft.com/office/drawing/2014/main" id="{ADA986B8-A417-4A84-8C92-76A72C33A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5" name="Line 16">
            <a:extLst>
              <a:ext uri="{FF2B5EF4-FFF2-40B4-BE49-F238E27FC236}">
                <a16:creationId xmlns:a16="http://schemas.microsoft.com/office/drawing/2014/main" id="{93C183F0-EAD3-479D-B179-69E18C17A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9" y="5373689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6" name="Line 17">
            <a:extLst>
              <a:ext uri="{FF2B5EF4-FFF2-40B4-BE49-F238E27FC236}">
                <a16:creationId xmlns:a16="http://schemas.microsoft.com/office/drawing/2014/main" id="{01F9306D-7FCF-4504-9A51-44915CA7A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1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7" name="Line 18">
            <a:extLst>
              <a:ext uri="{FF2B5EF4-FFF2-40B4-BE49-F238E27FC236}">
                <a16:creationId xmlns:a16="http://schemas.microsoft.com/office/drawing/2014/main" id="{41491617-02B8-456C-8344-E51A1C9116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668" name="Oval 19">
            <a:extLst>
              <a:ext uri="{FF2B5EF4-FFF2-40B4-BE49-F238E27FC236}">
                <a16:creationId xmlns:a16="http://schemas.microsoft.com/office/drawing/2014/main" id="{1E7EC560-D8BD-4963-972E-26811994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4941889"/>
            <a:ext cx="1439863" cy="719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2400">
                <a:solidFill>
                  <a:schemeClr val="tx1"/>
                </a:solidFill>
              </a:rPr>
              <a:t>유의수준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2">
            <a:extLst>
              <a:ext uri="{FF2B5EF4-FFF2-40B4-BE49-F238E27FC236}">
                <a16:creationId xmlns:a16="http://schemas.microsoft.com/office/drawing/2014/main" id="{0DB31305-8ECE-49CD-B89C-73D9A6B4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99CC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932996B-8F06-4D24-8D06-45C935125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/>
            <a:r>
              <a:rPr lang="ko-KR" altLang="en-US"/>
              <a:t>그런데</a:t>
            </a:r>
            <a:br>
              <a:rPr lang="ko-KR" altLang="en-US"/>
            </a:br>
            <a:r>
              <a:rPr lang="ko-KR" altLang="en-US"/>
              <a:t>이런</a:t>
            </a:r>
            <a:br>
              <a:rPr lang="ko-KR" altLang="en-US"/>
            </a:br>
            <a:r>
              <a:rPr lang="ko-KR" altLang="en-US"/>
              <a:t>경우는</a:t>
            </a:r>
            <a:r>
              <a:rPr lang="en-US" altLang="ko-KR"/>
              <a:t>?</a:t>
            </a:r>
          </a:p>
        </p:txBody>
      </p:sp>
      <p:sp>
        <p:nvSpPr>
          <p:cNvPr id="28676" name="Freeform 3">
            <a:extLst>
              <a:ext uri="{FF2B5EF4-FFF2-40B4-BE49-F238E27FC236}">
                <a16:creationId xmlns:a16="http://schemas.microsoft.com/office/drawing/2014/main" id="{C0647E37-AD98-40CE-8834-C9543FED4965}"/>
              </a:ext>
            </a:extLst>
          </p:cNvPr>
          <p:cNvSpPr>
            <a:spLocks/>
          </p:cNvSpPr>
          <p:nvPr/>
        </p:nvSpPr>
        <p:spPr bwMode="auto">
          <a:xfrm>
            <a:off x="3071814" y="3573463"/>
            <a:ext cx="5545137" cy="1727200"/>
          </a:xfrm>
          <a:custGeom>
            <a:avLst/>
            <a:gdLst>
              <a:gd name="T0" fmla="*/ 0 w 3493"/>
              <a:gd name="T1" fmla="*/ 2147483646 h 1088"/>
              <a:gd name="T2" fmla="*/ 2147483646 w 3493"/>
              <a:gd name="T3" fmla="*/ 2147483646 h 1088"/>
              <a:gd name="T4" fmla="*/ 2147483646 w 3493"/>
              <a:gd name="T5" fmla="*/ 2147483646 h 1088"/>
              <a:gd name="T6" fmla="*/ 2147483646 w 3493"/>
              <a:gd name="T7" fmla="*/ 0 h 1088"/>
              <a:gd name="T8" fmla="*/ 2147483646 w 3493"/>
              <a:gd name="T9" fmla="*/ 2147483646 h 1088"/>
              <a:gd name="T10" fmla="*/ 2147483646 w 3493"/>
              <a:gd name="T11" fmla="*/ 2147483646 h 1088"/>
              <a:gd name="T12" fmla="*/ 2147483646 w 3493"/>
              <a:gd name="T13" fmla="*/ 2147483646 h 10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93"/>
              <a:gd name="T22" fmla="*/ 0 h 1088"/>
              <a:gd name="T23" fmla="*/ 3493 w 3493"/>
              <a:gd name="T24" fmla="*/ 1088 h 10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93" h="1088">
                <a:moveTo>
                  <a:pt x="0" y="1043"/>
                </a:moveTo>
                <a:cubicBezTo>
                  <a:pt x="336" y="1017"/>
                  <a:pt x="673" y="991"/>
                  <a:pt x="907" y="862"/>
                </a:cubicBezTo>
                <a:cubicBezTo>
                  <a:pt x="1141" y="733"/>
                  <a:pt x="1262" y="416"/>
                  <a:pt x="1406" y="272"/>
                </a:cubicBezTo>
                <a:cubicBezTo>
                  <a:pt x="1550" y="128"/>
                  <a:pt x="1633" y="0"/>
                  <a:pt x="1769" y="0"/>
                </a:cubicBezTo>
                <a:cubicBezTo>
                  <a:pt x="1905" y="0"/>
                  <a:pt x="2087" y="128"/>
                  <a:pt x="2223" y="272"/>
                </a:cubicBezTo>
                <a:cubicBezTo>
                  <a:pt x="2359" y="416"/>
                  <a:pt x="2373" y="726"/>
                  <a:pt x="2585" y="862"/>
                </a:cubicBezTo>
                <a:cubicBezTo>
                  <a:pt x="2797" y="998"/>
                  <a:pt x="3342" y="1050"/>
                  <a:pt x="3493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1BE8A0EF-AE31-436F-BAC0-0509B5026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6" y="5445125"/>
            <a:ext cx="691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CE014AD1-048B-40A6-B92D-90D0C69F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AE3C054A-86A1-47AD-8951-646B9876C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0" name="Line 7">
            <a:extLst>
              <a:ext uri="{FF2B5EF4-FFF2-40B4-BE49-F238E27FC236}">
                <a16:creationId xmlns:a16="http://schemas.microsoft.com/office/drawing/2014/main" id="{DC00DDE2-321C-4A74-83A7-72B12DAF9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076700"/>
            <a:ext cx="0" cy="2160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1" name="Oval 10">
            <a:extLst>
              <a:ext uri="{FF2B5EF4-FFF2-40B4-BE49-F238E27FC236}">
                <a16:creationId xmlns:a16="http://schemas.microsoft.com/office/drawing/2014/main" id="{79CF1CB4-70FB-47E8-AB03-605F60D84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284538"/>
            <a:ext cx="1728788" cy="793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solidFill>
                  <a:schemeClr val="tx1"/>
                </a:solidFill>
              </a:rPr>
              <a:t>10%</a:t>
            </a:r>
            <a:r>
              <a:rPr kumimoji="1" lang="ko-KR" altLang="en-US" sz="20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063C7684-FA51-4EE4-8622-8E31FE91A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476251"/>
            <a:ext cx="5040312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/>
              <a:t>10%</a:t>
            </a:r>
            <a:r>
              <a:rPr lang="ko-KR" altLang="en-US"/>
              <a:t>기각역에는 들어가는데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/>
              <a:t>5%</a:t>
            </a:r>
            <a:r>
              <a:rPr lang="ko-KR" altLang="en-US"/>
              <a:t>기각역에는 안들어가면</a:t>
            </a:r>
            <a:r>
              <a:rPr lang="en-US" altLang="ko-KR"/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ko-KR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기각</a:t>
            </a:r>
            <a:r>
              <a:rPr lang="en-US" altLang="ko-KR"/>
              <a:t>? Or </a:t>
            </a:r>
            <a:r>
              <a:rPr lang="ko-KR" altLang="en-US"/>
              <a:t>채택</a:t>
            </a:r>
            <a:r>
              <a:rPr lang="en-US" altLang="ko-KR"/>
              <a:t>?</a:t>
            </a:r>
          </a:p>
        </p:txBody>
      </p:sp>
      <p:sp>
        <p:nvSpPr>
          <p:cNvPr id="28683" name="Line 12">
            <a:extLst>
              <a:ext uri="{FF2B5EF4-FFF2-40B4-BE49-F238E27FC236}">
                <a16:creationId xmlns:a16="http://schemas.microsoft.com/office/drawing/2014/main" id="{54E9B3E9-3D66-479B-A61B-15B6310746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4" name="Line 13">
            <a:extLst>
              <a:ext uri="{FF2B5EF4-FFF2-40B4-BE49-F238E27FC236}">
                <a16:creationId xmlns:a16="http://schemas.microsoft.com/office/drawing/2014/main" id="{63C35820-2443-4882-9DF3-11FBE3AD1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5" name="Line 14">
            <a:extLst>
              <a:ext uri="{FF2B5EF4-FFF2-40B4-BE49-F238E27FC236}">
                <a16:creationId xmlns:a16="http://schemas.microsoft.com/office/drawing/2014/main" id="{244792BB-98C1-43A3-BA76-912351DE9E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4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6" name="Line 15">
            <a:extLst>
              <a:ext uri="{FF2B5EF4-FFF2-40B4-BE49-F238E27FC236}">
                <a16:creationId xmlns:a16="http://schemas.microsoft.com/office/drawing/2014/main" id="{6669D976-FC95-4C63-9F06-0ECE5117AE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7" name="Line 16">
            <a:extLst>
              <a:ext uri="{FF2B5EF4-FFF2-40B4-BE49-F238E27FC236}">
                <a16:creationId xmlns:a16="http://schemas.microsoft.com/office/drawing/2014/main" id="{267A8B41-0D64-4964-9F5E-F8A73503E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9" y="5373689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8" name="Line 17">
            <a:extLst>
              <a:ext uri="{FF2B5EF4-FFF2-40B4-BE49-F238E27FC236}">
                <a16:creationId xmlns:a16="http://schemas.microsoft.com/office/drawing/2014/main" id="{37368511-0E87-4EE0-BE84-CAB0BB851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1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9" name="Line 18">
            <a:extLst>
              <a:ext uri="{FF2B5EF4-FFF2-40B4-BE49-F238E27FC236}">
                <a16:creationId xmlns:a16="http://schemas.microsoft.com/office/drawing/2014/main" id="{E4C14178-DB1D-4486-B998-C01E7C170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6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0" name="Oval 19">
            <a:extLst>
              <a:ext uri="{FF2B5EF4-FFF2-40B4-BE49-F238E27FC236}">
                <a16:creationId xmlns:a16="http://schemas.microsoft.com/office/drawing/2014/main" id="{AF64FC91-170F-4DC8-85AA-6F05F1D1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4149725"/>
            <a:ext cx="1439862" cy="719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solidFill>
                  <a:schemeClr val="tx1"/>
                </a:solidFill>
              </a:rPr>
              <a:t>5%</a:t>
            </a:r>
            <a:r>
              <a:rPr kumimoji="1" lang="ko-KR" altLang="en-US" sz="2000">
                <a:solidFill>
                  <a:schemeClr val="tx1"/>
                </a:solidFill>
              </a:rPr>
              <a:t>기각역</a:t>
            </a:r>
          </a:p>
        </p:txBody>
      </p:sp>
      <p:sp>
        <p:nvSpPr>
          <p:cNvPr id="28691" name="Line 20">
            <a:extLst>
              <a:ext uri="{FF2B5EF4-FFF2-40B4-BE49-F238E27FC236}">
                <a16:creationId xmlns:a16="http://schemas.microsoft.com/office/drawing/2014/main" id="{76AAA185-3BA4-423D-B949-E218C0FAC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8" y="4868863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2" name="Line 21">
            <a:extLst>
              <a:ext uri="{FF2B5EF4-FFF2-40B4-BE49-F238E27FC236}">
                <a16:creationId xmlns:a16="http://schemas.microsoft.com/office/drawing/2014/main" id="{FC19990C-FBBD-44E2-9CDB-078C48CC5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5373689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2">
            <a:extLst>
              <a:ext uri="{FF2B5EF4-FFF2-40B4-BE49-F238E27FC236}">
                <a16:creationId xmlns:a16="http://schemas.microsoft.com/office/drawing/2014/main" id="{3676D362-5C44-4D1A-8641-9B6F376C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99CC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F14B1CE-3C18-4A52-916B-7CAD7DE9C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2519362" cy="2867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/>
              <a:t>그래서</a:t>
            </a:r>
            <a:br>
              <a:rPr lang="ko-KR" altLang="en-US"/>
            </a:br>
            <a:r>
              <a:rPr lang="ko-KR" altLang="en-US"/>
              <a:t>유의확률</a:t>
            </a:r>
            <a:br>
              <a:rPr lang="ko-KR" altLang="en-US"/>
            </a:br>
            <a:r>
              <a:rPr lang="en-US" altLang="ko-KR"/>
              <a:t>(p-</a:t>
            </a:r>
            <a:r>
              <a:rPr lang="ko-KR" altLang="en-US"/>
              <a:t>값</a:t>
            </a:r>
            <a:r>
              <a:rPr lang="en-US" altLang="ko-KR"/>
              <a:t>)</a:t>
            </a:r>
          </a:p>
        </p:txBody>
      </p:sp>
      <p:sp>
        <p:nvSpPr>
          <p:cNvPr id="29700" name="Freeform 3">
            <a:extLst>
              <a:ext uri="{FF2B5EF4-FFF2-40B4-BE49-F238E27FC236}">
                <a16:creationId xmlns:a16="http://schemas.microsoft.com/office/drawing/2014/main" id="{DBE47D3D-7855-40D7-9816-2A7626A0BC96}"/>
              </a:ext>
            </a:extLst>
          </p:cNvPr>
          <p:cNvSpPr>
            <a:spLocks/>
          </p:cNvSpPr>
          <p:nvPr/>
        </p:nvSpPr>
        <p:spPr bwMode="auto">
          <a:xfrm>
            <a:off x="3071814" y="3573463"/>
            <a:ext cx="5545137" cy="1727200"/>
          </a:xfrm>
          <a:custGeom>
            <a:avLst/>
            <a:gdLst>
              <a:gd name="T0" fmla="*/ 0 w 3493"/>
              <a:gd name="T1" fmla="*/ 2147483646 h 1088"/>
              <a:gd name="T2" fmla="*/ 2147483646 w 3493"/>
              <a:gd name="T3" fmla="*/ 2147483646 h 1088"/>
              <a:gd name="T4" fmla="*/ 2147483646 w 3493"/>
              <a:gd name="T5" fmla="*/ 2147483646 h 1088"/>
              <a:gd name="T6" fmla="*/ 2147483646 w 3493"/>
              <a:gd name="T7" fmla="*/ 0 h 1088"/>
              <a:gd name="T8" fmla="*/ 2147483646 w 3493"/>
              <a:gd name="T9" fmla="*/ 2147483646 h 1088"/>
              <a:gd name="T10" fmla="*/ 2147483646 w 3493"/>
              <a:gd name="T11" fmla="*/ 2147483646 h 1088"/>
              <a:gd name="T12" fmla="*/ 2147483646 w 3493"/>
              <a:gd name="T13" fmla="*/ 2147483646 h 10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93"/>
              <a:gd name="T22" fmla="*/ 0 h 1088"/>
              <a:gd name="T23" fmla="*/ 3493 w 3493"/>
              <a:gd name="T24" fmla="*/ 1088 h 10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93" h="1088">
                <a:moveTo>
                  <a:pt x="0" y="1043"/>
                </a:moveTo>
                <a:cubicBezTo>
                  <a:pt x="336" y="1017"/>
                  <a:pt x="673" y="991"/>
                  <a:pt x="907" y="862"/>
                </a:cubicBezTo>
                <a:cubicBezTo>
                  <a:pt x="1141" y="733"/>
                  <a:pt x="1262" y="416"/>
                  <a:pt x="1406" y="272"/>
                </a:cubicBezTo>
                <a:cubicBezTo>
                  <a:pt x="1550" y="128"/>
                  <a:pt x="1633" y="0"/>
                  <a:pt x="1769" y="0"/>
                </a:cubicBezTo>
                <a:cubicBezTo>
                  <a:pt x="1905" y="0"/>
                  <a:pt x="2087" y="128"/>
                  <a:pt x="2223" y="272"/>
                </a:cubicBezTo>
                <a:cubicBezTo>
                  <a:pt x="2359" y="416"/>
                  <a:pt x="2373" y="726"/>
                  <a:pt x="2585" y="862"/>
                </a:cubicBezTo>
                <a:cubicBezTo>
                  <a:pt x="2797" y="998"/>
                  <a:pt x="3342" y="1050"/>
                  <a:pt x="3493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1" name="Line 4">
            <a:extLst>
              <a:ext uri="{FF2B5EF4-FFF2-40B4-BE49-F238E27FC236}">
                <a16:creationId xmlns:a16="http://schemas.microsoft.com/office/drawing/2014/main" id="{2C6688D8-2BCA-4D7C-B6EF-48D5CD857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6" y="5445125"/>
            <a:ext cx="691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86E7AFA5-6AD7-4D78-AF3E-8D574696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548313"/>
            <a:ext cx="319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800">
                <a:solidFill>
                  <a:schemeClr val="tx1"/>
                </a:solidFill>
              </a:rPr>
              <a:t>105        106       107</a:t>
            </a:r>
          </a:p>
        </p:txBody>
      </p:sp>
      <p:sp>
        <p:nvSpPr>
          <p:cNvPr id="29703" name="Line 6">
            <a:extLst>
              <a:ext uri="{FF2B5EF4-FFF2-40B4-BE49-F238E27FC236}">
                <a16:creationId xmlns:a16="http://schemas.microsoft.com/office/drawing/2014/main" id="{B3CD43D2-6613-443C-9F85-E945DF1D5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5004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AD73DC83-636B-44AE-98D0-D19C21E80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7938" y="476250"/>
            <a:ext cx="5040312" cy="2952750"/>
          </a:xfrm>
        </p:spPr>
        <p:txBody>
          <a:bodyPr/>
          <a:lstStyle/>
          <a:p>
            <a:pPr eaLnBrk="1" hangingPunct="1"/>
            <a:r>
              <a:rPr lang="en-US" altLang="ko-KR"/>
              <a:t>107</a:t>
            </a:r>
            <a:r>
              <a:rPr lang="ko-KR" altLang="en-US"/>
              <a:t>이상 되는 확률</a:t>
            </a:r>
            <a:r>
              <a:rPr lang="en-US" altLang="ko-KR"/>
              <a:t>(</a:t>
            </a:r>
            <a:r>
              <a:rPr lang="ko-KR" altLang="en-US"/>
              <a:t>유의확률</a:t>
            </a:r>
            <a:r>
              <a:rPr lang="en-US" altLang="ko-KR"/>
              <a:t>)</a:t>
            </a:r>
            <a:r>
              <a:rPr lang="ko-KR" altLang="en-US"/>
              <a:t>을 구해서 유의수준과 비교</a:t>
            </a:r>
          </a:p>
          <a:p>
            <a:pPr eaLnBrk="1" hangingPunct="1"/>
            <a:r>
              <a:rPr lang="ko-KR" altLang="en-US"/>
              <a:t>아래서 </a:t>
            </a:r>
            <a:r>
              <a:rPr lang="en-US" altLang="ko-KR"/>
              <a:t>107</a:t>
            </a:r>
            <a:r>
              <a:rPr lang="ko-KR" altLang="en-US"/>
              <a:t>이상일 확률이 </a:t>
            </a:r>
            <a:r>
              <a:rPr lang="en-US" altLang="ko-KR"/>
              <a:t>7%</a:t>
            </a:r>
            <a:r>
              <a:rPr lang="ko-KR" altLang="en-US"/>
              <a:t>라면</a:t>
            </a:r>
            <a:r>
              <a:rPr lang="en-US" altLang="ko-KR">
                <a:latin typeface="Arial" panose="020B0604020202020204" pitchFamily="34" charset="0"/>
              </a:rPr>
              <a:t>…</a:t>
            </a:r>
            <a:endParaRPr lang="en-US" altLang="ko-KR"/>
          </a:p>
          <a:p>
            <a:pPr eaLnBrk="1" hangingPunct="1"/>
            <a:r>
              <a:rPr lang="en-US" altLang="ko-KR"/>
              <a:t>5%</a:t>
            </a:r>
            <a:r>
              <a:rPr lang="ko-KR" altLang="en-US"/>
              <a:t>로는 채택</a:t>
            </a:r>
          </a:p>
          <a:p>
            <a:pPr eaLnBrk="1" hangingPunct="1"/>
            <a:r>
              <a:rPr lang="en-US" altLang="ko-KR"/>
              <a:t>10%</a:t>
            </a:r>
            <a:r>
              <a:rPr lang="ko-KR" altLang="en-US"/>
              <a:t>로는 기각</a:t>
            </a:r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BD6C1B02-75C3-4EE9-B05D-9081E173A2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1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9985617F-8FCC-4F36-8D76-F6174F13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3926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7" name="Line 12">
            <a:extLst>
              <a:ext uri="{FF2B5EF4-FFF2-40B4-BE49-F238E27FC236}">
                <a16:creationId xmlns:a16="http://schemas.microsoft.com/office/drawing/2014/main" id="{25E91BD8-80C7-4461-9467-1B2E1F45BA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3926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8" name="Line 13">
            <a:extLst>
              <a:ext uri="{FF2B5EF4-FFF2-40B4-BE49-F238E27FC236}">
                <a16:creationId xmlns:a16="http://schemas.microsoft.com/office/drawing/2014/main" id="{A266AA3B-47E9-47DE-89D1-CCC4D844C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8389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9" name="Line 14">
            <a:extLst>
              <a:ext uri="{FF2B5EF4-FFF2-40B4-BE49-F238E27FC236}">
                <a16:creationId xmlns:a16="http://schemas.microsoft.com/office/drawing/2014/main" id="{C558B8F7-BE49-4324-8E58-7C44044029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5876" y="5373689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0" name="Line 15">
            <a:extLst>
              <a:ext uri="{FF2B5EF4-FFF2-40B4-BE49-F238E27FC236}">
                <a16:creationId xmlns:a16="http://schemas.microsoft.com/office/drawing/2014/main" id="{08BE88F9-9793-47A5-B5D2-1C69F8B90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7314" y="5300664"/>
            <a:ext cx="142875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1" name="Line 16">
            <a:extLst>
              <a:ext uri="{FF2B5EF4-FFF2-40B4-BE49-F238E27FC236}">
                <a16:creationId xmlns:a16="http://schemas.microsoft.com/office/drawing/2014/main" id="{8BB4E63F-0384-4C4E-8805-8C3272143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8389" y="5229225"/>
            <a:ext cx="1428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2" name="Line 19">
            <a:extLst>
              <a:ext uri="{FF2B5EF4-FFF2-40B4-BE49-F238E27FC236}">
                <a16:creationId xmlns:a16="http://schemas.microsoft.com/office/drawing/2014/main" id="{83EA57EA-6824-4EBE-B38C-1F9E77B3F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5373689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3" name="Line 20">
            <a:extLst>
              <a:ext uri="{FF2B5EF4-FFF2-40B4-BE49-F238E27FC236}">
                <a16:creationId xmlns:a16="http://schemas.microsoft.com/office/drawing/2014/main" id="{9AAC45BD-CF8F-4B7D-BD5C-9B40A1FEA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4797425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4" name="AutoShape 21">
            <a:extLst>
              <a:ext uri="{FF2B5EF4-FFF2-40B4-BE49-F238E27FC236}">
                <a16:creationId xmlns:a16="http://schemas.microsoft.com/office/drawing/2014/main" id="{656173D7-5D46-474A-B4B6-8B7ACF0F7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4221163"/>
            <a:ext cx="1512888" cy="647700"/>
          </a:xfrm>
          <a:prstGeom prst="wedgeEllipseCallout">
            <a:avLst>
              <a:gd name="adj1" fmla="val -43704"/>
              <a:gd name="adj2" fmla="val 9215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2000">
                <a:solidFill>
                  <a:schemeClr val="tx1"/>
                </a:solidFill>
              </a:rPr>
              <a:t>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>
            <a:extLst>
              <a:ext uri="{FF2B5EF4-FFF2-40B4-BE49-F238E27FC236}">
                <a16:creationId xmlns:a16="http://schemas.microsoft.com/office/drawing/2014/main" id="{64FF41F4-BDAE-4DC8-9868-F4A50A53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4814"/>
            <a:ext cx="3311525" cy="3311525"/>
          </a:xfrm>
          <a:prstGeom prst="ellipse">
            <a:avLst/>
          </a:prstGeom>
          <a:solidFill>
            <a:srgbClr val="FFFF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A2ED0C8-2DC2-4968-8126-E09B7F029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2170112" cy="2506663"/>
          </a:xfrm>
        </p:spPr>
        <p:txBody>
          <a:bodyPr/>
          <a:lstStyle/>
          <a:p>
            <a:pPr eaLnBrk="1" hangingPunct="1"/>
            <a:r>
              <a:rPr lang="ko-KR" altLang="en-US"/>
              <a:t>유의</a:t>
            </a:r>
            <a:br>
              <a:rPr lang="ko-KR" altLang="en-US"/>
            </a:br>
            <a:r>
              <a:rPr lang="ko-KR" altLang="en-US"/>
              <a:t>확률</a:t>
            </a:r>
            <a:r>
              <a:rPr lang="en-US" altLang="ko-KR"/>
              <a:t>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0845E9D-5F5A-4B6B-B0E4-100D6FA90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9894" y="867244"/>
            <a:ext cx="7386666" cy="49228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z="3200" dirty="0"/>
              <a:t>일명 </a:t>
            </a:r>
            <a:r>
              <a:rPr lang="en-US" altLang="ko-KR" sz="3200" dirty="0"/>
              <a:t>p-</a:t>
            </a:r>
            <a:r>
              <a:rPr lang="ko-KR" altLang="en-US" sz="3200" dirty="0"/>
              <a:t>값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ko-KR" altLang="en-US" sz="3200" dirty="0"/>
              <a:t> </a:t>
            </a:r>
            <a:r>
              <a:rPr lang="en-US" altLang="ko-KR" sz="3200" dirty="0"/>
              <a:t>= </a:t>
            </a:r>
            <a:r>
              <a:rPr lang="en-US" altLang="ko-KR" sz="3200" dirty="0" err="1"/>
              <a:t>Pr</a:t>
            </a:r>
            <a:r>
              <a:rPr lang="en-US" altLang="ko-KR" sz="3200" dirty="0"/>
              <a:t>(result |H</a:t>
            </a:r>
            <a:r>
              <a:rPr lang="en-US" altLang="ko-KR" sz="3200" baseline="-25000" dirty="0"/>
              <a:t>0</a:t>
            </a:r>
            <a:r>
              <a:rPr lang="en-US" altLang="ko-KR" sz="3200" dirty="0"/>
              <a:t> is true)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3200" dirty="0"/>
              <a:t>이 값이 작다면 </a:t>
            </a:r>
            <a:r>
              <a:rPr lang="en-US" altLang="ko-KR" sz="3200" dirty="0"/>
              <a:t>H</a:t>
            </a:r>
            <a:r>
              <a:rPr lang="en-US" altLang="ko-KR" sz="3200" baseline="-25000" dirty="0"/>
              <a:t>0</a:t>
            </a:r>
            <a:r>
              <a:rPr lang="en-US" altLang="ko-KR" sz="3200" dirty="0"/>
              <a:t> </a:t>
            </a:r>
            <a:r>
              <a:rPr lang="ko-KR" altLang="en-US" sz="3200" dirty="0"/>
              <a:t>이 사실이 아님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3200" dirty="0"/>
              <a:t>SPSS </a:t>
            </a:r>
            <a:r>
              <a:rPr lang="ko-KR" altLang="en-US" sz="3200" dirty="0"/>
              <a:t>출력결과에 모두 유의확률만 표시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3200" dirty="0"/>
              <a:t>유의확률이 작다면 유의한 차이가 존재한다는 의미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39182E-05C3-4B52-BC0B-65808F680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SPSS</a:t>
            </a:r>
            <a:r>
              <a:rPr lang="ko-KR" altLang="en-US"/>
              <a:t>에서 유의확률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48966E1F-B41B-417C-B3CC-88644B500D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341438"/>
            <a:ext cx="8280400" cy="4953000"/>
          </a:xfrm>
        </p:spPr>
        <p:txBody>
          <a:bodyPr/>
          <a:lstStyle/>
          <a:p>
            <a:pPr eaLnBrk="1" hangingPunct="1"/>
            <a:r>
              <a:rPr lang="ko-KR" altLang="en-US"/>
              <a:t>두통약 자료에서 남녀 두집단 간에 부작용에 대한 중요도는 </a:t>
            </a:r>
          </a:p>
          <a:p>
            <a:pPr lvl="1" eaLnBrk="1" hangingPunct="1"/>
            <a:r>
              <a:rPr lang="en-US" altLang="ko-KR"/>
              <a:t>H0: </a:t>
            </a:r>
            <a:r>
              <a:rPr lang="ko-KR" altLang="en-US"/>
              <a:t>남녀 차이가 없다</a:t>
            </a:r>
          </a:p>
          <a:p>
            <a:pPr lvl="1" eaLnBrk="1" hangingPunct="1"/>
            <a:r>
              <a:rPr lang="en-US" altLang="ko-KR"/>
              <a:t>H1: </a:t>
            </a:r>
            <a:r>
              <a:rPr lang="ko-KR" altLang="en-US"/>
              <a:t>남녀 차이가 있다 </a:t>
            </a:r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r>
              <a:rPr lang="ko-KR" altLang="en-US"/>
              <a:t>유의확률이 </a:t>
            </a:r>
            <a:r>
              <a:rPr lang="en-US" altLang="ko-KR"/>
              <a:t>0.05</a:t>
            </a:r>
            <a:r>
              <a:rPr lang="ko-KR" altLang="en-US"/>
              <a:t>보다 작으므로 차이가 있다</a:t>
            </a:r>
            <a:r>
              <a:rPr lang="en-US" altLang="ko-KR"/>
              <a:t>(H1)</a:t>
            </a:r>
          </a:p>
        </p:txBody>
      </p:sp>
      <p:graphicFrame>
        <p:nvGraphicFramePr>
          <p:cNvPr id="31748" name="Object 6">
            <a:extLst>
              <a:ext uri="{FF2B5EF4-FFF2-40B4-BE49-F238E27FC236}">
                <a16:creationId xmlns:a16="http://schemas.microsoft.com/office/drawing/2014/main" id="{89836F63-6C42-487F-BA6D-B0BAA797D06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19288" y="3141663"/>
          <a:ext cx="820896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비트맵 이미지" r:id="rId3" imgW="6458852" imgH="1238423" progId="Paint.Picture">
                  <p:embed/>
                </p:oleObj>
              </mc:Choice>
              <mc:Fallback>
                <p:oleObj name="비트맵 이미지" r:id="rId3" imgW="6458852" imgH="123842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141663"/>
                        <a:ext cx="8208962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328B1B-3C64-44D6-9C33-CAF0902F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SPSS</a:t>
            </a:r>
            <a:r>
              <a:rPr lang="ko-KR" altLang="en-US"/>
              <a:t>에서 유의확률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F55C43AC-E488-4B0D-97F4-B4CA65554B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169988"/>
            <a:ext cx="5568950" cy="5688012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DF3C846-69C4-445C-9FDE-2AAAF2C27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C27D7B33-37B2-4D09-89D5-6A9DA6ADA6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9" y="404813"/>
            <a:ext cx="6053137" cy="6126162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70752B-A2B7-4845-B146-A5AD6AC1B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Tv</a:t>
            </a:r>
            <a:r>
              <a:rPr lang="ko-KR" altLang="en-US"/>
              <a:t>에도 나오는 유의확률</a:t>
            </a:r>
            <a:r>
              <a:rPr lang="en-US" altLang="ko-KR"/>
              <a:t>(p-</a:t>
            </a:r>
            <a:r>
              <a:rPr lang="ko-KR" altLang="en-US"/>
              <a:t>값</a:t>
            </a:r>
            <a:r>
              <a:rPr lang="en-US" altLang="ko-KR"/>
              <a:t>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E515FFF-25F5-41AA-BD79-4DD7A7398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EBS </a:t>
            </a:r>
            <a:r>
              <a:rPr lang="ko-KR" altLang="en-US"/>
              <a:t>아이의 사생활</a:t>
            </a:r>
            <a:r>
              <a:rPr lang="en-US" altLang="ko-KR"/>
              <a:t>(</a:t>
            </a:r>
            <a:r>
              <a:rPr lang="ko-KR" altLang="en-US"/>
              <a:t>남녀차이</a:t>
            </a:r>
            <a:r>
              <a:rPr lang="en-US" altLang="ko-KR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76CAB87-5949-4BE6-A4CD-2128DD495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600" y="476672"/>
            <a:ext cx="3178175" cy="36004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자료분석은 </a:t>
            </a:r>
            <a:br>
              <a:rPr lang="ko-KR" altLang="en-US" dirty="0"/>
            </a:br>
            <a:r>
              <a:rPr lang="ko-KR" altLang="en-US" dirty="0"/>
              <a:t>추정과 </a:t>
            </a:r>
            <a:br>
              <a:rPr lang="ko-KR" altLang="en-US" dirty="0"/>
            </a:br>
            <a:r>
              <a:rPr lang="ko-KR" altLang="en-US" dirty="0"/>
              <a:t>검정의 </a:t>
            </a:r>
            <a:br>
              <a:rPr lang="ko-KR" altLang="en-US" dirty="0"/>
            </a:br>
            <a:r>
              <a:rPr lang="ko-KR" altLang="en-US" dirty="0"/>
              <a:t>과정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765F11-B602-425C-8556-D7FAFFD47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4564" y="1196753"/>
            <a:ext cx="5472036" cy="1944216"/>
          </a:xfrm>
        </p:spPr>
        <p:txBody>
          <a:bodyPr/>
          <a:lstStyle/>
          <a:p>
            <a:pPr eaLnBrk="1" hangingPunct="1"/>
            <a:r>
              <a:rPr lang="ko-KR" altLang="en-US" dirty="0"/>
              <a:t>남녀 두 집단의 차이를 추정하고 </a:t>
            </a:r>
          </a:p>
          <a:p>
            <a:pPr eaLnBrk="1" hangingPunct="1"/>
            <a:endParaRPr lang="ko-KR" altLang="en-US" dirty="0"/>
          </a:p>
          <a:p>
            <a:pPr eaLnBrk="1" hangingPunct="1"/>
            <a:r>
              <a:rPr lang="ko-KR" altLang="en-US" dirty="0"/>
              <a:t>그 차이가 유의한지를 검정한다 </a:t>
            </a:r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596866BA-8D7C-44A6-B152-2DE49B00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20714"/>
            <a:ext cx="3673475" cy="3673475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B85D9E-669A-4B91-81AC-A9D776DA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4701" y="544190"/>
            <a:ext cx="2746375" cy="2794000"/>
          </a:xfrm>
        </p:spPr>
        <p:txBody>
          <a:bodyPr/>
          <a:lstStyle/>
          <a:p>
            <a:pPr eaLnBrk="1" hangingPunct="1"/>
            <a:r>
              <a:rPr lang="ko-KR" altLang="en-US" sz="4000" dirty="0"/>
              <a:t>추정</a:t>
            </a:r>
            <a:br>
              <a:rPr lang="ko-KR" altLang="en-US" dirty="0"/>
            </a:br>
            <a:r>
              <a:rPr lang="en-US" altLang="ko-KR" dirty="0">
                <a:latin typeface="Times New Roman" panose="02020603050405020304" pitchFamily="18" charset="0"/>
              </a:rPr>
              <a:t>Estimation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0245267-4811-43AE-A45C-D44523E49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5880" y="754409"/>
            <a:ext cx="6840760" cy="5272088"/>
          </a:xfrm>
        </p:spPr>
        <p:txBody>
          <a:bodyPr/>
          <a:lstStyle/>
          <a:p>
            <a:pPr eaLnBrk="1" hangingPunct="1"/>
            <a:r>
              <a:rPr lang="ko-KR" altLang="en-US" sz="3200" dirty="0"/>
              <a:t>점추정과 구간추정</a:t>
            </a:r>
          </a:p>
          <a:p>
            <a:pPr eaLnBrk="1" hangingPunct="1"/>
            <a:endParaRPr lang="ko-KR" altLang="en-US" sz="3200" dirty="0"/>
          </a:p>
          <a:p>
            <a:pPr eaLnBrk="1" hangingPunct="1"/>
            <a:r>
              <a:rPr lang="ko-KR" altLang="en-US" sz="3200" dirty="0"/>
              <a:t>표본의 평균은 </a:t>
            </a:r>
            <a:r>
              <a:rPr lang="en-US" altLang="ko-KR" sz="3200" dirty="0"/>
              <a:t>180</a:t>
            </a:r>
            <a:r>
              <a:rPr lang="ko-KR" altLang="en-US" sz="3200" dirty="0"/>
              <a:t>이다</a:t>
            </a:r>
          </a:p>
          <a:p>
            <a:pPr eaLnBrk="1" hangingPunct="1"/>
            <a:endParaRPr lang="ko-KR" altLang="en-US" sz="3200" dirty="0"/>
          </a:p>
          <a:p>
            <a:pPr eaLnBrk="1" hangingPunct="1"/>
            <a:r>
              <a:rPr lang="ko-KR" altLang="en-US" sz="3200" dirty="0"/>
              <a:t>모집단의 평균은 </a:t>
            </a:r>
            <a:r>
              <a:rPr lang="en-US" altLang="ko-KR" sz="3200" dirty="0"/>
              <a:t>180±30</a:t>
            </a:r>
            <a:r>
              <a:rPr lang="ko-KR" altLang="en-US" sz="3200" dirty="0"/>
              <a:t>구간에 있다 </a:t>
            </a:r>
          </a:p>
          <a:p>
            <a:pPr eaLnBrk="1" hangingPunct="1"/>
            <a:endParaRPr lang="ko-KR" altLang="en-US" sz="3200" dirty="0"/>
          </a:p>
          <a:p>
            <a:pPr eaLnBrk="1" hangingPunct="1"/>
            <a:r>
              <a:rPr lang="ko-KR" altLang="en-US" sz="3200" dirty="0"/>
              <a:t>구간추정</a:t>
            </a:r>
            <a:r>
              <a:rPr lang="en-US" altLang="ko-KR" sz="3200" dirty="0"/>
              <a:t>=(</a:t>
            </a:r>
            <a:r>
              <a:rPr lang="ko-KR" altLang="en-US" sz="3200" dirty="0" err="1"/>
              <a:t>점추정</a:t>
            </a:r>
            <a:r>
              <a:rPr lang="en-US" altLang="ko-KR" sz="3200" dirty="0"/>
              <a:t>±</a:t>
            </a:r>
            <a:r>
              <a:rPr lang="ko-KR" altLang="en-US" sz="3200" dirty="0"/>
              <a:t>표본오차</a:t>
            </a:r>
            <a:r>
              <a:rPr lang="en-US" altLang="ko-KR" sz="3200" dirty="0"/>
              <a:t>)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CFB24951-06A6-493E-AFA6-38B2CD5B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765175"/>
            <a:ext cx="2376488" cy="2376488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F48112-77F1-4C37-8C35-5ADB51BFF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1675" y="260350"/>
            <a:ext cx="4032250" cy="935038"/>
          </a:xfrm>
        </p:spPr>
        <p:txBody>
          <a:bodyPr/>
          <a:lstStyle/>
          <a:p>
            <a:pPr eaLnBrk="1" hangingPunct="1"/>
            <a:r>
              <a:rPr lang="ko-KR" altLang="en-US"/>
              <a:t>통계학과 학률론의 차이</a:t>
            </a:r>
          </a:p>
        </p:txBody>
      </p:sp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A44BE5F2-7911-4FCF-A1A7-EC4D127D5B5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566988" y="1268413"/>
          <a:ext cx="756285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비트맵 이미지" r:id="rId3" imgW="6380952" imgH="4514286" progId="Paint.Picture">
                  <p:embed/>
                </p:oleObj>
              </mc:Choice>
              <mc:Fallback>
                <p:oleObj name="비트맵 이미지" r:id="rId3" imgW="6380952" imgH="45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268413"/>
                        <a:ext cx="7562850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>
            <a:extLst>
              <a:ext uri="{FF2B5EF4-FFF2-40B4-BE49-F238E27FC236}">
                <a16:creationId xmlns:a16="http://schemas.microsoft.com/office/drawing/2014/main" id="{999E0D4F-2EBA-4F45-A294-4A10B944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B4AE40A-1E3D-4407-A3EF-F0C64B1E8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2601912" cy="2433638"/>
          </a:xfrm>
        </p:spPr>
        <p:txBody>
          <a:bodyPr/>
          <a:lstStyle/>
          <a:p>
            <a:pPr eaLnBrk="1" hangingPunct="1"/>
            <a:r>
              <a:rPr lang="ko-KR" altLang="en-US" sz="3600">
                <a:solidFill>
                  <a:srgbClr val="EAEAEA"/>
                </a:solidFill>
              </a:rPr>
              <a:t>점추정</a:t>
            </a:r>
            <a:br>
              <a:rPr lang="ko-KR" altLang="en-US" sz="3600">
                <a:solidFill>
                  <a:srgbClr val="EAEAEA"/>
                </a:solidFill>
              </a:rPr>
            </a:br>
            <a:r>
              <a:rPr lang="en-US" altLang="ko-KR">
                <a:solidFill>
                  <a:srgbClr val="EAEAEA"/>
                </a:solidFill>
                <a:latin typeface="Times New Roman" panose="02020603050405020304" pitchFamily="18" charset="0"/>
              </a:rPr>
              <a:t>point estimation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8F57037-817C-4145-8C2F-BEFE8ADDC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7575" y="1412876"/>
            <a:ext cx="5545138" cy="4137025"/>
          </a:xfrm>
        </p:spPr>
        <p:txBody>
          <a:bodyPr/>
          <a:lstStyle/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모수를 한 값</a:t>
            </a:r>
            <a:r>
              <a:rPr lang="en-US" altLang="ko-KR">
                <a:solidFill>
                  <a:srgbClr val="4D4D4D"/>
                </a:solidFill>
              </a:rPr>
              <a:t>(point)</a:t>
            </a:r>
            <a:r>
              <a:rPr lang="ko-KR" altLang="en-US">
                <a:solidFill>
                  <a:srgbClr val="4D4D4D"/>
                </a:solidFill>
              </a:rPr>
              <a:t>으로 추정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모평균 </a:t>
            </a:r>
            <a:r>
              <a:rPr lang="en-US" altLang="ko-KR">
                <a:solidFill>
                  <a:srgbClr val="4D4D4D"/>
                </a:solidFill>
              </a:rPr>
              <a:t>: </a:t>
            </a:r>
            <a:r>
              <a:rPr lang="ko-KR" altLang="en-US">
                <a:solidFill>
                  <a:srgbClr val="4D4D4D"/>
                </a:solidFill>
              </a:rPr>
              <a:t>표본평균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모분산 </a:t>
            </a:r>
            <a:r>
              <a:rPr lang="en-US" altLang="ko-KR">
                <a:solidFill>
                  <a:srgbClr val="4D4D4D"/>
                </a:solidFill>
              </a:rPr>
              <a:t>: </a:t>
            </a:r>
            <a:r>
              <a:rPr lang="ko-KR" altLang="en-US">
                <a:solidFill>
                  <a:srgbClr val="4D4D4D"/>
                </a:solidFill>
              </a:rPr>
              <a:t>표본분산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모비율 </a:t>
            </a:r>
            <a:r>
              <a:rPr lang="en-US" altLang="ko-KR">
                <a:solidFill>
                  <a:srgbClr val="4D4D4D"/>
                </a:solidFill>
              </a:rPr>
              <a:t>: </a:t>
            </a:r>
            <a:r>
              <a:rPr lang="ko-KR" altLang="en-US">
                <a:solidFill>
                  <a:srgbClr val="4D4D4D"/>
                </a:solidFill>
              </a:rPr>
              <a:t>표본비율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>
            <a:extLst>
              <a:ext uri="{FF2B5EF4-FFF2-40B4-BE49-F238E27FC236}">
                <a16:creationId xmlns:a16="http://schemas.microsoft.com/office/drawing/2014/main" id="{A7BEB8CF-FF62-4FB2-B930-238A4167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71220D8-F683-4C34-AB6D-25052F377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2601912" cy="2433638"/>
          </a:xfrm>
        </p:spPr>
        <p:txBody>
          <a:bodyPr/>
          <a:lstStyle/>
          <a:p>
            <a:pPr eaLnBrk="1" hangingPunct="1"/>
            <a:r>
              <a:rPr lang="ko-KR" altLang="en-US" sz="3600">
                <a:solidFill>
                  <a:srgbClr val="EAEAEA"/>
                </a:solidFill>
              </a:rPr>
              <a:t>구간추정</a:t>
            </a:r>
            <a:br>
              <a:rPr lang="ko-KR" altLang="en-US" sz="3600">
                <a:solidFill>
                  <a:srgbClr val="EAEAEA"/>
                </a:solidFill>
              </a:rPr>
            </a:br>
            <a:r>
              <a:rPr lang="en-US" altLang="ko-KR">
                <a:solidFill>
                  <a:srgbClr val="EAEAEA"/>
                </a:solidFill>
                <a:latin typeface="Times New Roman" panose="02020603050405020304" pitchFamily="18" charset="0"/>
              </a:rPr>
              <a:t>interval estimation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718D680D-0CA9-4FA9-A2D7-B29AC74DA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3113" y="1052513"/>
            <a:ext cx="5834062" cy="4824412"/>
          </a:xfrm>
        </p:spPr>
        <p:txBody>
          <a:bodyPr/>
          <a:lstStyle/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모수를 구간</a:t>
            </a:r>
            <a:r>
              <a:rPr lang="en-US" altLang="ko-KR">
                <a:solidFill>
                  <a:srgbClr val="4D4D4D"/>
                </a:solidFill>
              </a:rPr>
              <a:t>(interval)</a:t>
            </a:r>
            <a:r>
              <a:rPr lang="ko-KR" altLang="en-US">
                <a:solidFill>
                  <a:srgbClr val="4D4D4D"/>
                </a:solidFill>
              </a:rPr>
              <a:t>으로 추정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모평균 </a:t>
            </a:r>
            <a:r>
              <a:rPr lang="en-US" altLang="ko-KR">
                <a:solidFill>
                  <a:srgbClr val="4D4D4D"/>
                </a:solidFill>
              </a:rPr>
              <a:t>= </a:t>
            </a:r>
            <a:r>
              <a:rPr lang="ko-KR" altLang="en-US">
                <a:solidFill>
                  <a:srgbClr val="4D4D4D"/>
                </a:solidFill>
              </a:rPr>
              <a:t>표본평균 </a:t>
            </a:r>
            <a:r>
              <a:rPr lang="en-US" altLang="ko-KR">
                <a:solidFill>
                  <a:srgbClr val="4D4D4D"/>
                </a:solidFill>
              </a:rPr>
              <a:t>± </a:t>
            </a:r>
            <a:r>
              <a:rPr lang="ko-KR" altLang="en-US">
                <a:solidFill>
                  <a:srgbClr val="4D4D4D"/>
                </a:solidFill>
              </a:rPr>
              <a:t>구간너비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구간너비 </a:t>
            </a:r>
            <a:r>
              <a:rPr lang="en-US" altLang="ko-KR">
                <a:solidFill>
                  <a:srgbClr val="4D4D4D"/>
                </a:solidFill>
              </a:rPr>
              <a:t>= </a:t>
            </a:r>
            <a:r>
              <a:rPr lang="ko-KR" altLang="en-US">
                <a:solidFill>
                  <a:srgbClr val="4D4D4D"/>
                </a:solidFill>
              </a:rPr>
              <a:t>표본오차</a:t>
            </a:r>
          </a:p>
          <a:p>
            <a:pPr eaLnBrk="1" hangingPunct="1"/>
            <a:endParaRPr lang="ko-KR" altLang="en-US">
              <a:solidFill>
                <a:srgbClr val="4D4D4D"/>
              </a:solidFill>
            </a:endParaRPr>
          </a:p>
          <a:p>
            <a:pPr eaLnBrk="1" hangingPunct="1"/>
            <a:r>
              <a:rPr lang="ko-KR" altLang="en-US">
                <a:solidFill>
                  <a:srgbClr val="4D4D4D"/>
                </a:solidFill>
              </a:rPr>
              <a:t>표본오차는 무엇으로 결정</a:t>
            </a:r>
            <a:r>
              <a:rPr lang="en-US" altLang="ko-KR">
                <a:solidFill>
                  <a:srgbClr val="4D4D4D"/>
                </a:solidFill>
              </a:rPr>
              <a:t>?</a:t>
            </a:r>
          </a:p>
          <a:p>
            <a:pPr lvl="1" eaLnBrk="1" hangingPunct="1"/>
            <a:r>
              <a:rPr lang="ko-KR" altLang="en-US">
                <a:solidFill>
                  <a:srgbClr val="4D4D4D"/>
                </a:solidFill>
              </a:rPr>
              <a:t>신뢰도</a:t>
            </a:r>
            <a:r>
              <a:rPr lang="en-US" altLang="ko-KR">
                <a:solidFill>
                  <a:srgbClr val="4D4D4D"/>
                </a:solidFill>
              </a:rPr>
              <a:t>, </a:t>
            </a:r>
            <a:r>
              <a:rPr lang="ko-KR" altLang="en-US">
                <a:solidFill>
                  <a:srgbClr val="4D4D4D"/>
                </a:solidFill>
              </a:rPr>
              <a:t>표본수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7DED32-89F4-4B4E-94F3-7F6986136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7214" y="404813"/>
            <a:ext cx="5400675" cy="6477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2800">
                <a:latin typeface="Times New Roman" panose="02020603050405020304" pitchFamily="18" charset="0"/>
              </a:rPr>
              <a:t>어떤 추정이 가장 정확할까</a:t>
            </a:r>
            <a:r>
              <a:rPr lang="en-US" altLang="ko-KR" sz="280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046022A-2DAD-4254-A0D2-C3EAA3666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7575" y="1484314"/>
            <a:ext cx="5048250" cy="197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평균신장을 추정하는데</a:t>
            </a:r>
          </a:p>
          <a:p>
            <a:pPr eaLnBrk="1" hangingPunct="1">
              <a:lnSpc>
                <a:spcPct val="90000"/>
              </a:lnSpc>
            </a:pPr>
            <a:endParaRPr lang="ko-KR" altLang="en-US"/>
          </a:p>
          <a:p>
            <a:pPr eaLnBrk="1" hangingPunct="1">
              <a:lnSpc>
                <a:spcPct val="90000"/>
              </a:lnSpc>
            </a:pPr>
            <a:r>
              <a:rPr lang="ko-KR" altLang="en-US"/>
              <a:t>표본평균</a:t>
            </a:r>
            <a:r>
              <a:rPr lang="en-US" altLang="ko-KR"/>
              <a:t>=170, </a:t>
            </a:r>
            <a:r>
              <a:rPr lang="ko-KR" altLang="en-US"/>
              <a:t>표본수</a:t>
            </a:r>
            <a:r>
              <a:rPr lang="en-US" altLang="ko-KR"/>
              <a:t>=10</a:t>
            </a:r>
            <a:endParaRPr lang="en-US" altLang="ko-KR">
              <a:latin typeface="Times New Roman" panose="02020603050405020304" pitchFamily="18" charset="0"/>
            </a:endParaRP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B63764B5-92D0-4D8D-B9D4-1AD676E7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860801"/>
            <a:ext cx="4824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ko-KR"/>
              <a:t>170 ± 3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ko-KR"/>
              <a:t>170 ± 10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ko-KR"/>
              <a:t>170 ± 30</a:t>
            </a:r>
          </a:p>
        </p:txBody>
      </p:sp>
      <p:sp>
        <p:nvSpPr>
          <p:cNvPr id="97286" name="AutoShape 6">
            <a:extLst>
              <a:ext uri="{FF2B5EF4-FFF2-40B4-BE49-F238E27FC236}">
                <a16:creationId xmlns:a16="http://schemas.microsoft.com/office/drawing/2014/main" id="{5898259E-8C53-43B2-885A-62BDE0EA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789363"/>
            <a:ext cx="2303462" cy="1871662"/>
          </a:xfrm>
          <a:prstGeom prst="cloudCallout">
            <a:avLst>
              <a:gd name="adj1" fmla="val 78944"/>
              <a:gd name="adj2" fmla="val 23454"/>
            </a:avLst>
          </a:prstGeom>
          <a:solidFill>
            <a:srgbClr val="FF33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3600">
                <a:solidFill>
                  <a:srgbClr val="EAEAEA"/>
                </a:solidFill>
              </a:rPr>
              <a:t>100%</a:t>
            </a:r>
          </a:p>
          <a:p>
            <a:pPr algn="ctr" eaLnBrk="1" latin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ko-KR" altLang="en-US" sz="3600">
                <a:solidFill>
                  <a:srgbClr val="EAEAEA"/>
                </a:solidFill>
              </a:rPr>
              <a:t>확신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5" grpId="0" build="p"/>
      <p:bldP spid="97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7F33CED-D537-4830-9302-AEBCAFF8E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1313" y="404813"/>
            <a:ext cx="5986462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100% </a:t>
            </a:r>
            <a:r>
              <a:rPr lang="ko-KR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신뢰구간이 좋은가</a:t>
            </a:r>
            <a:r>
              <a:rPr lang="en-US" altLang="ko-K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E4D774B-8BE3-4469-91D4-622E2B075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8438" y="1412875"/>
            <a:ext cx="5340350" cy="4527550"/>
          </a:xfrm>
        </p:spPr>
        <p:txBody>
          <a:bodyPr/>
          <a:lstStyle/>
          <a:p>
            <a:pPr eaLnBrk="1" hangingPunct="1"/>
            <a:r>
              <a:rPr lang="en-US" altLang="ko-KR"/>
              <a:t>NO! Stupid.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ko-KR" altLang="en-US"/>
              <a:t>어느 정도 틀릴 각오를 해야함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95% </a:t>
            </a:r>
            <a:r>
              <a:rPr lang="ko-KR" altLang="en-US"/>
              <a:t>신뢰</a:t>
            </a:r>
            <a:r>
              <a:rPr lang="en-US" altLang="ko-KR"/>
              <a:t>= 5% </a:t>
            </a:r>
            <a:r>
              <a:rPr lang="ko-KR" altLang="en-US"/>
              <a:t>틀릴 위험 감수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theme/theme1.xml><?xml version="1.0" encoding="utf-8"?>
<a:theme xmlns:a="http://schemas.openxmlformats.org/drawingml/2006/main" name="A0091TGp">
  <a:themeElements>
    <a:clrScheme name="A0091TGp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A0091TGp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charset="-127"/>
          </a:defRPr>
        </a:defPPr>
      </a:lstStyle>
    </a:lnDef>
  </a:objectDefaults>
  <a:extraClrSchemeLst>
    <a:extraClrScheme>
      <a:clrScheme name="A0091TGp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91TGp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91TGp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c042TGp_finance_diagram</Template>
  <TotalTime>639</TotalTime>
  <Words>597</Words>
  <Application>Microsoft Office PowerPoint</Application>
  <PresentationFormat>와이드스크린</PresentationFormat>
  <Paragraphs>171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DS가변 교양있는글씨 B</vt:lpstr>
      <vt:lpstr>굴림</vt:lpstr>
      <vt:lpstr>휴먼모음T</vt:lpstr>
      <vt:lpstr>Arial</vt:lpstr>
      <vt:lpstr>Times New Roman</vt:lpstr>
      <vt:lpstr>Verdana</vt:lpstr>
      <vt:lpstr>Wingdings</vt:lpstr>
      <vt:lpstr>A0091TGp</vt:lpstr>
      <vt:lpstr>Image</vt:lpstr>
      <vt:lpstr>비트맵 이미지</vt:lpstr>
      <vt:lpstr>8장. 추정과 가설검정</vt:lpstr>
      <vt:lpstr>Review   통계학의 정의</vt:lpstr>
      <vt:lpstr>자료분석은  추정과  검정의  과정</vt:lpstr>
      <vt:lpstr>추정 Estimation</vt:lpstr>
      <vt:lpstr>통계학과 학률론의 차이</vt:lpstr>
      <vt:lpstr>점추정 point estimation</vt:lpstr>
      <vt:lpstr>구간추정 interval estimation</vt:lpstr>
      <vt:lpstr>어떤 추정이 가장 정확할까?</vt:lpstr>
      <vt:lpstr>100% 신뢰구간이 좋은가?</vt:lpstr>
      <vt:lpstr>유의수준과 신뢰도</vt:lpstr>
      <vt:lpstr>신뢰구간의 특징</vt:lpstr>
      <vt:lpstr>가설검정 假說</vt:lpstr>
      <vt:lpstr>두 가지 주장을 가설로  표현</vt:lpstr>
      <vt:lpstr>최종 판단의 형태는</vt:lpstr>
      <vt:lpstr>판단의  무게중심</vt:lpstr>
      <vt:lpstr>예를 들어</vt:lpstr>
      <vt:lpstr>가설부터  세워보자</vt:lpstr>
      <vt:lpstr>무얼  중심으로  생각한다고??</vt:lpstr>
      <vt:lpstr>많이  벗어난다의 기준?</vt:lpstr>
      <vt:lpstr>유의수준? (제 1종의 오류)</vt:lpstr>
      <vt:lpstr>그런데 이런 경우는?</vt:lpstr>
      <vt:lpstr>그래서 유의확률 (p-값)</vt:lpstr>
      <vt:lpstr>유의 확률?</vt:lpstr>
      <vt:lpstr>SPSS에서 유의확률</vt:lpstr>
      <vt:lpstr>SPSS에서 유의확률</vt:lpstr>
      <vt:lpstr>PowerPoint 프레젠테이션</vt:lpstr>
      <vt:lpstr>Tv에도 나오는 유의확률(p-값)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추정과 검정의 개념</dc:title>
  <dc:creator>user15</dc:creator>
  <cp:lastModifiedBy>ADMIN</cp:lastModifiedBy>
  <cp:revision>16</cp:revision>
  <dcterms:created xsi:type="dcterms:W3CDTF">2008-03-19T09:50:11Z</dcterms:created>
  <dcterms:modified xsi:type="dcterms:W3CDTF">2021-11-15T01:33:14Z</dcterms:modified>
</cp:coreProperties>
</file>